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8" r:id="rId1"/>
  </p:sldMasterIdLst>
  <p:notesMasterIdLst>
    <p:notesMasterId r:id="rId347"/>
  </p:notesMasterIdLst>
  <p:sldIdLst>
    <p:sldId id="560" r:id="rId2"/>
    <p:sldId id="564" r:id="rId3"/>
    <p:sldId id="492" r:id="rId4"/>
    <p:sldId id="563" r:id="rId5"/>
    <p:sldId id="565" r:id="rId6"/>
    <p:sldId id="591" r:id="rId7"/>
    <p:sldId id="566" r:id="rId8"/>
    <p:sldId id="567" r:id="rId9"/>
    <p:sldId id="568" r:id="rId10"/>
    <p:sldId id="569" r:id="rId11"/>
    <p:sldId id="570" r:id="rId12"/>
    <p:sldId id="571" r:id="rId13"/>
    <p:sldId id="572" r:id="rId14"/>
    <p:sldId id="573" r:id="rId15"/>
    <p:sldId id="574" r:id="rId16"/>
    <p:sldId id="575" r:id="rId17"/>
    <p:sldId id="576" r:id="rId18"/>
    <p:sldId id="577" r:id="rId19"/>
    <p:sldId id="578" r:id="rId20"/>
    <p:sldId id="579" r:id="rId21"/>
    <p:sldId id="580" r:id="rId22"/>
    <p:sldId id="581" r:id="rId23"/>
    <p:sldId id="582" r:id="rId24"/>
    <p:sldId id="583" r:id="rId25"/>
    <p:sldId id="584" r:id="rId26"/>
    <p:sldId id="585" r:id="rId27"/>
    <p:sldId id="586" r:id="rId28"/>
    <p:sldId id="587" r:id="rId29"/>
    <p:sldId id="588" r:id="rId30"/>
    <p:sldId id="589" r:id="rId31"/>
    <p:sldId id="590" r:id="rId32"/>
    <p:sldId id="592" r:id="rId33"/>
    <p:sldId id="593" r:id="rId34"/>
    <p:sldId id="594" r:id="rId35"/>
    <p:sldId id="595" r:id="rId36"/>
    <p:sldId id="596" r:id="rId37"/>
    <p:sldId id="597" r:id="rId38"/>
    <p:sldId id="598" r:id="rId39"/>
    <p:sldId id="599" r:id="rId40"/>
    <p:sldId id="600" r:id="rId41"/>
    <p:sldId id="601" r:id="rId42"/>
    <p:sldId id="602" r:id="rId43"/>
    <p:sldId id="603" r:id="rId44"/>
    <p:sldId id="604" r:id="rId45"/>
    <p:sldId id="605" r:id="rId46"/>
    <p:sldId id="606" r:id="rId47"/>
    <p:sldId id="607" r:id="rId48"/>
    <p:sldId id="608" r:id="rId49"/>
    <p:sldId id="609" r:id="rId50"/>
    <p:sldId id="610" r:id="rId51"/>
    <p:sldId id="611" r:id="rId52"/>
    <p:sldId id="612" r:id="rId53"/>
    <p:sldId id="613" r:id="rId54"/>
    <p:sldId id="614" r:id="rId55"/>
    <p:sldId id="615" r:id="rId56"/>
    <p:sldId id="616" r:id="rId57"/>
    <p:sldId id="618" r:id="rId58"/>
    <p:sldId id="619" r:id="rId59"/>
    <p:sldId id="620" r:id="rId60"/>
    <p:sldId id="621" r:id="rId61"/>
    <p:sldId id="622" r:id="rId62"/>
    <p:sldId id="623" r:id="rId63"/>
    <p:sldId id="624" r:id="rId64"/>
    <p:sldId id="625" r:id="rId65"/>
    <p:sldId id="626" r:id="rId66"/>
    <p:sldId id="627" r:id="rId67"/>
    <p:sldId id="628" r:id="rId68"/>
    <p:sldId id="629" r:id="rId69"/>
    <p:sldId id="630" r:id="rId70"/>
    <p:sldId id="631" r:id="rId71"/>
    <p:sldId id="632" r:id="rId72"/>
    <p:sldId id="633" r:id="rId73"/>
    <p:sldId id="634" r:id="rId74"/>
    <p:sldId id="635" r:id="rId75"/>
    <p:sldId id="636" r:id="rId76"/>
    <p:sldId id="637" r:id="rId77"/>
    <p:sldId id="638" r:id="rId78"/>
    <p:sldId id="639" r:id="rId79"/>
    <p:sldId id="640" r:id="rId80"/>
    <p:sldId id="641" r:id="rId81"/>
    <p:sldId id="642" r:id="rId82"/>
    <p:sldId id="643" r:id="rId83"/>
    <p:sldId id="644" r:id="rId84"/>
    <p:sldId id="645" r:id="rId85"/>
    <p:sldId id="646" r:id="rId86"/>
    <p:sldId id="647" r:id="rId87"/>
    <p:sldId id="648" r:id="rId88"/>
    <p:sldId id="649" r:id="rId89"/>
    <p:sldId id="650" r:id="rId90"/>
    <p:sldId id="651" r:id="rId91"/>
    <p:sldId id="652" r:id="rId92"/>
    <p:sldId id="653" r:id="rId93"/>
    <p:sldId id="654" r:id="rId94"/>
    <p:sldId id="655" r:id="rId95"/>
    <p:sldId id="656" r:id="rId96"/>
    <p:sldId id="657" r:id="rId97"/>
    <p:sldId id="658" r:id="rId98"/>
    <p:sldId id="659" r:id="rId99"/>
    <p:sldId id="660" r:id="rId100"/>
    <p:sldId id="661" r:id="rId101"/>
    <p:sldId id="662" r:id="rId102"/>
    <p:sldId id="663" r:id="rId103"/>
    <p:sldId id="664" r:id="rId104"/>
    <p:sldId id="665" r:id="rId105"/>
    <p:sldId id="666" r:id="rId106"/>
    <p:sldId id="667" r:id="rId107"/>
    <p:sldId id="668" r:id="rId108"/>
    <p:sldId id="669" r:id="rId109"/>
    <p:sldId id="670" r:id="rId110"/>
    <p:sldId id="671" r:id="rId111"/>
    <p:sldId id="672" r:id="rId112"/>
    <p:sldId id="673" r:id="rId113"/>
    <p:sldId id="674" r:id="rId114"/>
    <p:sldId id="675" r:id="rId115"/>
    <p:sldId id="676" r:id="rId116"/>
    <p:sldId id="677" r:id="rId117"/>
    <p:sldId id="678" r:id="rId118"/>
    <p:sldId id="679" r:id="rId119"/>
    <p:sldId id="680" r:id="rId120"/>
    <p:sldId id="681" r:id="rId121"/>
    <p:sldId id="682" r:id="rId122"/>
    <p:sldId id="683" r:id="rId123"/>
    <p:sldId id="684" r:id="rId124"/>
    <p:sldId id="685" r:id="rId125"/>
    <p:sldId id="686" r:id="rId126"/>
    <p:sldId id="687" r:id="rId127"/>
    <p:sldId id="688" r:id="rId128"/>
    <p:sldId id="689" r:id="rId129"/>
    <p:sldId id="690" r:id="rId130"/>
    <p:sldId id="691" r:id="rId131"/>
    <p:sldId id="692" r:id="rId132"/>
    <p:sldId id="693" r:id="rId133"/>
    <p:sldId id="694" r:id="rId134"/>
    <p:sldId id="695" r:id="rId135"/>
    <p:sldId id="696" r:id="rId136"/>
    <p:sldId id="697" r:id="rId137"/>
    <p:sldId id="698" r:id="rId138"/>
    <p:sldId id="699" r:id="rId139"/>
    <p:sldId id="700" r:id="rId140"/>
    <p:sldId id="701" r:id="rId141"/>
    <p:sldId id="702" r:id="rId142"/>
    <p:sldId id="703" r:id="rId143"/>
    <p:sldId id="704" r:id="rId144"/>
    <p:sldId id="705" r:id="rId145"/>
    <p:sldId id="706" r:id="rId146"/>
    <p:sldId id="707" r:id="rId147"/>
    <p:sldId id="708" r:id="rId148"/>
    <p:sldId id="709" r:id="rId149"/>
    <p:sldId id="710" r:id="rId150"/>
    <p:sldId id="711" r:id="rId151"/>
    <p:sldId id="712" r:id="rId152"/>
    <p:sldId id="713" r:id="rId153"/>
    <p:sldId id="714" r:id="rId154"/>
    <p:sldId id="715" r:id="rId155"/>
    <p:sldId id="716" r:id="rId156"/>
    <p:sldId id="717" r:id="rId157"/>
    <p:sldId id="718" r:id="rId158"/>
    <p:sldId id="719" r:id="rId159"/>
    <p:sldId id="720" r:id="rId160"/>
    <p:sldId id="721" r:id="rId161"/>
    <p:sldId id="722" r:id="rId162"/>
    <p:sldId id="723" r:id="rId163"/>
    <p:sldId id="724" r:id="rId164"/>
    <p:sldId id="725" r:id="rId165"/>
    <p:sldId id="726" r:id="rId166"/>
    <p:sldId id="727" r:id="rId167"/>
    <p:sldId id="728" r:id="rId168"/>
    <p:sldId id="729" r:id="rId169"/>
    <p:sldId id="730" r:id="rId170"/>
    <p:sldId id="731" r:id="rId171"/>
    <p:sldId id="732" r:id="rId172"/>
    <p:sldId id="733" r:id="rId173"/>
    <p:sldId id="734" r:id="rId174"/>
    <p:sldId id="735" r:id="rId175"/>
    <p:sldId id="736" r:id="rId176"/>
    <p:sldId id="737" r:id="rId177"/>
    <p:sldId id="738" r:id="rId178"/>
    <p:sldId id="739" r:id="rId179"/>
    <p:sldId id="740" r:id="rId180"/>
    <p:sldId id="741" r:id="rId181"/>
    <p:sldId id="742" r:id="rId182"/>
    <p:sldId id="743" r:id="rId183"/>
    <p:sldId id="744" r:id="rId184"/>
    <p:sldId id="745" r:id="rId185"/>
    <p:sldId id="746" r:id="rId186"/>
    <p:sldId id="747" r:id="rId187"/>
    <p:sldId id="748" r:id="rId188"/>
    <p:sldId id="749" r:id="rId189"/>
    <p:sldId id="750" r:id="rId190"/>
    <p:sldId id="751" r:id="rId191"/>
    <p:sldId id="752" r:id="rId192"/>
    <p:sldId id="753" r:id="rId193"/>
    <p:sldId id="754" r:id="rId194"/>
    <p:sldId id="755" r:id="rId195"/>
    <p:sldId id="756" r:id="rId196"/>
    <p:sldId id="757" r:id="rId197"/>
    <p:sldId id="758" r:id="rId198"/>
    <p:sldId id="759" r:id="rId199"/>
    <p:sldId id="760" r:id="rId200"/>
    <p:sldId id="761" r:id="rId201"/>
    <p:sldId id="762" r:id="rId202"/>
    <p:sldId id="763" r:id="rId203"/>
    <p:sldId id="764" r:id="rId204"/>
    <p:sldId id="765" r:id="rId205"/>
    <p:sldId id="766" r:id="rId206"/>
    <p:sldId id="767" r:id="rId207"/>
    <p:sldId id="768" r:id="rId208"/>
    <p:sldId id="769" r:id="rId209"/>
    <p:sldId id="770" r:id="rId210"/>
    <p:sldId id="771" r:id="rId211"/>
    <p:sldId id="772" r:id="rId212"/>
    <p:sldId id="773" r:id="rId213"/>
    <p:sldId id="774" r:id="rId214"/>
    <p:sldId id="775" r:id="rId215"/>
    <p:sldId id="776" r:id="rId216"/>
    <p:sldId id="777" r:id="rId217"/>
    <p:sldId id="778" r:id="rId218"/>
    <p:sldId id="779" r:id="rId219"/>
    <p:sldId id="780" r:id="rId220"/>
    <p:sldId id="781" r:id="rId221"/>
    <p:sldId id="782" r:id="rId222"/>
    <p:sldId id="783" r:id="rId223"/>
    <p:sldId id="784" r:id="rId224"/>
    <p:sldId id="785" r:id="rId225"/>
    <p:sldId id="786" r:id="rId226"/>
    <p:sldId id="787" r:id="rId227"/>
    <p:sldId id="788" r:id="rId228"/>
    <p:sldId id="789" r:id="rId229"/>
    <p:sldId id="790" r:id="rId230"/>
    <p:sldId id="791" r:id="rId231"/>
    <p:sldId id="792" r:id="rId232"/>
    <p:sldId id="793" r:id="rId233"/>
    <p:sldId id="794" r:id="rId234"/>
    <p:sldId id="795" r:id="rId235"/>
    <p:sldId id="796" r:id="rId236"/>
    <p:sldId id="797" r:id="rId237"/>
    <p:sldId id="798" r:id="rId238"/>
    <p:sldId id="799" r:id="rId239"/>
    <p:sldId id="800" r:id="rId240"/>
    <p:sldId id="801" r:id="rId241"/>
    <p:sldId id="802" r:id="rId242"/>
    <p:sldId id="803" r:id="rId243"/>
    <p:sldId id="804" r:id="rId244"/>
    <p:sldId id="805" r:id="rId245"/>
    <p:sldId id="806" r:id="rId246"/>
    <p:sldId id="807" r:id="rId247"/>
    <p:sldId id="808" r:id="rId248"/>
    <p:sldId id="809" r:id="rId249"/>
    <p:sldId id="810" r:id="rId250"/>
    <p:sldId id="811" r:id="rId251"/>
    <p:sldId id="812" r:id="rId252"/>
    <p:sldId id="813" r:id="rId253"/>
    <p:sldId id="814" r:id="rId254"/>
    <p:sldId id="815" r:id="rId255"/>
    <p:sldId id="816" r:id="rId256"/>
    <p:sldId id="817" r:id="rId257"/>
    <p:sldId id="818" r:id="rId258"/>
    <p:sldId id="819" r:id="rId259"/>
    <p:sldId id="820" r:id="rId260"/>
    <p:sldId id="821" r:id="rId261"/>
    <p:sldId id="822" r:id="rId262"/>
    <p:sldId id="823" r:id="rId263"/>
    <p:sldId id="824" r:id="rId264"/>
    <p:sldId id="825" r:id="rId265"/>
    <p:sldId id="826" r:id="rId266"/>
    <p:sldId id="827" r:id="rId267"/>
    <p:sldId id="828" r:id="rId268"/>
    <p:sldId id="829" r:id="rId269"/>
    <p:sldId id="830" r:id="rId270"/>
    <p:sldId id="831" r:id="rId271"/>
    <p:sldId id="832" r:id="rId272"/>
    <p:sldId id="833" r:id="rId273"/>
    <p:sldId id="834" r:id="rId274"/>
    <p:sldId id="835" r:id="rId275"/>
    <p:sldId id="836" r:id="rId276"/>
    <p:sldId id="837" r:id="rId277"/>
    <p:sldId id="838" r:id="rId278"/>
    <p:sldId id="839" r:id="rId279"/>
    <p:sldId id="840" r:id="rId280"/>
    <p:sldId id="841" r:id="rId281"/>
    <p:sldId id="842" r:id="rId282"/>
    <p:sldId id="843" r:id="rId283"/>
    <p:sldId id="844" r:id="rId284"/>
    <p:sldId id="845" r:id="rId285"/>
    <p:sldId id="846" r:id="rId286"/>
    <p:sldId id="847" r:id="rId287"/>
    <p:sldId id="848" r:id="rId288"/>
    <p:sldId id="849" r:id="rId289"/>
    <p:sldId id="850" r:id="rId290"/>
    <p:sldId id="851" r:id="rId291"/>
    <p:sldId id="852" r:id="rId292"/>
    <p:sldId id="853" r:id="rId293"/>
    <p:sldId id="854" r:id="rId294"/>
    <p:sldId id="855" r:id="rId295"/>
    <p:sldId id="856" r:id="rId296"/>
    <p:sldId id="857" r:id="rId297"/>
    <p:sldId id="858" r:id="rId298"/>
    <p:sldId id="859" r:id="rId299"/>
    <p:sldId id="860" r:id="rId300"/>
    <p:sldId id="861" r:id="rId301"/>
    <p:sldId id="862" r:id="rId302"/>
    <p:sldId id="863" r:id="rId303"/>
    <p:sldId id="864" r:id="rId304"/>
    <p:sldId id="865" r:id="rId305"/>
    <p:sldId id="866" r:id="rId306"/>
    <p:sldId id="867" r:id="rId307"/>
    <p:sldId id="868" r:id="rId308"/>
    <p:sldId id="869" r:id="rId309"/>
    <p:sldId id="870" r:id="rId310"/>
    <p:sldId id="871" r:id="rId311"/>
    <p:sldId id="872" r:id="rId312"/>
    <p:sldId id="873" r:id="rId313"/>
    <p:sldId id="874" r:id="rId314"/>
    <p:sldId id="875" r:id="rId315"/>
    <p:sldId id="876" r:id="rId316"/>
    <p:sldId id="877" r:id="rId317"/>
    <p:sldId id="878" r:id="rId318"/>
    <p:sldId id="879" r:id="rId319"/>
    <p:sldId id="880" r:id="rId320"/>
    <p:sldId id="881" r:id="rId321"/>
    <p:sldId id="882" r:id="rId322"/>
    <p:sldId id="883" r:id="rId323"/>
    <p:sldId id="884" r:id="rId324"/>
    <p:sldId id="885" r:id="rId325"/>
    <p:sldId id="886" r:id="rId326"/>
    <p:sldId id="887" r:id="rId327"/>
    <p:sldId id="888" r:id="rId328"/>
    <p:sldId id="889" r:id="rId329"/>
    <p:sldId id="890" r:id="rId330"/>
    <p:sldId id="891" r:id="rId331"/>
    <p:sldId id="892" r:id="rId332"/>
    <p:sldId id="893" r:id="rId333"/>
    <p:sldId id="894" r:id="rId334"/>
    <p:sldId id="895" r:id="rId335"/>
    <p:sldId id="896" r:id="rId336"/>
    <p:sldId id="897" r:id="rId337"/>
    <p:sldId id="898" r:id="rId338"/>
    <p:sldId id="899" r:id="rId339"/>
    <p:sldId id="900" r:id="rId340"/>
    <p:sldId id="901" r:id="rId341"/>
    <p:sldId id="902" r:id="rId342"/>
    <p:sldId id="903" r:id="rId343"/>
    <p:sldId id="904" r:id="rId344"/>
    <p:sldId id="905" r:id="rId345"/>
    <p:sldId id="906" r:id="rId34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5pPr>
    <a:lvl6pPr marL="22860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6pPr>
    <a:lvl7pPr marL="27432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7pPr>
    <a:lvl8pPr marL="32004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8pPr>
    <a:lvl9pPr marL="36576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FC9F1"/>
    <a:srgbClr val="FF9797"/>
    <a:srgbClr val="C2E59B"/>
    <a:srgbClr val="B0DD7F"/>
    <a:srgbClr val="2E6480"/>
    <a:srgbClr val="A613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78" autoAdjust="0"/>
    <p:restoredTop sz="76208" autoAdjust="0"/>
  </p:normalViewPr>
  <p:slideViewPr>
    <p:cSldViewPr>
      <p:cViewPr>
        <p:scale>
          <a:sx n="77" d="100"/>
          <a:sy n="77" d="100"/>
        </p:scale>
        <p:origin x="1144" y="336"/>
      </p:cViewPr>
      <p:guideLst>
        <p:guide orient="horz" pos="2160"/>
        <p:guide pos="3840"/>
      </p:guideLst>
    </p:cSldViewPr>
  </p:slideViewPr>
  <p:notesTextViewPr>
    <p:cViewPr>
      <p:scale>
        <a:sx n="1" d="1"/>
        <a:sy n="1" d="1"/>
      </p:scale>
      <p:origin x="0" y="0"/>
    </p:cViewPr>
  </p:notesTextViewPr>
  <p:notesViewPr>
    <p:cSldViewPr>
      <p:cViewPr varScale="1">
        <p:scale>
          <a:sx n="54" d="100"/>
          <a:sy n="54" d="100"/>
        </p:scale>
        <p:origin x="-194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notesMaster" Target="notesMasters/notesMaster1.xml"/><Relationship Id="rId348" Type="http://schemas.openxmlformats.org/officeDocument/2006/relationships/presProps" Target="presProps.xml"/><Relationship Id="rId349" Type="http://schemas.openxmlformats.org/officeDocument/2006/relationships/viewProps" Target="view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theme" Target="theme/theme1.xml"/><Relationship Id="rId3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443B43DF-0365-45BE-B3BE-4E16D548BFCD}" type="datetimeFigureOut">
              <a:rPr lang="en-US"/>
              <a:pPr>
                <a:defRPr/>
              </a:pPr>
              <a:t>6/13/18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9EBEA70-C239-4A7E-B4AF-4F6E659BFFC9}" type="slidenum">
              <a:rPr lang="en-US" altLang="en-US"/>
              <a:pPr/>
              <a:t>‹#›</a:t>
            </a:fld>
            <a:endParaRPr lang="en-US" altLang="en-US"/>
          </a:p>
        </p:txBody>
      </p:sp>
    </p:spTree>
    <p:extLst>
      <p:ext uri="{BB962C8B-B14F-4D97-AF65-F5344CB8AC3E}">
        <p14:creationId xmlns:p14="http://schemas.microsoft.com/office/powerpoint/2010/main" val="17661439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docker.com/docker-hub/accounts/" TargetMode="External"/><Relationship Id="rId4" Type="http://schemas.openxmlformats.org/officeDocument/2006/relationships/hyperlink" Target="https://hub.docker.com/account/billing-plans/"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 Id="rId3" Type="http://schemas.openxmlformats.org/officeDocument/2006/relationships/hyperlink" Target="https://docs.docker.com/datacenter/dtr/2.4/guides/"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docker.com/datacenter/dtr/2.4/admin/configure/deploy-caches/" TargetMode="External"/><Relationship Id="rId4" Type="http://schemas.openxmlformats.org/officeDocument/2006/relationships/hyperlink" Target="https://docs.docker.com/datacenter/dtr/2.4/configure/garbage-collection/" TargetMode="External"/><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 Id="rId3" Type="http://schemas.openxmlformats.org/officeDocument/2006/relationships/hyperlink" Target="https://docs.docker.com/datacenter/dtr/2.4/guides/admin/manage-users/" TargetMode="Externa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ocs.docker.com/datacenter/dtr/2.4/guides/admin/configure/set-up-vulnerability-scans/" TargetMode="External"/><Relationship Id="rId4" Type="http://schemas.openxmlformats.org/officeDocument/2006/relationships/hyperlink" Target="https://docs.docker.com/datacenter/dtr/2.4/guides/user/manage-images/scan-images-for-vulnerabilities/" TargetMode="External"/><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docker.com/registry/configuration/" TargetMode="External"/><Relationship Id="rId4" Type="http://schemas.openxmlformats.org/officeDocument/2006/relationships/hyperlink" Target="https://docs.docker.com/registry/deploying/#considerations-for-air-gapped-registries" TargetMode="External"/><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 Id="rId3" Type="http://schemas.openxmlformats.org/officeDocument/2006/relationships/hyperlink" Target="https://docs.docker.com/registry/configuration/"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ub.docker.com/" TargetMode="External"/><Relationship Id="rId4" Type="http://schemas.openxmlformats.org/officeDocument/2006/relationships/hyperlink" Target="https://docs.docker.com/docker-hub/builds/"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 Id="rId3" Type="http://schemas.openxmlformats.org/officeDocument/2006/relationships/hyperlink" Target="https://docs.docker.com/registry/configuration/"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docs.docker.com/engine/tutorials/dockervolumes/" TargetMode="External"/><Relationship Id="rId4" Type="http://schemas.openxmlformats.org/officeDocument/2006/relationships/hyperlink" Target="https://docs.docker.com/registry/storage-drivers/" TargetMode="External"/><Relationship Id="rId5" Type="http://schemas.openxmlformats.org/officeDocument/2006/relationships/hyperlink" Target="https://docs.docker.com/registry/configuration/#storage" TargetMode="External"/><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 Id="rId3" Type="http://schemas.openxmlformats.org/officeDocument/2006/relationships/hyperlink" Target="https://docs.docker.com/registry/deploying/#run-a-registry-as-a-service"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 Id="rId3" Type="http://schemas.openxmlformats.org/officeDocument/2006/relationships/hyperlink" Target="https://docs.docker.com/registry/deploying/#use-an-intermediate-certificate" TargetMode="External"/></Relationships>
</file>

<file path=ppt/notesSlides/_rels/notesSlide12.xml.rels><?xml version="1.0" encoding="UTF-8" standalone="yes"?>
<Relationships xmlns="http://schemas.openxmlformats.org/package/2006/relationships"><Relationship Id="rId11" Type="http://schemas.openxmlformats.org/officeDocument/2006/relationships/hyperlink" Target="https://docs.docker.com/engine/reference/commandline/image_prune/" TargetMode="External"/><Relationship Id="rId12" Type="http://schemas.openxmlformats.org/officeDocument/2006/relationships/hyperlink" Target="https://docs.docker.com/engine/reference/commandline/image_pull/" TargetMode="External"/><Relationship Id="rId13" Type="http://schemas.openxmlformats.org/officeDocument/2006/relationships/hyperlink" Target="https://docs.docker.com/engine/reference/commandline/image_push/" TargetMode="External"/><Relationship Id="rId14" Type="http://schemas.openxmlformats.org/officeDocument/2006/relationships/hyperlink" Target="https://docs.docker.com/engine/reference/commandline/image_rm/" TargetMode="External"/><Relationship Id="rId15" Type="http://schemas.openxmlformats.org/officeDocument/2006/relationships/hyperlink" Target="https://docs.docker.com/engine/reference/commandline/image_save/" TargetMode="External"/><Relationship Id="rId16" Type="http://schemas.openxmlformats.org/officeDocument/2006/relationships/hyperlink" Target="https://docs.docker.com/engine/reference/commandline/image_tag/" TargetMode="External"/><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docs.docker.com/glossary/?term=container" TargetMode="External"/><Relationship Id="rId4" Type="http://schemas.openxmlformats.org/officeDocument/2006/relationships/hyperlink" Target="https://docs.docker.com/engine/reference/commandline/docker" TargetMode="External"/><Relationship Id="rId5" Type="http://schemas.openxmlformats.org/officeDocument/2006/relationships/hyperlink" Target="https://docs.docker.com/engine/reference/commandline/image_build/" TargetMode="External"/><Relationship Id="rId6" Type="http://schemas.openxmlformats.org/officeDocument/2006/relationships/hyperlink" Target="https://docs.docker.com/engine/reference/commandline/image_history/" TargetMode="External"/><Relationship Id="rId7" Type="http://schemas.openxmlformats.org/officeDocument/2006/relationships/hyperlink" Target="https://docs.docker.com/engine/reference/commandline/image_import/" TargetMode="External"/><Relationship Id="rId8" Type="http://schemas.openxmlformats.org/officeDocument/2006/relationships/hyperlink" Target="https://docs.docker.com/engine/reference/commandline/image_inspect/" TargetMode="External"/><Relationship Id="rId9" Type="http://schemas.openxmlformats.org/officeDocument/2006/relationships/hyperlink" Target="https://docs.docker.com/engine/reference/commandline/image_load/" TargetMode="External"/><Relationship Id="rId10" Type="http://schemas.openxmlformats.org/officeDocument/2006/relationships/hyperlink" Target="https://docs.docker.com/engine/reference/commandline/image_ls/" TargetMode="Externa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docs.docker.com/engine/swarm/services/" TargetMode="External"/><Relationship Id="rId4" Type="http://schemas.openxmlformats.org/officeDocument/2006/relationships/hyperlink" Target="https://docs.docker.com/engine/swarm/secrets/" TargetMode="External"/><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docs.docker.com/registry/deploying/#running-a-domain-registry" TargetMode="External"/><Relationship Id="rId4" Type="http://schemas.openxmlformats.org/officeDocument/2006/relationships/hyperlink" Target="https://docs.docker.com/registry/insecure/" TargetMode="External"/><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3.xml.rels><?xml version="1.0" encoding="UTF-8" standalone="yes"?>
<Relationships xmlns="http://schemas.openxmlformats.org/package/2006/relationships"><Relationship Id="rId11" Type="http://schemas.openxmlformats.org/officeDocument/2006/relationships/hyperlink" Target="https://docs.docker.com/engine/reference/commandline/image_rm/" TargetMode="External"/><Relationship Id="rId12" Type="http://schemas.openxmlformats.org/officeDocument/2006/relationships/hyperlink" Target="https://docs.docker.com/engine/reference/commandline/image_save/" TargetMode="External"/><Relationship Id="rId13" Type="http://schemas.openxmlformats.org/officeDocument/2006/relationships/hyperlink" Target="https://docs.docker.com/engine/reference/commandline/image_tag/" TargetMode="External"/><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docs.docker.com/engine/reference/commandline/image_history/" TargetMode="External"/><Relationship Id="rId4" Type="http://schemas.openxmlformats.org/officeDocument/2006/relationships/hyperlink" Target="https://docs.docker.com/engine/reference/commandline/image_import/" TargetMode="External"/><Relationship Id="rId5" Type="http://schemas.openxmlformats.org/officeDocument/2006/relationships/hyperlink" Target="https://docs.docker.com/engine/reference/commandline/image_inspect/" TargetMode="External"/><Relationship Id="rId6" Type="http://schemas.openxmlformats.org/officeDocument/2006/relationships/hyperlink" Target="https://docs.docker.com/engine/reference/commandline/image_load/" TargetMode="External"/><Relationship Id="rId7" Type="http://schemas.openxmlformats.org/officeDocument/2006/relationships/hyperlink" Target="https://docs.docker.com/engine/reference/commandline/image_ls/" TargetMode="External"/><Relationship Id="rId8" Type="http://schemas.openxmlformats.org/officeDocument/2006/relationships/hyperlink" Target="https://docs.docker.com/engine/reference/commandline/image_prune/" TargetMode="External"/><Relationship Id="rId9" Type="http://schemas.openxmlformats.org/officeDocument/2006/relationships/hyperlink" Target="https://docs.docker.com/engine/reference/commandline/image_pull/" TargetMode="External"/><Relationship Id="rId10" Type="http://schemas.openxmlformats.org/officeDocument/2006/relationships/hyperlink" Target="https://docs.docker.com/engine/reference/commandline/image_push/"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 Id="rId3" Type="http://schemas.openxmlformats.org/officeDocument/2006/relationships/hyperlink" Target="https://docs.docker.com/registry/insecure/" TargetMode="Externa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docs.docker.com/install/#server" TargetMode="External"/><Relationship Id="rId4" Type="http://schemas.openxmlformats.org/officeDocument/2006/relationships/hyperlink" Target="https://docs.docker.com/install/linux/linux-postinstall/" TargetMode="External"/><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github.com/docker/compose/releases" TargetMode="External"/><Relationship Id="rId4" Type="http://schemas.openxmlformats.org/officeDocument/2006/relationships/hyperlink" Target="https://docs.docker.com/compose/install/#alternative-install-options" TargetMode="External"/><Relationship Id="rId5" Type="http://schemas.openxmlformats.org/officeDocument/2006/relationships/hyperlink" Target="https://docs.docker.com/compose/completion/" TargetMode="External"/><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 Id="rId3" Type="http://schemas.openxmlformats.org/officeDocument/2006/relationships/hyperlink" Target="http://wildfly-swarm.io/" TargetMode="Externa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github.com/arun-gupta/docker-javaee/blob/master/employees/src/main/resources/project-defaults.yml/" TargetMode="External"/><Relationship Id="rId4" Type="http://schemas.openxmlformats.org/officeDocument/2006/relationships/hyperlink" Target="https://github.com/arun-gupta/docker-javaee" TargetMode="External"/><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 Id="rId3" Type="http://schemas.openxmlformats.org/officeDocument/2006/relationships/hyperlink" Target="https://reference.wildfly-swarm.io/fractions/datasources.html" TargetMode="Externa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 Id="rId3" Type="http://schemas.openxmlformats.org/officeDocument/2006/relationships/hyperlink" Target="https://reference.wildfly-swarm.io/fractions/datasources.html" TargetMode="Externa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www.mysql.com/" TargetMode="External"/><Relationship Id="rId4" Type="http://schemas.openxmlformats.org/officeDocument/2006/relationships/hyperlink" Target="http://wildfly.org/" TargetMode="External"/><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docs.docker.com/docker-cloud/builds/repos/" TargetMode="External"/><Relationship Id="rId4" Type="http://schemas.openxmlformats.org/officeDocument/2006/relationships/hyperlink" Target="https://docs.docker.com/docker-cloud/builds/automated-build/" TargetMode="External"/><Relationship Id="rId5" Type="http://schemas.openxmlformats.org/officeDocument/2006/relationships/hyperlink" Target="https://docs.docker.com/docker-cloud/builds/automated-testing/" TargetMode="External"/><Relationship Id="rId6" Type="http://schemas.openxmlformats.org/officeDocument/2006/relationships/hyperlink" Target="https://docs.docker.com/docker-cloud/infrastructure/" TargetMode="External"/><Relationship Id="rId7" Type="http://schemas.openxmlformats.org/officeDocument/2006/relationships/hyperlink" Target="https://docs.docker.com/docker-cloud/apps/" TargetMode="External"/><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 Id="rId3" Type="http://schemas.openxmlformats.org/officeDocument/2006/relationships/hyperlink" Target="https://docs.docker.com/docker-id/" TargetMode="Externa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 Id="rId3" Type="http://schemas.openxmlformats.org/officeDocument/2006/relationships/hyperlink" Target="https://docs.docker.com/docker-cloud/cloud-swarm/" TargetMode="Externa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 Id="rId3" Type="http://schemas.openxmlformats.org/officeDocument/2006/relationships/hyperlink" Target="https://docs.docker.com/docker-cloud/cloud-swarm/" TargetMode="Externa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 Id="rId3" Type="http://schemas.openxmlformats.org/officeDocument/2006/relationships/hyperlink" Target="https://docs.docker.com/docker-cloud/apps/stacks/" TargetMode="Externa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 Id="rId3" Type="http://schemas.openxmlformats.org/officeDocument/2006/relationships/hyperlink" Target="https://docs.docker.com/docker-cloud/apps/stacks/" TargetMode="Externa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s://docs.docker.com/docker-cloud/builds/repos/" TargetMode="External"/><Relationship Id="rId4" Type="http://schemas.openxmlformats.org/officeDocument/2006/relationships/hyperlink" Target="https://docs.docker.com/docker-cloud/builds/push-images/" TargetMode="External"/><Relationship Id="rId5" Type="http://schemas.openxmlformats.org/officeDocument/2006/relationships/hyperlink" Target="https://docs.docker.com/docker-cloud/builds/link-source/" TargetMode="External"/><Relationship Id="rId6" Type="http://schemas.openxmlformats.org/officeDocument/2006/relationships/hyperlink" Target="https://docs.docker.com/docker-cloud/builds/automated-build/" TargetMode="External"/><Relationship Id="rId7" Type="http://schemas.openxmlformats.org/officeDocument/2006/relationships/hyperlink" Target="https://docs.docker.com/docker-cloud/builds/image-scan/" TargetMode="External"/><Relationship Id="rId8" Type="http://schemas.openxmlformats.org/officeDocument/2006/relationships/hyperlink" Target="https://docs.docker.com/docker-cloud/builds/automated-testing/" TargetMode="External"/><Relationship Id="rId9" Type="http://schemas.openxmlformats.org/officeDocument/2006/relationships/hyperlink" Target="https://docs.docker.com/docker-cloud/builds/advanced/" TargetMode="External"/><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docs.docker.com/docker-cloud/builds/automated-testing/" TargetMode="External"/><Relationship Id="rId4" Type="http://schemas.openxmlformats.org/officeDocument/2006/relationships/hyperlink" Target="https://docs.docker.com/docker-cloud/builds/repos/" TargetMode="External"/><Relationship Id="rId5" Type="http://schemas.openxmlformats.org/officeDocument/2006/relationships/hyperlink" Target="https://docs.docker.com/docker-cloud/builds/link-source/" TargetMode="External"/><Relationship Id="rId6" Type="http://schemas.openxmlformats.org/officeDocument/2006/relationships/hyperlink" Target="https://docs.docker.com/docker-cloud/builds/automated-build/#set-up-builder-nodes" TargetMode="External"/><Relationship Id="rId7" Type="http://schemas.openxmlformats.org/officeDocument/2006/relationships/hyperlink" Target="https://docs.docker.com/engine/userguide/eng-image/multistage-build/" TargetMode="External"/><Relationship Id="rId8" Type="http://schemas.openxmlformats.org/officeDocument/2006/relationships/hyperlink" Target="https://docs.docker.com/engine/userguide/eng-image/multistage-build/#use-multi-stage-builds" TargetMode="External"/><Relationship Id="rId9" Type="http://schemas.openxmlformats.org/officeDocument/2006/relationships/hyperlink" Target="https://docs.docker.com/install/" TargetMode="External"/><Relationship Id="rId10" Type="http://schemas.openxmlformats.org/officeDocument/2006/relationships/hyperlink" Target="https://docs.docker.com/edge/" TargetMode="External"/><Relationship Id="rId11" Type="http://schemas.openxmlformats.org/officeDocument/2006/relationships/hyperlink" Target="https://docs.docker.com/docker-cloud/builds/automated-testing/#enable-automated-tests-on-a-repository" TargetMode="External"/><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docs.docker.com/docker-cloud/builds/automated-testing/" TargetMode="External"/><Relationship Id="rId4" Type="http://schemas.openxmlformats.org/officeDocument/2006/relationships/hyperlink" Target="https://docs.docker.com/docker-cloud/builds/repos/" TargetMode="External"/><Relationship Id="rId5" Type="http://schemas.openxmlformats.org/officeDocument/2006/relationships/hyperlink" Target="https://docs.docker.com/docker-cloud/builds/link-source/" TargetMode="External"/><Relationship Id="rId6" Type="http://schemas.openxmlformats.org/officeDocument/2006/relationships/hyperlink" Target="https://docs.docker.com/docker-cloud/builds/automated-build/#set-up-builder-nodes" TargetMode="External"/><Relationship Id="rId7" Type="http://schemas.openxmlformats.org/officeDocument/2006/relationships/hyperlink" Target="https://docs.docker.com/engine/userguide/eng-image/multistage-build/" TargetMode="External"/><Relationship Id="rId8" Type="http://schemas.openxmlformats.org/officeDocument/2006/relationships/hyperlink" Target="https://docs.docker.com/engine/userguide/eng-image/multistage-build/#use-multi-stage-builds" TargetMode="External"/><Relationship Id="rId9" Type="http://schemas.openxmlformats.org/officeDocument/2006/relationships/hyperlink" Target="https://docs.docker.com/install/" TargetMode="External"/><Relationship Id="rId10" Type="http://schemas.openxmlformats.org/officeDocument/2006/relationships/hyperlink" Target="https://docs.docker.com/edge/" TargetMode="External"/><Relationship Id="rId11" Type="http://schemas.openxmlformats.org/officeDocument/2006/relationships/hyperlink" Target="https://docs.docker.com/docker-cloud/builds/automated-testing/#enable-automated-tests-on-a-repository" TargetMode="External"/><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95.xml.rels><?xml version="1.0" encoding="UTF-8" standalone="yes"?>
<Relationships xmlns="http://schemas.openxmlformats.org/package/2006/relationships"><Relationship Id="rId11" Type="http://schemas.openxmlformats.org/officeDocument/2006/relationships/hyperlink" Target="https://docs.docker.com/docker-cloud/cloud-swarm/link-azure-swarm/" TargetMode="External"/><Relationship Id="rId12" Type="http://schemas.openxmlformats.org/officeDocument/2006/relationships/hyperlink" Target="https://docs.docker.com/docker-cloud/cloud-swarm/ssh-key-setup/" TargetMode="External"/><Relationship Id="rId1" Type="http://schemas.openxmlformats.org/officeDocument/2006/relationships/notesMaster" Target="../notesMasters/notesMaster1.xml"/><Relationship Id="rId2" Type="http://schemas.openxmlformats.org/officeDocument/2006/relationships/slide" Target="../slides/slide250.xml"/><Relationship Id="rId3" Type="http://schemas.openxmlformats.org/officeDocument/2006/relationships/hyperlink" Target="https://docs.docker.com/engine/swarm/" TargetMode="External"/><Relationship Id="rId4" Type="http://schemas.openxmlformats.org/officeDocument/2006/relationships/hyperlink" Target="https://docs.docker.com/docker-cloud/cloud-swarm/using-swarm-mode/" TargetMode="External"/><Relationship Id="rId5" Type="http://schemas.openxmlformats.org/officeDocument/2006/relationships/hyperlink" Target="https://docs.docker.com/docker-cloud/cloud-swarm/using-swarm-mode/#swarm-mode-and-organizations" TargetMode="External"/><Relationship Id="rId6" Type="http://schemas.openxmlformats.org/officeDocument/2006/relationships/hyperlink" Target="https://docs.docker.com/docker-cloud/cloud-swarm/register-swarms/" TargetMode="External"/><Relationship Id="rId7" Type="http://schemas.openxmlformats.org/officeDocument/2006/relationships/hyperlink" Target="https://docs.docker.com/docker-cloud/cloud-swarm/create-cloud-swarm-aws/" TargetMode="External"/><Relationship Id="rId8" Type="http://schemas.openxmlformats.org/officeDocument/2006/relationships/hyperlink" Target="https://docs.docker.com/docker-cloud/cloud-swarm/create-cloud-swarm-azure/" TargetMode="External"/><Relationship Id="rId9" Type="http://schemas.openxmlformats.org/officeDocument/2006/relationships/hyperlink" Target="https://docs.docker.com/docker-cloud/cloud-swarm/connect-to-swarm/" TargetMode="External"/><Relationship Id="rId10" Type="http://schemas.openxmlformats.org/officeDocument/2006/relationships/hyperlink" Target="https://docs.docker.com/docker-cloud/cloud-swarm/link-aws-swarm/" TargetMode="Externa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docs.docker.com/docker-cloud/cloud-swarm/link-azure-swarm/" TargetMode="External"/><Relationship Id="rId4" Type="http://schemas.openxmlformats.org/officeDocument/2006/relationships/hyperlink" Target="https://azure.microsoft.com/en-us/blog/working-with-marketplace-images-on-azure-resource-manager/" TargetMode="External"/><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docs.docker.com/docker-cloud/cloud-swarm/install/" TargetMode="External"/><Relationship Id="rId4" Type="http://schemas.openxmlformats.org/officeDocument/2006/relationships/hyperlink" Target="https://docs.docker.com/edge/" TargetMode="External"/><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01.xml.rels><?xml version="1.0" encoding="UTF-8" standalone="yes"?>
<Relationships xmlns="http://schemas.openxmlformats.org/package/2006/relationships"><Relationship Id="rId3" Type="http://schemas.openxmlformats.org/officeDocument/2006/relationships/hyperlink" Target="https://docs.docker.com/engine/swarm/swarm-tutorial/" TargetMode="External"/><Relationship Id="rId4" Type="http://schemas.openxmlformats.org/officeDocument/2006/relationships/hyperlink" Target="https://github.com/docker/labs/blob/master/beginner/chapters/votingapp.md" TargetMode="External"/><Relationship Id="rId5" Type="http://schemas.openxmlformats.org/officeDocument/2006/relationships/hyperlink" Target="https://docs.docker.com/docker-cloud/cloud-swarm/ssh-key-setup/" TargetMode="External"/><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 Id="rId3" Type="http://schemas.openxmlformats.org/officeDocument/2006/relationships/hyperlink" Target="https://docs.docker.com/docker-for-azure/#configuration" TargetMode="Externa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 Id="rId3" Type="http://schemas.openxmlformats.org/officeDocument/2006/relationships/hyperlink" Target="https://docs.docker.com/docker-cloud/infrastructure/byoh/" TargetMode="Externa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09.xml.rels><?xml version="1.0" encoding="UTF-8" standalone="yes"?>
<Relationships xmlns="http://schemas.openxmlformats.org/package/2006/relationships"><Relationship Id="rId11" Type="http://schemas.openxmlformats.org/officeDocument/2006/relationships/hyperlink" Target="https://docs.docker.com/docker-cloud/infrastructure/link-packet/" TargetMode="External"/><Relationship Id="rId12" Type="http://schemas.openxmlformats.org/officeDocument/2006/relationships/hyperlink" Target="https://docs.docker.com/docker-cloud/infrastructure/cloud-on-packet.net-faq/" TargetMode="External"/><Relationship Id="rId13" Type="http://schemas.openxmlformats.org/officeDocument/2006/relationships/hyperlink" Target="https://docs.docker.com/docker-cloud/infrastructure/link-softlayer/" TargetMode="External"/><Relationship Id="rId1" Type="http://schemas.openxmlformats.org/officeDocument/2006/relationships/notesMaster" Target="../notesMasters/notesMaster1.xml"/><Relationship Id="rId2" Type="http://schemas.openxmlformats.org/officeDocument/2006/relationships/slide" Target="../slides/slide264.xml"/><Relationship Id="rId3" Type="http://schemas.openxmlformats.org/officeDocument/2006/relationships/hyperlink" Target="https://docs.docker.com/docker-cloud/infrastructure/ssh-into-a-node/" TargetMode="External"/><Relationship Id="rId4" Type="http://schemas.openxmlformats.org/officeDocument/2006/relationships/hyperlink" Target="https://docs.docker.com/docker-cloud/infrastructure/deployment-strategies/" TargetMode="External"/><Relationship Id="rId5" Type="http://schemas.openxmlformats.org/officeDocument/2006/relationships/hyperlink" Target="https://docs.docker.com/docker-cloud/infrastructure/docker-upgrade/" TargetMode="External"/><Relationship Id="rId6" Type="http://schemas.openxmlformats.org/officeDocument/2006/relationships/hyperlink" Target="https://docs.docker.com/docker-cloud/infrastructure/byoh/" TargetMode="External"/><Relationship Id="rId7" Type="http://schemas.openxmlformats.org/officeDocument/2006/relationships/hyperlink" Target="https://docs.docker.com/docker-cloud/infrastructure/link-aws/" TargetMode="External"/><Relationship Id="rId8" Type="http://schemas.openxmlformats.org/officeDocument/2006/relationships/hyperlink" Target="https://docs.docker.com/docker-cloud/infrastructure/cloud-on-aws-faq/" TargetMode="External"/><Relationship Id="rId9" Type="http://schemas.openxmlformats.org/officeDocument/2006/relationships/hyperlink" Target="https://docs.docker.com/docker-cloud/infrastructure/link-do/" TargetMode="External"/><Relationship Id="rId10" Type="http://schemas.openxmlformats.org/officeDocument/2006/relationships/hyperlink" Target="https://docs.docker.com/docker-cloud/infrastructure/link-azur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docs.docker.com/docker-cloud/getting-started/" TargetMode="External"/><Relationship Id="rId4" Type="http://schemas.openxmlformats.org/officeDocument/2006/relationships/hyperlink" Target="https://docs.docker.com/docker-cloud/apps/" TargetMode="External"/><Relationship Id="rId5" Type="http://schemas.openxmlformats.org/officeDocument/2006/relationships/hyperlink" Target="https://docs.docker.com/docker-cloud/apps/stack-yaml-reference/" TargetMode="External"/><Relationship Id="rId6" Type="http://schemas.openxmlformats.org/officeDocument/2006/relationships/hyperlink" Target="https://docs.docker.com/docker-cloud/apps/stacks/" TargetMode="External"/><Relationship Id="rId7" Type="http://schemas.openxmlformats.org/officeDocument/2006/relationships/hyperlink" Target="https://docs.docker.com/docker-cloud/apps/volumes/" TargetMode="External"/><Relationship Id="rId8" Type="http://schemas.openxmlformats.org/officeDocument/2006/relationships/hyperlink" Target="https://docs.docker.com/docker-cloud/apps/auto-redeploy/" TargetMode="External"/><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www.slideshare.net/w_akram/docker-introduction-59904719" TargetMode="Externa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 Id="rId3" Type="http://schemas.openxmlformats.org/officeDocument/2006/relationships/hyperlink" Target="http://localhost:32768/"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 Id="rId3" Type="http://schemas.openxmlformats.org/officeDocument/2006/relationships/hyperlink" Target="https://docs.docker.com/network/#docker-ee-networking-featur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docker.com/network/bridge/" TargetMode="External"/><Relationship Id="rId4" Type="http://schemas.openxmlformats.org/officeDocument/2006/relationships/hyperlink" Target="https://docs.docker.com/network/host/" TargetMode="External"/><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docker.com/network/overlay/" TargetMode="External"/><Relationship Id="rId4" Type="http://schemas.openxmlformats.org/officeDocument/2006/relationships/hyperlink" Target="https://docs.docker.com/network/macvlan/" TargetMode="External"/><Relationship Id="rId5" Type="http://schemas.openxmlformats.org/officeDocument/2006/relationships/hyperlink" Target="https://docs.docker.com/network/none/" TargetMode="External"/><Relationship Id="rId6" Type="http://schemas.openxmlformats.org/officeDocument/2006/relationships/hyperlink" Target="https://docs.docker.com/engine/extend/plugins_services/" TargetMode="External"/><Relationship Id="rId7" Type="http://schemas.openxmlformats.org/officeDocument/2006/relationships/hyperlink" Target="https://store.docker.com/search?category=network&amp;q=&amp;type=plugin" TargetMode="External"/><Relationship Id="rId8" Type="http://schemas.openxmlformats.org/officeDocument/2006/relationships/hyperlink" Target="https://docs.docker.com/network/#docker-ee-networking-features" TargetMode="External"/><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docker.com/engine/extend/plugins_services/" TargetMode="External"/><Relationship Id="rId4" Type="http://schemas.openxmlformats.org/officeDocument/2006/relationships/hyperlink" Target="https://store.docker.com/search?category=network&amp;q=&amp;type=plugin" TargetMode="External"/><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docker.com/datacenter/ucp/2.2/guides/admin/configure/use-domain-names-to-access-services/" TargetMode="External"/><Relationship Id="rId4" Type="http://schemas.openxmlformats.org/officeDocument/2006/relationships/hyperlink" Target="https://docs.docker.com/datacenter/ucp/2.2/guides/user/services/use-domain-names-to-access-services/#sticky-sessions" TargetMode="External"/><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docker.com/config/containers/bridges/" TargetMode="External"/><Relationship Id="rId4" Type="http://schemas.openxmlformats.org/officeDocument/2006/relationships/hyperlink" Target="https://docs.docker.com/config/containers/overlay/" TargetMode="External"/><Relationship Id="rId5" Type="http://schemas.openxmlformats.org/officeDocument/2006/relationships/hyperlink" Target="https://docs.docker.com/config/containers/macvlan/" TargetMode="External"/><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 Id="rId3" Type="http://schemas.openxmlformats.org/officeDocument/2006/relationships/hyperlink" Target="https://docs.docker.com/storage/storagedriver/"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 Id="rId3" Type="http://schemas.openxmlformats.org/officeDocument/2006/relationships/hyperlink" Target="https://docs.docker.com/storage/bind-mounts/"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 Id="rId3" Type="http://schemas.openxmlformats.org/officeDocument/2006/relationships/hyperlink" Target="https://docs.docker.com/storage/tmpf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4" Type="http://schemas.openxmlformats.org/officeDocument/2006/relationships/hyperlink" Target="https://docs.docker.com/docker-hub/orgs/"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 Id="rId3" Type="http://schemas.openxmlformats.org/officeDocument/2006/relationships/hyperlink" Target="https://docs.docker.com/storage/tmpfs/"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docker.com/storage/bind-mounts/" TargetMode="External"/><Relationship Id="rId4" Type="http://schemas.openxmlformats.org/officeDocument/2006/relationships/hyperlink" Target="https://docs.docker.com/storage/tmpfs/" TargetMode="External"/><Relationship Id="rId5" Type="http://schemas.openxmlformats.org/officeDocument/2006/relationships/hyperlink" Target="https://docs.docker.com/storage/volumes/#use-a-read-only-volume" TargetMode="External"/><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 Id="rId3" Type="http://schemas.openxmlformats.org/officeDocument/2006/relationships/hyperlink" Target="https://docs.docker.com/storage/volumes/"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 Id="rId3" Type="http://schemas.openxmlformats.org/officeDocument/2006/relationships/hyperlink" Target="https://docs.docker.com/storage/volumes/"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docker.com/storage/volumes/" TargetMode="External"/><Relationship Id="rId4" Type="http://schemas.openxmlformats.org/officeDocument/2006/relationships/hyperlink" Target="https://docs.docker.com/storage/bind-mounts/" TargetMode="External"/><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docs.docker.com/docker-hub/repos/"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 Id="rId3" Type="http://schemas.openxmlformats.org/officeDocument/2006/relationships/hyperlink" Target="https://docs.docker.com/datacenter/dtr/2.4/guides/"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 Id="rId3" Type="http://schemas.openxmlformats.org/officeDocument/2006/relationships/hyperlink" Target="http://en.wikipedia.org/wiki/Apache_License" TargetMode="Externa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hub.docker.com/" TargetMode="External"/><Relationship Id="rId4" Type="http://schemas.openxmlformats.org/officeDocument/2006/relationships/hyperlink" Target="https://docs.docker.com/datacenter/dtr/2.1/guides/" TargetMode="External"/><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a:t>
            </a:fld>
            <a:endParaRPr lang="en-US" altLang="en-US"/>
          </a:p>
        </p:txBody>
      </p:sp>
    </p:spTree>
    <p:extLst>
      <p:ext uri="{BB962C8B-B14F-4D97-AF65-F5344CB8AC3E}">
        <p14:creationId xmlns:p14="http://schemas.microsoft.com/office/powerpoint/2010/main" val="99201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Create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ID</a:t>
            </a:r>
          </a:p>
          <a:p>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Log in to Docker Hub and Docker Cloud using </a:t>
            </a:r>
            <a:r>
              <a:rPr lang="en-US" sz="1200" b="0" i="0" u="none" strike="noStrike" kern="1200" dirty="0" smtClean="0">
                <a:solidFill>
                  <a:schemeClr val="tx1"/>
                </a:solidFill>
                <a:effectLst/>
                <a:latin typeface="+mn-lt"/>
                <a:ea typeface="+mn-ea"/>
                <a:cs typeface="+mn-cs"/>
                <a:hlinkClick r:id="rId3"/>
              </a:rPr>
              <a:t>your free Docker ID</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explore Docker Hub, you need to create an account by following the directions in </a:t>
            </a:r>
            <a:r>
              <a:rPr lang="en-US" sz="1200" b="0" i="0" u="none" strike="noStrike" kern="1200" dirty="0" smtClean="0">
                <a:solidFill>
                  <a:schemeClr val="tx1"/>
                </a:solidFill>
                <a:effectLst/>
                <a:latin typeface="+mn-lt"/>
                <a:ea typeface="+mn-ea"/>
                <a:cs typeface="+mn-cs"/>
                <a:hlinkClick r:id="rId3"/>
              </a:rPr>
              <a:t>Your Docker ID</a:t>
            </a:r>
            <a:r>
              <a:rPr lang="en-US" sz="1200" b="0" i="0" kern="1200" dirty="0" smtClean="0">
                <a:solidFill>
                  <a:schemeClr val="tx1"/>
                </a:solidFill>
                <a:effectLst/>
                <a:latin typeface="+mn-lt"/>
                <a:ea typeface="+mn-ea"/>
                <a:cs typeface="+mn-cs"/>
              </a:rPr>
              <a:t>.</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SHARE:</a:t>
            </a:r>
          </a:p>
          <a:p>
            <a:r>
              <a:rPr lang="en-US" sz="1200" b="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You can search for and pull Docker images from Hub without logging in, however to push images you must log in.</a:t>
            </a:r>
          </a:p>
          <a:p>
            <a:r>
              <a:rPr lang="en-US" sz="1200" b="0" i="0" kern="1200" dirty="0" smtClean="0">
                <a:solidFill>
                  <a:schemeClr val="tx1"/>
                </a:solidFill>
                <a:effectLst/>
                <a:latin typeface="+mn-lt"/>
                <a:ea typeface="+mn-ea"/>
                <a:cs typeface="+mn-cs"/>
              </a:rPr>
              <a:t>Your Docker ID gives you one private Docker Hub repository for free. If you need more private repositories, you can upgrade from your free account to a paid plan. To learn more, log in to Docker Hub and go to </a:t>
            </a:r>
            <a:r>
              <a:rPr lang="en-US" sz="1200" b="0" i="0" u="none" strike="noStrike" kern="1200" dirty="0" smtClean="0">
                <a:solidFill>
                  <a:schemeClr val="tx1"/>
                </a:solidFill>
                <a:effectLst/>
                <a:latin typeface="+mn-lt"/>
                <a:ea typeface="+mn-ea"/>
                <a:cs typeface="+mn-cs"/>
                <a:hlinkClick r:id="rId4"/>
              </a:rPr>
              <a:t>Billing &amp; Plans</a:t>
            </a:r>
            <a:r>
              <a:rPr lang="en-US" sz="1200" b="0" i="0" kern="1200" dirty="0" smtClean="0">
                <a:solidFill>
                  <a:schemeClr val="tx1"/>
                </a:solidFill>
                <a:effectLst/>
                <a:latin typeface="+mn-lt"/>
                <a:ea typeface="+mn-ea"/>
                <a:cs typeface="+mn-cs"/>
              </a:rPr>
              <a:t>, in the Settings menu.</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a:t>
            </a:fld>
            <a:endParaRPr lang="en-US" altLang="en-US"/>
          </a:p>
        </p:txBody>
      </p:sp>
    </p:spTree>
    <p:extLst>
      <p:ext uri="{BB962C8B-B14F-4D97-AF65-F5344CB8AC3E}">
        <p14:creationId xmlns:p14="http://schemas.microsoft.com/office/powerpoint/2010/main" val="10736119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Trusted Registry (DTR) is the enterprise-grade image storage solution from Docker.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install it behind your firewall so that you can securely store and manage the Docker images you use in your applications.</a:t>
            </a:r>
            <a:r>
              <a:rPr lang="en-US" dirty="0" smtClean="0"/>
              <a:t/>
            </a:r>
            <a:br>
              <a:rPr lang="en-US" dirty="0" smtClean="0"/>
            </a:br>
            <a:endParaRPr lang="en-US" sz="1200" u="none" strike="noStrike" kern="1200" dirty="0" smtClean="0">
              <a:solidFill>
                <a:schemeClr val="tx1"/>
              </a:solidFill>
              <a:effectLst/>
              <a:latin typeface="+mn-lt"/>
              <a:ea typeface="+mn-ea"/>
              <a:cs typeface="+mn-cs"/>
              <a:hlinkClick r:id="rId3"/>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140</a:t>
            </a:fld>
            <a:endParaRPr lang="en-US" altLang="en-US"/>
          </a:p>
        </p:txBody>
      </p:sp>
    </p:spTree>
    <p:extLst>
      <p:ext uri="{BB962C8B-B14F-4D97-AF65-F5344CB8AC3E}">
        <p14:creationId xmlns:p14="http://schemas.microsoft.com/office/powerpoint/2010/main" val="12832152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DTR can be installed on-premises, or on a virtual private cloud.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with it, you can store your Docker images securely, behind your firewall.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use DTR as part of your continuous integration, and continuous delivery processes to build, ship, and run your applications.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DTR has a web based user interface that: </a:t>
            </a:r>
          </a:p>
          <a:p>
            <a:r>
              <a:rPr lang="en-US" sz="1200" b="0" i="0" kern="1200" dirty="0" smtClean="0">
                <a:solidFill>
                  <a:schemeClr val="tx1"/>
                </a:solidFill>
                <a:effectLst/>
                <a:latin typeface="+mn-lt"/>
                <a:ea typeface="+mn-ea"/>
                <a:cs typeface="+mn-cs"/>
              </a:rPr>
              <a:t>- allows authorized users in your organization to </a:t>
            </a:r>
          </a:p>
          <a:p>
            <a:r>
              <a:rPr lang="en-US" sz="1200" b="0" i="0" kern="1200" dirty="0" smtClean="0">
                <a:solidFill>
                  <a:schemeClr val="tx1"/>
                </a:solidFill>
                <a:effectLst/>
                <a:latin typeface="+mn-lt"/>
                <a:ea typeface="+mn-ea"/>
                <a:cs typeface="+mn-cs"/>
              </a:rPr>
              <a:t>- browse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images.</a:t>
            </a:r>
          </a:p>
          <a:p>
            <a:r>
              <a:rPr lang="en-US" sz="1200" b="0" i="0" kern="1200" dirty="0" smtClean="0">
                <a:solidFill>
                  <a:schemeClr val="tx1"/>
                </a:solidFill>
                <a:effectLst/>
                <a:latin typeface="+mn-lt"/>
                <a:ea typeface="+mn-ea"/>
                <a:cs typeface="+mn-cs"/>
              </a:rPr>
              <a:t>- It provides information about who pushed what image at what time. </a:t>
            </a:r>
          </a:p>
          <a:p>
            <a:r>
              <a:rPr lang="en-US" sz="1200" b="0" i="0" kern="1200" dirty="0" smtClean="0">
                <a:solidFill>
                  <a:schemeClr val="tx1"/>
                </a:solidFill>
                <a:effectLst/>
                <a:latin typeface="+mn-lt"/>
                <a:ea typeface="+mn-ea"/>
                <a:cs typeface="+mn-cs"/>
              </a:rPr>
              <a:t>- It even allows you to see what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lines were used to produce the image and, if security scanning is enabled, to see a - list of all of the software installed in your images.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141</a:t>
            </a:fld>
            <a:endParaRPr lang="en-US" altLang="en-US"/>
          </a:p>
        </p:txBody>
      </p:sp>
    </p:spTree>
    <p:extLst>
      <p:ext uri="{BB962C8B-B14F-4D97-AF65-F5344CB8AC3E}">
        <p14:creationId xmlns:p14="http://schemas.microsoft.com/office/powerpoint/2010/main" val="19485265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Availability</a:t>
            </a:r>
          </a:p>
          <a:p>
            <a:r>
              <a:rPr lang="en-US" sz="1200" b="0" i="0" kern="1200" dirty="0" smtClean="0">
                <a:solidFill>
                  <a:schemeClr val="tx1"/>
                </a:solidFill>
                <a:effectLst/>
                <a:latin typeface="+mn-lt"/>
                <a:ea typeface="+mn-ea"/>
                <a:cs typeface="+mn-cs"/>
              </a:rPr>
              <a:t>DTR is highly available through the use of multiple replicas of all containers and metadata such that if a machine fails, DTR continues to operate and can be repaired.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Efficiency</a:t>
            </a:r>
          </a:p>
          <a:p>
            <a:r>
              <a:rPr lang="en-US" sz="1200" b="0" i="0" kern="1200" dirty="0" smtClean="0">
                <a:solidFill>
                  <a:schemeClr val="tx1"/>
                </a:solidFill>
                <a:effectLst/>
                <a:latin typeface="+mn-lt"/>
                <a:ea typeface="+mn-ea"/>
                <a:cs typeface="+mn-cs"/>
              </a:rPr>
              <a:t>DTR has the ability to </a:t>
            </a:r>
            <a:r>
              <a:rPr lang="en-US" sz="1200" b="0" i="0" u="none" strike="noStrike" kern="1200" dirty="0" smtClean="0">
                <a:solidFill>
                  <a:schemeClr val="tx1"/>
                </a:solidFill>
                <a:effectLst/>
                <a:latin typeface="+mn-lt"/>
                <a:ea typeface="+mn-ea"/>
                <a:cs typeface="+mn-cs"/>
                <a:hlinkClick r:id="rId3"/>
              </a:rPr>
              <a:t>cache images closer to users</a:t>
            </a:r>
            <a:r>
              <a:rPr lang="en-US" sz="1200" b="0" i="0" kern="1200" dirty="0" smtClean="0">
                <a:solidFill>
                  <a:schemeClr val="tx1"/>
                </a:solidFill>
                <a:effectLst/>
                <a:latin typeface="+mn-lt"/>
                <a:ea typeface="+mn-ea"/>
                <a:cs typeface="+mn-cs"/>
              </a:rPr>
              <a:t> to reduce the amount of bandwidth used during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pulls.</a:t>
            </a:r>
          </a:p>
          <a:p>
            <a:r>
              <a:rPr lang="en-US" sz="1200" b="0" i="0" kern="1200" dirty="0" smtClean="0">
                <a:solidFill>
                  <a:schemeClr val="tx1"/>
                </a:solidFill>
                <a:effectLst/>
                <a:latin typeface="+mn-lt"/>
                <a:ea typeface="+mn-ea"/>
                <a:cs typeface="+mn-cs"/>
              </a:rPr>
              <a:t>DTR has the ability to </a:t>
            </a:r>
            <a:r>
              <a:rPr lang="en-US" sz="1200" b="0" i="0" u="none" strike="noStrike" kern="1200" dirty="0" smtClean="0">
                <a:solidFill>
                  <a:schemeClr val="tx1"/>
                </a:solidFill>
                <a:effectLst/>
                <a:latin typeface="+mn-lt"/>
                <a:ea typeface="+mn-ea"/>
                <a:cs typeface="+mn-cs"/>
                <a:hlinkClick r:id="rId4"/>
              </a:rPr>
              <a:t>clean up unreferenced manifests and layers</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142</a:t>
            </a:fld>
            <a:endParaRPr lang="en-US" altLang="en-US"/>
          </a:p>
        </p:txBody>
      </p:sp>
    </p:spTree>
    <p:extLst>
      <p:ext uri="{BB962C8B-B14F-4D97-AF65-F5344CB8AC3E}">
        <p14:creationId xmlns:p14="http://schemas.microsoft.com/office/powerpoint/2010/main" val="20331970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Built-in access control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DTR uses the same authentication mechanism as Docker Universal Control Plane.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Users can be managed manually or synched from LDAP or Active Directory.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DTR uses </a:t>
            </a:r>
            <a:r>
              <a:rPr lang="en-US" sz="1200" b="0" i="0" u="none" strike="noStrike" kern="1200" dirty="0" smtClean="0">
                <a:solidFill>
                  <a:schemeClr val="tx1"/>
                </a:solidFill>
                <a:effectLst/>
                <a:latin typeface="+mn-lt"/>
                <a:ea typeface="+mn-ea"/>
                <a:cs typeface="+mn-cs"/>
                <a:hlinkClick r:id="rId3"/>
              </a:rPr>
              <a:t>Role Based Access Control</a:t>
            </a:r>
            <a:r>
              <a:rPr lang="en-US" sz="1200" b="0" i="0" kern="1200" dirty="0" smtClean="0">
                <a:solidFill>
                  <a:schemeClr val="tx1"/>
                </a:solidFill>
                <a:effectLst/>
                <a:latin typeface="+mn-lt"/>
                <a:ea typeface="+mn-ea"/>
                <a:cs typeface="+mn-cs"/>
              </a:rPr>
              <a:t> (RBAC) to allow you to implement fine-grained access control policies for who has access to your Docker images.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143</a:t>
            </a:fld>
            <a:endParaRPr lang="en-US" altLang="en-US"/>
          </a:p>
        </p:txBody>
      </p:sp>
    </p:spTree>
    <p:extLst>
      <p:ext uri="{BB962C8B-B14F-4D97-AF65-F5344CB8AC3E}">
        <p14:creationId xmlns:p14="http://schemas.microsoft.com/office/powerpoint/2010/main" val="15248034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Security scanning</a:t>
            </a:r>
          </a:p>
          <a:p>
            <a:r>
              <a:rPr lang="en-US" sz="1200" b="0" i="0" kern="1200" dirty="0" smtClean="0">
                <a:solidFill>
                  <a:schemeClr val="tx1"/>
                </a:solidFill>
                <a:effectLst/>
                <a:latin typeface="+mn-lt"/>
                <a:ea typeface="+mn-ea"/>
                <a:cs typeface="+mn-cs"/>
              </a:rPr>
              <a:t>DTR has a built in security scanner that can be used to discover what versions of software are used in your images.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scans each layer and aggregates the results to give you a complete picture of what you are shipping as a part of your stack.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Most importantly, it co-relates this information with a vulnerability database that is kept up to date through </a:t>
            </a:r>
            <a:r>
              <a:rPr lang="en-US" sz="1200" b="0" i="0" u="none" strike="noStrike" kern="1200" dirty="0" smtClean="0">
                <a:solidFill>
                  <a:schemeClr val="tx1"/>
                </a:solidFill>
                <a:effectLst/>
                <a:latin typeface="+mn-lt"/>
                <a:ea typeface="+mn-ea"/>
                <a:cs typeface="+mn-cs"/>
                <a:hlinkClick r:id="rId3"/>
              </a:rPr>
              <a:t>periodic updates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gives you </a:t>
            </a:r>
            <a:r>
              <a:rPr lang="en-US" sz="1200" b="0" i="0" u="none" strike="noStrike" kern="1200" dirty="0" smtClean="0">
                <a:solidFill>
                  <a:schemeClr val="tx1"/>
                </a:solidFill>
                <a:effectLst/>
                <a:latin typeface="+mn-lt"/>
                <a:ea typeface="+mn-ea"/>
                <a:cs typeface="+mn-cs"/>
                <a:hlinkClick r:id="rId4"/>
              </a:rPr>
              <a:t>unprecedented insight into your exposure to known security threats</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144</a:t>
            </a:fld>
            <a:endParaRPr lang="en-US" altLang="en-US"/>
          </a:p>
        </p:txBody>
      </p:sp>
    </p:spTree>
    <p:extLst>
      <p:ext uri="{BB962C8B-B14F-4D97-AF65-F5344CB8AC3E}">
        <p14:creationId xmlns:p14="http://schemas.microsoft.com/office/powerpoint/2010/main" val="6424644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145</a:t>
            </a:fld>
            <a:endParaRPr lang="en-US" altLang="en-US"/>
          </a:p>
        </p:txBody>
      </p:sp>
    </p:spTree>
    <p:extLst>
      <p:ext uri="{BB962C8B-B14F-4D97-AF65-F5344CB8AC3E}">
        <p14:creationId xmlns:p14="http://schemas.microsoft.com/office/powerpoint/2010/main" val="11376847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Deploy a registry server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you can deploy a registry, you need to install Docker on the host.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registry is an instance of the registry image, and runs within Docker.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topic provides basic information about deploying and configuring a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an exhaustive list of configuration options, see the </a:t>
            </a:r>
            <a:r>
              <a:rPr lang="en-US" sz="1200" b="0" i="0" u="none" strike="noStrike" kern="1200" dirty="0" smtClean="0">
                <a:solidFill>
                  <a:schemeClr val="tx1"/>
                </a:solidFill>
                <a:effectLst/>
                <a:latin typeface="+mn-lt"/>
                <a:ea typeface="+mn-ea"/>
                <a:cs typeface="+mn-cs"/>
                <a:hlinkClick r:id="rId3"/>
              </a:rPr>
              <a:t>configuration reference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docs.docker.com</a:t>
            </a:r>
            <a:r>
              <a:rPr lang="en-US" sz="1200" b="0" i="0" kern="1200" dirty="0" smtClean="0">
                <a:solidFill>
                  <a:schemeClr val="tx1"/>
                </a:solidFill>
                <a:effectLst/>
                <a:latin typeface="+mn-lt"/>
                <a:ea typeface="+mn-ea"/>
                <a:cs typeface="+mn-cs"/>
              </a:rPr>
              <a:t>/registry/configuration/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have an air-gapped datacenter, see </a:t>
            </a:r>
            <a:r>
              <a:rPr lang="en-US" sz="1200" b="0" i="0" u="none" strike="noStrike" kern="1200" dirty="0" smtClean="0">
                <a:solidFill>
                  <a:schemeClr val="tx1"/>
                </a:solidFill>
                <a:effectLst/>
                <a:latin typeface="+mn-lt"/>
                <a:ea typeface="+mn-ea"/>
                <a:cs typeface="+mn-cs"/>
                <a:hlinkClick r:id="rId4"/>
              </a:rPr>
              <a:t>Considerations for air-gapped registries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docs.docker.com</a:t>
            </a:r>
            <a:r>
              <a:rPr lang="en-US" sz="1200" b="0" i="0" kern="1200" dirty="0" smtClean="0">
                <a:solidFill>
                  <a:schemeClr val="tx1"/>
                </a:solidFill>
                <a:effectLst/>
                <a:latin typeface="+mn-lt"/>
                <a:ea typeface="+mn-ea"/>
                <a:cs typeface="+mn-cs"/>
              </a:rPr>
              <a:t>/registry/deploying/#considerations-for-air-gapped-registries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146</a:t>
            </a:fld>
            <a:endParaRPr lang="en-US" altLang="en-US"/>
          </a:p>
        </p:txBody>
      </p:sp>
    </p:spTree>
    <p:extLst>
      <p:ext uri="{BB962C8B-B14F-4D97-AF65-F5344CB8AC3E}">
        <p14:creationId xmlns:p14="http://schemas.microsoft.com/office/powerpoint/2010/main" val="13331043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Run a local registry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 a command like the following to start the registry container:</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-d -p 5000:5000 --restart=always --name registry registry:2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registry is now ready to use.</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Warning</a:t>
            </a:r>
            <a:r>
              <a:rPr lang="en-US" sz="1200" kern="1200" dirty="0" smtClean="0">
                <a:solidFill>
                  <a:schemeClr val="tx1"/>
                </a:solidFill>
                <a:effectLst/>
                <a:latin typeface="+mn-lt"/>
                <a:ea typeface="+mn-ea"/>
                <a:cs typeface="+mn-cs"/>
              </a:rPr>
              <a:t>: These first few examples show registry configurations that are only appropriate for testing. A production-ready registry must be protected by TLS and should ideally use an access-control mechanism. Keep reading and then continue to the </a:t>
            </a:r>
            <a:r>
              <a:rPr lang="en-US" sz="1200" u="none" strike="noStrike" kern="1200" dirty="0" smtClean="0">
                <a:solidFill>
                  <a:schemeClr val="tx1"/>
                </a:solidFill>
                <a:effectLst/>
                <a:latin typeface="+mn-lt"/>
                <a:ea typeface="+mn-ea"/>
                <a:cs typeface="+mn-cs"/>
                <a:hlinkClick r:id="rId3"/>
              </a:rPr>
              <a:t>configuration guide</a:t>
            </a:r>
            <a:r>
              <a:rPr lang="en-US" sz="1200" kern="1200" dirty="0" smtClean="0">
                <a:solidFill>
                  <a:schemeClr val="tx1"/>
                </a:solidFill>
                <a:effectLst/>
                <a:latin typeface="+mn-lt"/>
                <a:ea typeface="+mn-ea"/>
                <a:cs typeface="+mn-cs"/>
              </a:rPr>
              <a:t> to deploy a production-ready registry.</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147</a:t>
            </a:fld>
            <a:endParaRPr lang="en-US" altLang="en-US"/>
          </a:p>
        </p:txBody>
      </p:sp>
    </p:spTree>
    <p:extLst>
      <p:ext uri="{BB962C8B-B14F-4D97-AF65-F5344CB8AC3E}">
        <p14:creationId xmlns:p14="http://schemas.microsoft.com/office/powerpoint/2010/main" val="5284772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148</a:t>
            </a:fld>
            <a:endParaRPr lang="en-US" altLang="en-US"/>
          </a:p>
        </p:txBody>
      </p:sp>
    </p:spTree>
    <p:extLst>
      <p:ext uri="{BB962C8B-B14F-4D97-AF65-F5344CB8AC3E}">
        <p14:creationId xmlns:p14="http://schemas.microsoft.com/office/powerpoint/2010/main" val="17983625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pull an image from Docker Hub and push it to your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example pulls the ubuntu:16.04 image from Docker Hub and re-tags it as 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then pushes it to the local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Finally, the ubuntu:16.04 and 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images are deleted locally and the my-</a:t>
            </a:r>
            <a:r>
              <a:rPr lang="en-US" sz="1200" b="0" i="0" kern="1200" dirty="0" err="1" smtClean="0">
                <a:solidFill>
                  <a:schemeClr val="tx1"/>
                </a:solidFill>
                <a:effectLst/>
                <a:latin typeface="+mn-lt"/>
                <a:ea typeface="+mn-ea"/>
                <a:cs typeface="+mn-cs"/>
              </a:rPr>
              <a:t>ubuntuimage</a:t>
            </a:r>
            <a:r>
              <a:rPr lang="en-US" sz="1200" b="0" i="0" kern="1200" dirty="0" smtClean="0">
                <a:solidFill>
                  <a:schemeClr val="tx1"/>
                </a:solidFill>
                <a:effectLst/>
                <a:latin typeface="+mn-lt"/>
                <a:ea typeface="+mn-ea"/>
                <a:cs typeface="+mn-cs"/>
              </a:rPr>
              <a:t> is pulled from the local registry.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Pull the ubuntu:16.04 image from Docker Hub.</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ubuntu:16.04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149</a:t>
            </a:fld>
            <a:endParaRPr lang="en-US" altLang="en-US"/>
          </a:p>
        </p:txBody>
      </p:sp>
    </p:spTree>
    <p:extLst>
      <p:ext uri="{BB962C8B-B14F-4D97-AF65-F5344CB8AC3E}">
        <p14:creationId xmlns:p14="http://schemas.microsoft.com/office/powerpoint/2010/main" val="1926926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Explore repositories</a:t>
            </a:r>
          </a:p>
          <a:p>
            <a:r>
              <a:rPr lang="en-US" sz="1200" b="0" i="0" kern="1200" dirty="0" smtClean="0">
                <a:solidFill>
                  <a:schemeClr val="tx1"/>
                </a:solidFill>
                <a:effectLst/>
                <a:latin typeface="+mn-lt"/>
                <a:ea typeface="+mn-ea"/>
                <a:cs typeface="+mn-cs"/>
              </a:rPr>
              <a:t>You can find public repositories and images from Docker Hub in two ways. You can “Search” from the Docker Hub website, or you can use the Docker command line tool to run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searchcommand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example if you were looking for an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image, you might run the following command line search:</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search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Both methods list the available public repositories on Docker Hub which match the search term.</a:t>
            </a:r>
          </a:p>
          <a:p>
            <a:r>
              <a:rPr lang="en-US" sz="1200" b="0" i="0" kern="1200" dirty="0" smtClean="0">
                <a:solidFill>
                  <a:schemeClr val="tx1"/>
                </a:solidFill>
                <a:effectLst/>
                <a:latin typeface="+mn-lt"/>
                <a:ea typeface="+mn-ea"/>
                <a:cs typeface="+mn-cs"/>
              </a:rPr>
              <a:t>Private repositories do not appear in the repository search results. To see all the repositories you can access and their status, view your “Dashboard” page on </a:t>
            </a:r>
            <a:r>
              <a:rPr lang="en-US" sz="1200" b="0" i="0" u="none" strike="noStrike" kern="1200" dirty="0" smtClean="0">
                <a:solidFill>
                  <a:schemeClr val="tx1"/>
                </a:solidFill>
                <a:effectLst/>
                <a:latin typeface="+mn-lt"/>
                <a:ea typeface="+mn-ea"/>
                <a:cs typeface="+mn-cs"/>
                <a:hlinkClick r:id="rId3"/>
              </a:rPr>
              <a:t>Docker Hub</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configure Docker Hub repositories in two ways:</a:t>
            </a:r>
          </a:p>
          <a:p>
            <a:endParaRPr lang="en-US" sz="1200" b="0" i="0" u="none" strike="noStrike" kern="1200" dirty="0" smtClean="0">
              <a:solidFill>
                <a:schemeClr val="tx1"/>
              </a:solidFill>
              <a:effectLst/>
              <a:latin typeface="+mn-lt"/>
              <a:ea typeface="+mn-ea"/>
              <a:cs typeface="+mn-cs"/>
              <a:hlinkClick r:id=""/>
            </a:endParaRPr>
          </a:p>
          <a:p>
            <a:r>
              <a:rPr lang="en-US" sz="1200" b="0" i="0" u="none" strike="noStrike" kern="1200" dirty="0" smtClean="0">
                <a:solidFill>
                  <a:schemeClr val="tx1"/>
                </a:solidFill>
                <a:effectLst/>
                <a:latin typeface="+mn-lt"/>
                <a:ea typeface="+mn-ea"/>
                <a:cs typeface="+mn-cs"/>
                <a:hlinkClick r:id=""/>
              </a:rPr>
              <a:t>Repositories</a:t>
            </a:r>
            <a:r>
              <a:rPr lang="en-US" sz="1200" b="0" i="0" kern="1200" dirty="0" smtClean="0">
                <a:solidFill>
                  <a:schemeClr val="tx1"/>
                </a:solidFill>
                <a:effectLst/>
                <a:latin typeface="+mn-lt"/>
                <a:ea typeface="+mn-ea"/>
                <a:cs typeface="+mn-cs"/>
              </a:rPr>
              <a:t>, which allow you to push images from a local Docker daemon to Docker Hub, and</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a:rPr>
              <a:t>Automated Builds</a:t>
            </a:r>
            <a:r>
              <a:rPr lang="en-US" sz="1200" b="0" i="0" kern="1200" dirty="0" smtClean="0">
                <a:solidFill>
                  <a:schemeClr val="tx1"/>
                </a:solidFill>
                <a:effectLst/>
                <a:latin typeface="+mn-lt"/>
                <a:ea typeface="+mn-ea"/>
                <a:cs typeface="+mn-cs"/>
              </a:rPr>
              <a:t>, which link to a source code repository and trigger an image rebuild process on Docker Hub when changes are detected in the source code.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a:t>
            </a:fld>
            <a:endParaRPr lang="en-US" altLang="en-US"/>
          </a:p>
        </p:txBody>
      </p:sp>
    </p:spTree>
    <p:extLst>
      <p:ext uri="{BB962C8B-B14F-4D97-AF65-F5344CB8AC3E}">
        <p14:creationId xmlns:p14="http://schemas.microsoft.com/office/powerpoint/2010/main" val="20701656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Tag the image as localhost:5000/my-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This creates an additional tag for the existing image.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the first part of the </a:t>
            </a:r>
            <a:r>
              <a:rPr lang="en-US" sz="1200" b="1" i="0" kern="1200" dirty="0" smtClean="0">
                <a:solidFill>
                  <a:schemeClr val="tx1"/>
                </a:solidFill>
                <a:effectLst/>
                <a:latin typeface="+mn-lt"/>
                <a:ea typeface="+mn-ea"/>
                <a:cs typeface="+mn-cs"/>
              </a:rPr>
              <a:t>tag</a:t>
            </a:r>
            <a:r>
              <a:rPr lang="en-US" sz="1200" b="0" i="0" kern="1200" dirty="0" smtClean="0">
                <a:solidFill>
                  <a:schemeClr val="tx1"/>
                </a:solidFill>
                <a:effectLst/>
                <a:latin typeface="+mn-lt"/>
                <a:ea typeface="+mn-ea"/>
                <a:cs typeface="+mn-cs"/>
              </a:rPr>
              <a:t> is a hostname and port, </a:t>
            </a:r>
          </a:p>
          <a:p>
            <a:r>
              <a:rPr lang="en-US" sz="1200" b="0" i="0" kern="1200" dirty="0" smtClean="0">
                <a:solidFill>
                  <a:schemeClr val="tx1"/>
                </a:solidFill>
                <a:effectLst/>
                <a:latin typeface="+mn-lt"/>
                <a:ea typeface="+mn-ea"/>
                <a:cs typeface="+mn-cs"/>
              </a:rPr>
              <a:t>Docker interprets this as the location of a registry, when pushing.</a:t>
            </a:r>
          </a:p>
          <a:p>
            <a:endParaRPr lang="en-US" sz="1200" b="1" i="0" kern="1200" smtClean="0">
              <a:solidFill>
                <a:schemeClr val="tx1"/>
              </a:solidFill>
              <a:effectLst/>
              <a:latin typeface="+mn-lt"/>
              <a:ea typeface="+mn-ea"/>
              <a:cs typeface="+mn-cs"/>
            </a:endParaRPr>
          </a:p>
          <a:p>
            <a:r>
              <a:rPr lang="en-US" sz="1200" b="1" i="0" kern="1200" smtClean="0">
                <a:solidFill>
                  <a:schemeClr val="tx1"/>
                </a:solidFill>
                <a:effectLst/>
                <a:latin typeface="+mn-lt"/>
                <a:ea typeface="+mn-ea"/>
                <a:cs typeface="+mn-cs"/>
              </a:rPr>
              <a:t>SHARE</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We are first tagging our image here, and tagging it specifically with a hostname and port, so that when we push it, it goes to our registry, not </a:t>
            </a:r>
            <a:r>
              <a:rPr lang="en-US" sz="1200" b="0" i="0" kern="1200" baseline="0" dirty="0" err="1" smtClean="0">
                <a:solidFill>
                  <a:schemeClr val="tx1"/>
                </a:solidFill>
                <a:effectLst/>
                <a:latin typeface="+mn-lt"/>
                <a:ea typeface="+mn-ea"/>
                <a:cs typeface="+mn-cs"/>
              </a:rPr>
              <a:t>DockerHub</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tag ubuntu:16.04 localhost:5000/my-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Push</a:t>
            </a:r>
            <a:r>
              <a:rPr lang="en-US" sz="1200" b="0" i="0" kern="1200" dirty="0" smtClean="0">
                <a:solidFill>
                  <a:schemeClr val="tx1"/>
                </a:solidFill>
                <a:effectLst/>
                <a:latin typeface="+mn-lt"/>
                <a:ea typeface="+mn-ea"/>
                <a:cs typeface="+mn-cs"/>
              </a:rPr>
              <a:t> the image to the local registry running at localhost:5000:</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push localhost:5000/my-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150</a:t>
            </a:fld>
            <a:endParaRPr lang="en-US" altLang="en-US"/>
          </a:p>
        </p:txBody>
      </p:sp>
    </p:spTree>
    <p:extLst>
      <p:ext uri="{BB962C8B-B14F-4D97-AF65-F5344CB8AC3E}">
        <p14:creationId xmlns:p14="http://schemas.microsoft.com/office/powerpoint/2010/main" val="2724865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Remove the locally-cached ubuntu:16.04 and localhost:5000/my-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images, </a:t>
            </a:r>
          </a:p>
          <a:p>
            <a:r>
              <a:rPr lang="en-US" sz="1200" b="0" i="0" kern="1200" dirty="0" smtClean="0">
                <a:solidFill>
                  <a:schemeClr val="tx1"/>
                </a:solidFill>
                <a:effectLst/>
                <a:latin typeface="+mn-lt"/>
                <a:ea typeface="+mn-ea"/>
                <a:cs typeface="+mn-cs"/>
              </a:rPr>
              <a:t>so that you can test pulling the image from your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does not remove the localhost:5000/my-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image from your registry.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remove ubuntu:16.04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remove localhost:5000/my-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Pull the localhost:5000/my-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image from your local registry.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localhost:5000/my-</a:t>
            </a:r>
            <a:r>
              <a:rPr lang="en-US" sz="1200" b="0" i="0" kern="1200" dirty="0" err="1" smtClean="0">
                <a:solidFill>
                  <a:schemeClr val="tx1"/>
                </a:solidFill>
                <a:effectLst/>
                <a:latin typeface="+mn-lt"/>
                <a:ea typeface="+mn-ea"/>
                <a:cs typeface="+mn-cs"/>
              </a:rPr>
              <a:t>ubuntu</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151</a:t>
            </a:fld>
            <a:endParaRPr lang="en-US" altLang="en-US"/>
          </a:p>
        </p:txBody>
      </p:sp>
    </p:spTree>
    <p:extLst>
      <p:ext uri="{BB962C8B-B14F-4D97-AF65-F5344CB8AC3E}">
        <p14:creationId xmlns:p14="http://schemas.microsoft.com/office/powerpoint/2010/main" val="14263924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Stop a local registry</a:t>
            </a:r>
          </a:p>
          <a:p>
            <a:r>
              <a:rPr lang="en-US" sz="1200" b="0" i="0" kern="1200" dirty="0" smtClean="0">
                <a:solidFill>
                  <a:schemeClr val="tx1"/>
                </a:solidFill>
                <a:effectLst/>
                <a:latin typeface="+mn-lt"/>
                <a:ea typeface="+mn-ea"/>
                <a:cs typeface="+mn-cs"/>
              </a:rPr>
              <a:t>To stop the registry, use the same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command as with any other container.</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remove the container, use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rm.</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registry &amp;&amp;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-v registry </a:t>
            </a: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152</a:t>
            </a:fld>
            <a:endParaRPr lang="en-US" altLang="en-US"/>
          </a:p>
        </p:txBody>
      </p:sp>
    </p:spTree>
    <p:extLst>
      <p:ext uri="{BB962C8B-B14F-4D97-AF65-F5344CB8AC3E}">
        <p14:creationId xmlns:p14="http://schemas.microsoft.com/office/powerpoint/2010/main" val="13071027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153</a:t>
            </a:fld>
            <a:endParaRPr lang="en-US" altLang="en-US"/>
          </a:p>
        </p:txBody>
      </p:sp>
    </p:spTree>
    <p:extLst>
      <p:ext uri="{BB962C8B-B14F-4D97-AF65-F5344CB8AC3E}">
        <p14:creationId xmlns:p14="http://schemas.microsoft.com/office/powerpoint/2010/main" val="19345794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configure the container, you can pass additional or modified options to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command.</a:t>
            </a:r>
          </a:p>
          <a:p>
            <a:r>
              <a:rPr lang="en-US" sz="1200" b="0" i="0" kern="1200" dirty="0" smtClean="0">
                <a:solidFill>
                  <a:schemeClr val="tx1"/>
                </a:solidFill>
                <a:effectLst/>
                <a:latin typeface="+mn-lt"/>
                <a:ea typeface="+mn-ea"/>
                <a:cs typeface="+mn-cs"/>
              </a:rPr>
              <a:t>The following sections provide basic guidelines for configuring your registry. </a:t>
            </a:r>
          </a:p>
          <a:p>
            <a:r>
              <a:rPr lang="en-US" sz="1200" b="0" i="0" kern="1200" dirty="0" smtClean="0">
                <a:solidFill>
                  <a:schemeClr val="tx1"/>
                </a:solidFill>
                <a:effectLst/>
                <a:latin typeface="+mn-lt"/>
                <a:ea typeface="+mn-ea"/>
                <a:cs typeface="+mn-cs"/>
              </a:rPr>
              <a:t>For more details, see the </a:t>
            </a:r>
            <a:r>
              <a:rPr lang="en-US" sz="1200" b="0" i="0" u="none" strike="noStrike" kern="1200" dirty="0" smtClean="0">
                <a:solidFill>
                  <a:schemeClr val="tx1"/>
                </a:solidFill>
                <a:effectLst/>
                <a:latin typeface="+mn-lt"/>
                <a:ea typeface="+mn-ea"/>
                <a:cs typeface="+mn-cs"/>
                <a:hlinkClick r:id="rId3"/>
              </a:rPr>
              <a:t>registry configuration reference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Start the registry automatically</a:t>
            </a:r>
          </a:p>
          <a:p>
            <a:r>
              <a:rPr lang="en-US" sz="1200" b="0" i="0" kern="1200" dirty="0" smtClean="0">
                <a:solidFill>
                  <a:schemeClr val="tx1"/>
                </a:solidFill>
                <a:effectLst/>
                <a:latin typeface="+mn-lt"/>
                <a:ea typeface="+mn-ea"/>
                <a:cs typeface="+mn-cs"/>
              </a:rPr>
              <a:t>If you want to use the registry as part of your permanent infrastructure, you should set it to restart automatically when Docker restarts or if it exits.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example uses the --restart always flag to set a restart policy for the registry.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-d \ </a:t>
            </a:r>
          </a:p>
          <a:p>
            <a:r>
              <a:rPr lang="en-US" sz="1200" b="0" i="0" kern="1200" dirty="0" smtClean="0">
                <a:solidFill>
                  <a:schemeClr val="tx1"/>
                </a:solidFill>
                <a:effectLst/>
                <a:latin typeface="+mn-lt"/>
                <a:ea typeface="+mn-ea"/>
                <a:cs typeface="+mn-cs"/>
              </a:rPr>
              <a:t>-p 5000:5000 \ </a:t>
            </a:r>
          </a:p>
          <a:p>
            <a:r>
              <a:rPr lang="en-US" sz="1200" b="0" i="0" kern="1200" dirty="0" smtClean="0">
                <a:solidFill>
                  <a:schemeClr val="tx1"/>
                </a:solidFill>
                <a:effectLst/>
                <a:latin typeface="+mn-lt"/>
                <a:ea typeface="+mn-ea"/>
                <a:cs typeface="+mn-cs"/>
              </a:rPr>
              <a:t>--restart=always \</a:t>
            </a:r>
          </a:p>
          <a:p>
            <a:r>
              <a:rPr lang="en-US" sz="1200" b="0" i="0" kern="1200" dirty="0" smtClean="0">
                <a:solidFill>
                  <a:schemeClr val="tx1"/>
                </a:solidFill>
                <a:effectLst/>
                <a:latin typeface="+mn-lt"/>
                <a:ea typeface="+mn-ea"/>
                <a:cs typeface="+mn-cs"/>
              </a:rPr>
              <a:t>--name registry \ </a:t>
            </a:r>
          </a:p>
          <a:p>
            <a:r>
              <a:rPr lang="en-US" sz="1200" b="0" i="0" kern="1200" dirty="0" smtClean="0">
                <a:solidFill>
                  <a:schemeClr val="tx1"/>
                </a:solidFill>
                <a:effectLst/>
                <a:latin typeface="+mn-lt"/>
                <a:ea typeface="+mn-ea"/>
                <a:cs typeface="+mn-cs"/>
              </a:rPr>
              <a:t>registry:2</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154</a:t>
            </a:fld>
            <a:endParaRPr lang="en-US" altLang="en-US"/>
          </a:p>
        </p:txBody>
      </p:sp>
    </p:spTree>
    <p:extLst>
      <p:ext uri="{BB962C8B-B14F-4D97-AF65-F5344CB8AC3E}">
        <p14:creationId xmlns:p14="http://schemas.microsoft.com/office/powerpoint/2010/main" val="16375671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are already using port 5000, or you want to run multiple local registries to separate areas of concern, you can customize the registry’s port settings.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example runs the registry on port 5001 and also names it registry-test.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Remember, the first part of the -p value is the host port and the second part is the port within the container.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Within the container, the registry listens on port 5000 by default.</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-d \ -p 5001:5000 \ --name registry-test \ registry:2 </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155</a:t>
            </a:fld>
            <a:endParaRPr lang="en-US" altLang="en-US"/>
          </a:p>
        </p:txBody>
      </p:sp>
    </p:spTree>
    <p:extLst>
      <p:ext uri="{BB962C8B-B14F-4D97-AF65-F5344CB8AC3E}">
        <p14:creationId xmlns:p14="http://schemas.microsoft.com/office/powerpoint/2010/main" val="15907267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want to change the port the registry listens on within the container, you can use the environment variable REGISTRY_HTTP_ADDR to change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command causes the registry to listen on port 5001 within the container:</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-d \ </a:t>
            </a:r>
          </a:p>
          <a:p>
            <a:r>
              <a:rPr lang="en-US" sz="1200" b="0" i="0" kern="1200" dirty="0" smtClean="0">
                <a:solidFill>
                  <a:schemeClr val="tx1"/>
                </a:solidFill>
                <a:effectLst/>
                <a:latin typeface="+mn-lt"/>
                <a:ea typeface="+mn-ea"/>
                <a:cs typeface="+mn-cs"/>
              </a:rPr>
              <a:t>-e REGISTRY_HTTP_ADDR=0.0.0.0:5001 \ </a:t>
            </a:r>
          </a:p>
          <a:p>
            <a:r>
              <a:rPr lang="en-US" sz="1200" b="0" i="0" kern="1200" dirty="0" smtClean="0">
                <a:solidFill>
                  <a:schemeClr val="tx1"/>
                </a:solidFill>
                <a:effectLst/>
                <a:latin typeface="+mn-lt"/>
                <a:ea typeface="+mn-ea"/>
                <a:cs typeface="+mn-cs"/>
              </a:rPr>
              <a:t>-p 5001:5001 \ </a:t>
            </a:r>
          </a:p>
          <a:p>
            <a:r>
              <a:rPr lang="en-US" sz="1200" b="0" i="0" kern="1200" dirty="0" smtClean="0">
                <a:solidFill>
                  <a:schemeClr val="tx1"/>
                </a:solidFill>
                <a:effectLst/>
                <a:latin typeface="+mn-lt"/>
                <a:ea typeface="+mn-ea"/>
                <a:cs typeface="+mn-cs"/>
              </a:rPr>
              <a:t>--name registry-test \ </a:t>
            </a:r>
          </a:p>
          <a:p>
            <a:r>
              <a:rPr lang="en-US" sz="1200" b="0" i="0" kern="1200" dirty="0" smtClean="0">
                <a:solidFill>
                  <a:schemeClr val="tx1"/>
                </a:solidFill>
                <a:effectLst/>
                <a:latin typeface="+mn-lt"/>
                <a:ea typeface="+mn-ea"/>
                <a:cs typeface="+mn-cs"/>
              </a:rPr>
              <a:t>registry:2</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156</a:t>
            </a:fld>
            <a:endParaRPr lang="en-US" altLang="en-US"/>
          </a:p>
        </p:txBody>
      </p:sp>
    </p:spTree>
    <p:extLst>
      <p:ext uri="{BB962C8B-B14F-4D97-AF65-F5344CB8AC3E}">
        <p14:creationId xmlns:p14="http://schemas.microsoft.com/office/powerpoint/2010/main" val="10121300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By default, your registry data is persisted as a </a:t>
            </a:r>
            <a:r>
              <a:rPr lang="en-US" sz="1200" b="0" i="0" u="none" strike="noStrike" kern="1200" dirty="0" smtClean="0">
                <a:solidFill>
                  <a:schemeClr val="tx1"/>
                </a:solidFill>
                <a:effectLst/>
                <a:latin typeface="+mn-lt"/>
                <a:ea typeface="+mn-ea"/>
                <a:cs typeface="+mn-cs"/>
                <a:hlinkClick r:id="rId3"/>
              </a:rPr>
              <a:t>docker volume</a:t>
            </a:r>
            <a:r>
              <a:rPr lang="en-US" sz="1200" b="0" i="0" kern="1200" dirty="0" smtClean="0">
                <a:solidFill>
                  <a:schemeClr val="tx1"/>
                </a:solidFill>
                <a:effectLst/>
                <a:latin typeface="+mn-lt"/>
                <a:ea typeface="+mn-ea"/>
                <a:cs typeface="+mn-cs"/>
              </a:rPr>
              <a:t> on the host filesystem.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want to store your registry contents at a specific location on your host filesystem, such as if you have an SSD or SAN mounted into a particular directory, you might decide to use a bind mount instead.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bind mount is more dependent on the filesystem layout of the Docker host, but more performant in many situations.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example bind-mounts the host directory /</a:t>
            </a:r>
            <a:r>
              <a:rPr lang="en-US" sz="1200" b="0" i="0" kern="1200" dirty="0" err="1" smtClean="0">
                <a:solidFill>
                  <a:schemeClr val="tx1"/>
                </a:solidFill>
                <a:effectLst/>
                <a:latin typeface="+mn-lt"/>
                <a:ea typeface="+mn-ea"/>
                <a:cs typeface="+mn-cs"/>
              </a:rPr>
              <a:t>mnt</a:t>
            </a:r>
            <a:r>
              <a:rPr lang="en-US" sz="1200" b="0" i="0" kern="1200" dirty="0" smtClean="0">
                <a:solidFill>
                  <a:schemeClr val="tx1"/>
                </a:solidFill>
                <a:effectLst/>
                <a:latin typeface="+mn-lt"/>
                <a:ea typeface="+mn-ea"/>
                <a:cs typeface="+mn-cs"/>
              </a:rPr>
              <a:t>/registry into the registry container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/lib/registry/.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-d \ -p 5000:5000 \ --restart=always \ --name registry \ -v /</a:t>
            </a:r>
            <a:r>
              <a:rPr lang="en-US" sz="1200" b="0" i="0" kern="1200" dirty="0" err="1" smtClean="0">
                <a:solidFill>
                  <a:schemeClr val="tx1"/>
                </a:solidFill>
                <a:effectLst/>
                <a:latin typeface="+mn-lt"/>
                <a:ea typeface="+mn-ea"/>
                <a:cs typeface="+mn-cs"/>
              </a:rPr>
              <a:t>mnt</a:t>
            </a:r>
            <a:r>
              <a:rPr lang="en-US" sz="1200" b="0" i="0" kern="1200" dirty="0" smtClean="0">
                <a:solidFill>
                  <a:schemeClr val="tx1"/>
                </a:solidFill>
                <a:effectLst/>
                <a:latin typeface="+mn-lt"/>
                <a:ea typeface="+mn-ea"/>
                <a:cs typeface="+mn-cs"/>
              </a:rPr>
              <a:t>/registry:/</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/lib/registry \ registry:2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MAYBE SHARE:</a:t>
            </a:r>
          </a:p>
          <a:p>
            <a:r>
              <a:rPr lang="en-US" sz="1200" b="0" i="0" kern="1200" dirty="0" smtClean="0">
                <a:solidFill>
                  <a:schemeClr val="tx1"/>
                </a:solidFill>
                <a:effectLst/>
                <a:latin typeface="+mn-lt"/>
                <a:ea typeface="+mn-ea"/>
                <a:cs typeface="+mn-cs"/>
              </a:rPr>
              <a:t>You can customize the storage back-end, but that is a little advanced</a:t>
            </a:r>
            <a:r>
              <a:rPr lang="en-US" sz="1200" b="0" i="0" kern="1200" baseline="0" dirty="0" smtClean="0">
                <a:solidFill>
                  <a:schemeClr val="tx1"/>
                </a:solidFill>
                <a:effectLst/>
                <a:latin typeface="+mn-lt"/>
                <a:ea typeface="+mn-ea"/>
                <a:cs typeface="+mn-cs"/>
              </a:rPr>
              <a:t> for this class.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default, the registry stores its data on the local filesystem, whether you use a bind mount or a volume. </a:t>
            </a:r>
          </a:p>
          <a:p>
            <a:r>
              <a:rPr lang="en-US" sz="1200" b="0" i="0" kern="1200" dirty="0" smtClean="0">
                <a:solidFill>
                  <a:schemeClr val="tx1"/>
                </a:solidFill>
                <a:effectLst/>
                <a:latin typeface="+mn-lt"/>
                <a:ea typeface="+mn-ea"/>
                <a:cs typeface="+mn-cs"/>
              </a:rPr>
              <a:t>You can store the registry data in an Amazon S3 bucket, Google Cloud Platform, or on another storage back-end by using </a:t>
            </a:r>
            <a:r>
              <a:rPr lang="en-US" sz="1200" b="0" i="0" u="none" strike="noStrike" kern="1200" dirty="0" smtClean="0">
                <a:solidFill>
                  <a:schemeClr val="tx1"/>
                </a:solidFill>
                <a:effectLst/>
                <a:latin typeface="+mn-lt"/>
                <a:ea typeface="+mn-ea"/>
                <a:cs typeface="+mn-cs"/>
                <a:hlinkClick r:id="rId4"/>
              </a:rPr>
              <a:t>storage drivers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For more information, see </a:t>
            </a:r>
            <a:r>
              <a:rPr lang="en-US" sz="1200" b="0" i="0" u="none" strike="noStrike" kern="1200" dirty="0" smtClean="0">
                <a:solidFill>
                  <a:schemeClr val="tx1"/>
                </a:solidFill>
                <a:effectLst/>
                <a:latin typeface="+mn-lt"/>
                <a:ea typeface="+mn-ea"/>
                <a:cs typeface="+mn-cs"/>
                <a:hlinkClick r:id="rId5"/>
              </a:rPr>
              <a:t>storage configuration options</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157</a:t>
            </a:fld>
            <a:endParaRPr lang="en-US" altLang="en-US"/>
          </a:p>
        </p:txBody>
      </p:sp>
    </p:spTree>
    <p:extLst>
      <p:ext uri="{BB962C8B-B14F-4D97-AF65-F5344CB8AC3E}">
        <p14:creationId xmlns:p14="http://schemas.microsoft.com/office/powerpoint/2010/main" val="11568751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Running a registry only accessible on localhost has limited usefulness.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order to make your registry accessible to external hosts, you must first secure it using TLS.</a:t>
            </a:r>
          </a:p>
          <a:p>
            <a:r>
              <a:rPr lang="en-US" sz="1200" b="1" i="0" kern="1200" baseline="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Transport Layer Security (TLS) – and its predecessor, Secure Sockets Layer (SSL), which is now prohibited from use by the Internet Engineering Task Force (IETF) – are cryptographic protocols that provide communications security over a computer network.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example is extended in </a:t>
            </a:r>
            <a:r>
              <a:rPr lang="en-US" sz="1200" b="0" i="0" u="none" strike="noStrike" kern="1200" dirty="0" smtClean="0">
                <a:solidFill>
                  <a:schemeClr val="tx1"/>
                </a:solidFill>
                <a:effectLst/>
                <a:latin typeface="+mn-lt"/>
                <a:ea typeface="+mn-ea"/>
                <a:cs typeface="+mn-cs"/>
                <a:hlinkClick r:id="rId3"/>
              </a:rPr>
              <a:t>Run a registry as a service</a:t>
            </a:r>
            <a:r>
              <a:rPr lang="en-US" sz="1200" b="0" i="0" kern="1200" dirty="0" smtClean="0">
                <a:solidFill>
                  <a:schemeClr val="tx1"/>
                </a:solidFill>
                <a:effectLst/>
                <a:latin typeface="+mn-lt"/>
                <a:ea typeface="+mn-ea"/>
                <a:cs typeface="+mn-cs"/>
              </a:rPr>
              <a:t> below.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159</a:t>
            </a:fld>
            <a:endParaRPr lang="en-US" altLang="en-US"/>
          </a:p>
        </p:txBody>
      </p:sp>
    </p:spTree>
    <p:extLst>
      <p:ext uri="{BB962C8B-B14F-4D97-AF65-F5344CB8AC3E}">
        <p14:creationId xmlns:p14="http://schemas.microsoft.com/office/powerpoint/2010/main" val="54895113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Get a certificate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examples assume the following:</a:t>
            </a:r>
          </a:p>
          <a:p>
            <a:r>
              <a:rPr lang="en-US" sz="1200" b="0" i="0" kern="1200" dirty="0" smtClean="0">
                <a:solidFill>
                  <a:schemeClr val="tx1"/>
                </a:solidFill>
                <a:effectLst/>
                <a:latin typeface="+mn-lt"/>
                <a:ea typeface="+mn-ea"/>
                <a:cs typeface="+mn-cs"/>
              </a:rPr>
              <a:t>Your registry URL is https://</a:t>
            </a:r>
            <a:r>
              <a:rPr lang="en-US" sz="1200" b="0" i="0" kern="1200" dirty="0" err="1" smtClean="0">
                <a:solidFill>
                  <a:schemeClr val="tx1"/>
                </a:solidFill>
                <a:effectLst/>
                <a:latin typeface="+mn-lt"/>
                <a:ea typeface="+mn-ea"/>
                <a:cs typeface="+mn-cs"/>
              </a:rPr>
              <a:t>myregistry.domain.com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Your DNS, routing, and firewall settings allow access to the registry’s host on port 5000.</a:t>
            </a:r>
          </a:p>
          <a:p>
            <a:r>
              <a:rPr lang="en-US" sz="1200" b="0" i="0" kern="1200" dirty="0" smtClean="0">
                <a:solidFill>
                  <a:schemeClr val="tx1"/>
                </a:solidFill>
                <a:effectLst/>
                <a:latin typeface="+mn-lt"/>
                <a:ea typeface="+mn-ea"/>
                <a:cs typeface="+mn-cs"/>
              </a:rPr>
              <a:t>You have already obtained a certificate from a certificate authority (CA).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have been issued an </a:t>
            </a:r>
            <a:r>
              <a:rPr lang="en-US" sz="1200" b="0" i="1" kern="1200" dirty="0" smtClean="0">
                <a:solidFill>
                  <a:schemeClr val="tx1"/>
                </a:solidFill>
                <a:effectLst/>
                <a:latin typeface="+mn-lt"/>
                <a:ea typeface="+mn-ea"/>
                <a:cs typeface="+mn-cs"/>
              </a:rPr>
              <a:t>intermediate</a:t>
            </a:r>
            <a:r>
              <a:rPr lang="en-US" sz="1200" b="0" i="0" kern="1200" dirty="0" smtClean="0">
                <a:solidFill>
                  <a:schemeClr val="tx1"/>
                </a:solidFill>
                <a:effectLst/>
                <a:latin typeface="+mn-lt"/>
                <a:ea typeface="+mn-ea"/>
                <a:cs typeface="+mn-cs"/>
              </a:rPr>
              <a:t> certificate instead, see </a:t>
            </a:r>
            <a:r>
              <a:rPr lang="en-US" sz="1200" b="0" i="0" u="none" strike="noStrike" kern="1200" dirty="0" smtClean="0">
                <a:solidFill>
                  <a:schemeClr val="tx1"/>
                </a:solidFill>
                <a:effectLst/>
                <a:latin typeface="+mn-lt"/>
                <a:ea typeface="+mn-ea"/>
                <a:cs typeface="+mn-cs"/>
                <a:hlinkClick r:id="rId3"/>
              </a:rPr>
              <a:t>use an intermediate certificate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FUNNY JOKE: You’re certificate won’t look like at! So, don’t be looking for it!</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160</a:t>
            </a:fld>
            <a:endParaRPr lang="en-US" altLang="en-US"/>
          </a:p>
        </p:txBody>
      </p:sp>
    </p:spTree>
    <p:extLst>
      <p:ext uri="{BB962C8B-B14F-4D97-AF65-F5344CB8AC3E}">
        <p14:creationId xmlns:p14="http://schemas.microsoft.com/office/powerpoint/2010/main" val="105483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images</a:t>
            </a:r>
          </a:p>
          <a:p>
            <a:endParaRPr lang="en-US" sz="1200" b="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images are the basis of </a:t>
            </a:r>
            <a:r>
              <a:rPr lang="en-US" sz="1200" b="0" i="0" u="none" strike="noStrike" kern="1200" dirty="0" smtClean="0">
                <a:solidFill>
                  <a:schemeClr val="tx1"/>
                </a:solidFill>
                <a:effectLst/>
                <a:latin typeface="+mn-lt"/>
                <a:ea typeface="+mn-ea"/>
                <a:cs typeface="+mn-cs"/>
                <a:hlinkClick r:id="rId3"/>
              </a:rPr>
              <a:t>containers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Image is an ordered collection of root filesystem changes and the corresponding execution parameters for use within a container runtime.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image typically contains a union of layered filesystems stacked on top of each other.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image does not have state and it never changes.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Basic Docker Commands</a:t>
            </a:r>
          </a:p>
          <a:p>
            <a:r>
              <a:rPr lang="en-US" sz="1200" b="0" i="0" kern="1200" dirty="0" smtClean="0">
                <a:solidFill>
                  <a:schemeClr val="tx1"/>
                </a:solidFill>
                <a:effectLst/>
                <a:latin typeface="+mn-lt"/>
                <a:ea typeface="+mn-ea"/>
                <a:cs typeface="+mn-cs"/>
              </a:rPr>
              <a:t>List images</a:t>
            </a:r>
          </a:p>
          <a:p>
            <a:r>
              <a:rPr lang="en-US" sz="1200" b="0" i="0" kern="1200" dirty="0" smtClean="0">
                <a:solidFill>
                  <a:schemeClr val="tx1"/>
                </a:solidFill>
                <a:effectLst/>
                <a:latin typeface="+mn-lt"/>
                <a:ea typeface="+mn-ea"/>
                <a:cs typeface="+mn-cs"/>
              </a:rPr>
              <a:t>Usage</a:t>
            </a:r>
          </a:p>
          <a:p>
            <a:r>
              <a:rPr lang="en-US" dirty="0" err="1" smtClean="0"/>
              <a:t>docker</a:t>
            </a:r>
            <a:r>
              <a:rPr lang="en-US" dirty="0" smtClean="0"/>
              <a:t> images [OPTIONS] [REPOSITORY[:TAG]] </a:t>
            </a:r>
            <a:r>
              <a:rPr lang="en-US" sz="1200" b="0" i="0" kern="1200" dirty="0" smtClean="0">
                <a:solidFill>
                  <a:schemeClr val="tx1"/>
                </a:solidFill>
                <a:effectLst/>
                <a:latin typeface="+mn-lt"/>
                <a:ea typeface="+mn-ea"/>
                <a:cs typeface="+mn-cs"/>
              </a:rPr>
              <a:t>Options</a:t>
            </a:r>
          </a:p>
          <a:p>
            <a:r>
              <a:rPr lang="en-US" dirty="0" smtClean="0">
                <a:effectLst/>
              </a:rPr>
              <a:t>Name, </a:t>
            </a:r>
            <a:r>
              <a:rPr lang="en-US" dirty="0" err="1" smtClean="0">
                <a:effectLst/>
              </a:rPr>
              <a:t>shorthandDefaultDescription</a:t>
            </a:r>
            <a:r>
              <a:rPr lang="en-US" dirty="0" smtClean="0">
                <a:effectLst/>
              </a:rPr>
              <a:t>--all , -</a:t>
            </a:r>
            <a:r>
              <a:rPr lang="en-US" dirty="0" err="1" smtClean="0">
                <a:effectLst/>
              </a:rPr>
              <a:t>aShow</a:t>
            </a:r>
            <a:r>
              <a:rPr lang="en-US" dirty="0" smtClean="0">
                <a:effectLst/>
              </a:rPr>
              <a:t> all images (default hides intermediate images)--</a:t>
            </a:r>
            <a:r>
              <a:rPr lang="en-US" dirty="0" err="1" smtClean="0">
                <a:effectLst/>
              </a:rPr>
              <a:t>digestsShow</a:t>
            </a:r>
            <a:r>
              <a:rPr lang="en-US" dirty="0" smtClean="0">
                <a:effectLst/>
              </a:rPr>
              <a:t> digests--filter , -</a:t>
            </a:r>
            <a:r>
              <a:rPr lang="en-US" dirty="0" err="1" smtClean="0">
                <a:effectLst/>
              </a:rPr>
              <a:t>fFilter</a:t>
            </a:r>
            <a:r>
              <a:rPr lang="en-US" dirty="0" smtClean="0">
                <a:effectLst/>
              </a:rPr>
              <a:t> output based on conditions provided--</a:t>
            </a:r>
            <a:r>
              <a:rPr lang="en-US" dirty="0" err="1" smtClean="0">
                <a:effectLst/>
              </a:rPr>
              <a:t>formatPretty</a:t>
            </a:r>
            <a:r>
              <a:rPr lang="en-US" dirty="0" smtClean="0">
                <a:effectLst/>
              </a:rPr>
              <a:t>-print images using a Go template--no-</a:t>
            </a:r>
            <a:r>
              <a:rPr lang="en-US" dirty="0" err="1" smtClean="0">
                <a:effectLst/>
              </a:rPr>
              <a:t>truncDon’t</a:t>
            </a:r>
            <a:r>
              <a:rPr lang="en-US" dirty="0" smtClean="0">
                <a:effectLst/>
              </a:rPr>
              <a:t> truncate output--quiet , -</a:t>
            </a:r>
            <a:r>
              <a:rPr lang="en-US" dirty="0" err="1" smtClean="0">
                <a:effectLst/>
              </a:rPr>
              <a:t>qOnly</a:t>
            </a:r>
            <a:r>
              <a:rPr lang="en-US" dirty="0" smtClean="0">
                <a:effectLst/>
              </a:rPr>
              <a:t> show numeric IDs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Parent command</a:t>
            </a:r>
          </a:p>
          <a:p>
            <a:r>
              <a:rPr lang="en-US" dirty="0" err="1" smtClean="0"/>
              <a:t>CommandDescription</a:t>
            </a:r>
            <a:r>
              <a:rPr lang="en-US" sz="1200" u="none" strike="noStrike" kern="1200" dirty="0" err="1" smtClean="0">
                <a:solidFill>
                  <a:schemeClr val="tx1"/>
                </a:solidFill>
                <a:effectLst/>
                <a:latin typeface="+mn-lt"/>
                <a:ea typeface="+mn-ea"/>
                <a:cs typeface="+mn-cs"/>
                <a:hlinkClick r:id="rId4"/>
              </a:rPr>
              <a:t>docker</a:t>
            </a:r>
            <a:r>
              <a:rPr lang="en-US" dirty="0" err="1" smtClean="0">
                <a:effectLst/>
              </a:rPr>
              <a:t>The</a:t>
            </a:r>
            <a:r>
              <a:rPr lang="en-US" dirty="0" smtClean="0">
                <a:effectLst/>
              </a:rPr>
              <a:t> base command for the Docker </a:t>
            </a:r>
            <a:r>
              <a:rPr lang="en-US" dirty="0" err="1" smtClean="0">
                <a:effectLst/>
              </a:rPr>
              <a:t>CLI.</a:t>
            </a:r>
            <a:r>
              <a:rPr lang="en-US" sz="1200" b="0" i="0" kern="1200" dirty="0" err="1" smtClean="0">
                <a:solidFill>
                  <a:schemeClr val="tx1"/>
                </a:solidFill>
                <a:effectLst/>
                <a:latin typeface="+mn-lt"/>
                <a:ea typeface="+mn-ea"/>
                <a:cs typeface="+mn-cs"/>
              </a:rPr>
              <a:t>Extended</a:t>
            </a:r>
            <a:r>
              <a:rPr lang="en-US" sz="1200" b="0" i="0" kern="1200" dirty="0" smtClean="0">
                <a:solidFill>
                  <a:schemeClr val="tx1"/>
                </a:solidFill>
                <a:effectLst/>
                <a:latin typeface="+mn-lt"/>
                <a:ea typeface="+mn-ea"/>
                <a:cs typeface="+mn-cs"/>
              </a:rPr>
              <a:t> description</a:t>
            </a:r>
          </a:p>
          <a:p>
            <a:r>
              <a:rPr lang="en-US" sz="1200" b="0" i="0" kern="1200" dirty="0" smtClean="0">
                <a:solidFill>
                  <a:schemeClr val="tx1"/>
                </a:solidFill>
                <a:effectLst/>
                <a:latin typeface="+mn-lt"/>
                <a:ea typeface="+mn-ea"/>
                <a:cs typeface="+mn-cs"/>
              </a:rPr>
              <a:t>The default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images will show all top level images, their repository and tags, and their size.</a:t>
            </a:r>
          </a:p>
          <a:p>
            <a:r>
              <a:rPr lang="en-US" sz="1200" b="0" i="0" kern="1200" dirty="0" smtClean="0">
                <a:solidFill>
                  <a:schemeClr val="tx1"/>
                </a:solidFill>
                <a:effectLst/>
                <a:latin typeface="+mn-lt"/>
                <a:ea typeface="+mn-ea"/>
                <a:cs typeface="+mn-cs"/>
              </a:rPr>
              <a:t>Docker images have intermediate layers that increase reusability, decrease disk usage, and speed up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build by allowing each step to be cached. These intermediate layers are not shown by default.</a:t>
            </a:r>
          </a:p>
          <a:p>
            <a:r>
              <a:rPr lang="en-US" sz="1200" b="0" i="0" kern="1200" dirty="0" smtClean="0">
                <a:solidFill>
                  <a:schemeClr val="tx1"/>
                </a:solidFill>
                <a:effectLst/>
                <a:latin typeface="+mn-lt"/>
                <a:ea typeface="+mn-ea"/>
                <a:cs typeface="+mn-cs"/>
              </a:rPr>
              <a:t>The SIZE is the cumulative space taken up by the image and all its parent images. This is also the disk space used by the contents of the Tar file created when you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save an image.</a:t>
            </a:r>
          </a:p>
          <a:p>
            <a:r>
              <a:rPr lang="en-US" sz="1200" b="0" i="0" kern="1200" dirty="0" smtClean="0">
                <a:solidFill>
                  <a:schemeClr val="tx1"/>
                </a:solidFill>
                <a:effectLst/>
                <a:latin typeface="+mn-lt"/>
                <a:ea typeface="+mn-ea"/>
                <a:cs typeface="+mn-cs"/>
              </a:rPr>
              <a:t>An image will be listed more than once if it has multiple repository names or tags. This single image (identifiable by its matching IMAGE ID) uses up the SIZE listed only once.</a:t>
            </a:r>
          </a:p>
          <a:p>
            <a:r>
              <a:rPr lang="en-US" sz="1200" b="0" i="0" kern="1200" dirty="0" smtClean="0">
                <a:solidFill>
                  <a:schemeClr val="tx1"/>
                </a:solidFill>
                <a:effectLst/>
                <a:latin typeface="+mn-lt"/>
                <a:ea typeface="+mn-ea"/>
                <a:cs typeface="+mn-cs"/>
              </a:rPr>
              <a:t>Examples</a:t>
            </a:r>
          </a:p>
          <a:p>
            <a:r>
              <a:rPr lang="en-US" sz="1200" b="0" i="0" kern="1200" dirty="0" smtClean="0">
                <a:solidFill>
                  <a:schemeClr val="tx1"/>
                </a:solidFill>
                <a:effectLst/>
                <a:latin typeface="+mn-lt"/>
                <a:ea typeface="+mn-ea"/>
                <a:cs typeface="+mn-cs"/>
              </a:rPr>
              <a:t>List the most recently created images</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images REPOSITORY TAG IMAGE ID CREATED SIZE &lt;none&gt; &lt;none&gt; 77af4d6b9913 19 hours ago 1.089 GB </a:t>
            </a:r>
            <a:r>
              <a:rPr lang="en-US" sz="1200" b="0" i="0" kern="1200" dirty="0" err="1" smtClean="0">
                <a:solidFill>
                  <a:schemeClr val="tx1"/>
                </a:solidFill>
                <a:effectLst/>
                <a:latin typeface="+mn-lt"/>
                <a:ea typeface="+mn-ea"/>
                <a:cs typeface="+mn-cs"/>
              </a:rPr>
              <a:t>committ</a:t>
            </a:r>
            <a:r>
              <a:rPr lang="en-US" sz="1200" b="0" i="0" kern="1200" dirty="0" smtClean="0">
                <a:solidFill>
                  <a:schemeClr val="tx1"/>
                </a:solidFill>
                <a:effectLst/>
                <a:latin typeface="+mn-lt"/>
                <a:ea typeface="+mn-ea"/>
                <a:cs typeface="+mn-cs"/>
              </a:rPr>
              <a:t> latest b6fa739cedf5 19 hours ago 1.089 GB &lt;none&gt; &lt;none&gt; 78a85c484f71 19 hours ago 1.089 GB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latest 30557a29d5ab 20 hours ago 1.089 GB &lt;none&gt; &lt;none&gt; 5ed6274db6ce 24 hours ago 1.089 GB </a:t>
            </a:r>
            <a:r>
              <a:rPr lang="en-US" sz="1200" b="0" i="0" kern="1200" dirty="0" err="1" smtClean="0">
                <a:solidFill>
                  <a:schemeClr val="tx1"/>
                </a:solidFill>
                <a:effectLst/>
                <a:latin typeface="+mn-lt"/>
                <a:ea typeface="+mn-ea"/>
                <a:cs typeface="+mn-cs"/>
              </a:rPr>
              <a:t>postgres</a:t>
            </a:r>
            <a:r>
              <a:rPr lang="en-US" sz="1200" b="0" i="0" kern="1200" dirty="0" smtClean="0">
                <a:solidFill>
                  <a:schemeClr val="tx1"/>
                </a:solidFill>
                <a:effectLst/>
                <a:latin typeface="+mn-lt"/>
                <a:ea typeface="+mn-ea"/>
                <a:cs typeface="+mn-cs"/>
              </a:rPr>
              <a:t> 9 746b819f315e 4 days ago 213.4 MB </a:t>
            </a:r>
            <a:r>
              <a:rPr lang="en-US" sz="1200" b="0" i="0" kern="1200" dirty="0" err="1" smtClean="0">
                <a:solidFill>
                  <a:schemeClr val="tx1"/>
                </a:solidFill>
                <a:effectLst/>
                <a:latin typeface="+mn-lt"/>
                <a:ea typeface="+mn-ea"/>
                <a:cs typeface="+mn-cs"/>
              </a:rPr>
              <a:t>postgres</a:t>
            </a:r>
            <a:r>
              <a:rPr lang="en-US" sz="1200" b="0" i="0" kern="1200" dirty="0" smtClean="0">
                <a:solidFill>
                  <a:schemeClr val="tx1"/>
                </a:solidFill>
                <a:effectLst/>
                <a:latin typeface="+mn-lt"/>
                <a:ea typeface="+mn-ea"/>
                <a:cs typeface="+mn-cs"/>
              </a:rPr>
              <a:t> 9.3 746b819f315e 4 days ago 213.4 MB </a:t>
            </a:r>
            <a:r>
              <a:rPr lang="en-US" sz="1200" b="0" i="0" kern="1200" dirty="0" err="1" smtClean="0">
                <a:solidFill>
                  <a:schemeClr val="tx1"/>
                </a:solidFill>
                <a:effectLst/>
                <a:latin typeface="+mn-lt"/>
                <a:ea typeface="+mn-ea"/>
                <a:cs typeface="+mn-cs"/>
              </a:rPr>
              <a:t>postgres</a:t>
            </a:r>
            <a:r>
              <a:rPr lang="en-US" sz="1200" b="0" i="0" kern="1200" dirty="0" smtClean="0">
                <a:solidFill>
                  <a:schemeClr val="tx1"/>
                </a:solidFill>
                <a:effectLst/>
                <a:latin typeface="+mn-lt"/>
                <a:ea typeface="+mn-ea"/>
                <a:cs typeface="+mn-cs"/>
              </a:rPr>
              <a:t> 9.3.5 746b819f315e 4 days ago 213.4 MB </a:t>
            </a:r>
            <a:r>
              <a:rPr lang="en-US" sz="1200" b="0" i="0" kern="1200" dirty="0" err="1" smtClean="0">
                <a:solidFill>
                  <a:schemeClr val="tx1"/>
                </a:solidFill>
                <a:effectLst/>
                <a:latin typeface="+mn-lt"/>
                <a:ea typeface="+mn-ea"/>
                <a:cs typeface="+mn-cs"/>
              </a:rPr>
              <a:t>postgres</a:t>
            </a:r>
            <a:r>
              <a:rPr lang="en-US" sz="1200" b="0" i="0" kern="1200" dirty="0" smtClean="0">
                <a:solidFill>
                  <a:schemeClr val="tx1"/>
                </a:solidFill>
                <a:effectLst/>
                <a:latin typeface="+mn-lt"/>
                <a:ea typeface="+mn-ea"/>
                <a:cs typeface="+mn-cs"/>
              </a:rPr>
              <a:t> latest 746b819f315e 4 days ago 213.4 MB </a:t>
            </a:r>
          </a:p>
          <a:p>
            <a:r>
              <a:rPr lang="en-US" sz="1200" b="0" i="0" kern="1200" dirty="0" smtClean="0">
                <a:solidFill>
                  <a:schemeClr val="tx1"/>
                </a:solidFill>
                <a:effectLst/>
                <a:latin typeface="+mn-lt"/>
                <a:ea typeface="+mn-ea"/>
                <a:cs typeface="+mn-cs"/>
              </a:rPr>
              <a:t>List images by name and tag</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images command takes an optional [REPOSITORY[:TAG]] argument that restricts the list to images that match the argument. If you specify </a:t>
            </a:r>
            <a:r>
              <a:rPr lang="en-US" sz="1200" b="0" i="0" kern="1200" dirty="0" err="1" smtClean="0">
                <a:solidFill>
                  <a:schemeClr val="tx1"/>
                </a:solidFill>
                <a:effectLst/>
                <a:latin typeface="+mn-lt"/>
                <a:ea typeface="+mn-ea"/>
                <a:cs typeface="+mn-cs"/>
              </a:rPr>
              <a:t>REPOSITORYbut</a:t>
            </a:r>
            <a:r>
              <a:rPr lang="en-US" sz="1200" b="0" i="0" kern="1200" dirty="0" smtClean="0">
                <a:solidFill>
                  <a:schemeClr val="tx1"/>
                </a:solidFill>
                <a:effectLst/>
                <a:latin typeface="+mn-lt"/>
                <a:ea typeface="+mn-ea"/>
                <a:cs typeface="+mn-cs"/>
              </a:rPr>
              <a:t> no TAG,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imagescommand</a:t>
            </a:r>
            <a:r>
              <a:rPr lang="en-US" sz="1200" b="0" i="0" kern="1200" dirty="0" smtClean="0">
                <a:solidFill>
                  <a:schemeClr val="tx1"/>
                </a:solidFill>
                <a:effectLst/>
                <a:latin typeface="+mn-lt"/>
                <a:ea typeface="+mn-ea"/>
                <a:cs typeface="+mn-cs"/>
              </a:rPr>
              <a:t> lists all images in the given repository.</a:t>
            </a:r>
          </a:p>
          <a:p>
            <a:r>
              <a:rPr lang="en-US" sz="1200" b="0" i="0" kern="1200" dirty="0" smtClean="0">
                <a:solidFill>
                  <a:schemeClr val="tx1"/>
                </a:solidFill>
                <a:effectLst/>
                <a:latin typeface="+mn-lt"/>
                <a:ea typeface="+mn-ea"/>
                <a:cs typeface="+mn-cs"/>
              </a:rPr>
              <a:t>For example, to list all images in the “java” repository, run this command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images java REPOSITORY TAG IMAGE ID CREATED SIZE java 8 308e519aac60 6 days ago 824.5 MB java 7 493d82594c15 3 months ago 656.3 MB java latest 2711b1d6f3aa 5 months ago 603.9 MB </a:t>
            </a:r>
          </a:p>
          <a:p>
            <a:r>
              <a:rPr lang="en-US" sz="1200" b="0" i="0" kern="1200" dirty="0" smtClean="0">
                <a:solidFill>
                  <a:schemeClr val="tx1"/>
                </a:solidFill>
                <a:effectLst/>
                <a:latin typeface="+mn-lt"/>
                <a:ea typeface="+mn-ea"/>
                <a:cs typeface="+mn-cs"/>
              </a:rPr>
              <a:t>The [REPOSITORY[:TAG]] value must be an “exact match”. This means that, for </a:t>
            </a:r>
            <a:r>
              <a:rPr lang="en-US" sz="1200" b="0" i="0" kern="1200" dirty="0" err="1" smtClean="0">
                <a:solidFill>
                  <a:schemeClr val="tx1"/>
                </a:solidFill>
                <a:effectLst/>
                <a:latin typeface="+mn-lt"/>
                <a:ea typeface="+mn-ea"/>
                <a:cs typeface="+mn-cs"/>
              </a:rPr>
              <a:t>example,docker</a:t>
            </a:r>
            <a:r>
              <a:rPr lang="en-US" sz="1200" b="0" i="0" kern="1200" dirty="0" smtClean="0">
                <a:solidFill>
                  <a:schemeClr val="tx1"/>
                </a:solidFill>
                <a:effectLst/>
                <a:latin typeface="+mn-lt"/>
                <a:ea typeface="+mn-ea"/>
                <a:cs typeface="+mn-cs"/>
              </a:rPr>
              <a:t> images </a:t>
            </a:r>
            <a:r>
              <a:rPr lang="en-US" sz="1200" b="0" i="0" kern="1200" dirty="0" err="1" smtClean="0">
                <a:solidFill>
                  <a:schemeClr val="tx1"/>
                </a:solidFill>
                <a:effectLst/>
                <a:latin typeface="+mn-lt"/>
                <a:ea typeface="+mn-ea"/>
                <a:cs typeface="+mn-cs"/>
              </a:rPr>
              <a:t>jav</a:t>
            </a:r>
            <a:r>
              <a:rPr lang="en-US" sz="1200" b="0" i="0" kern="1200" dirty="0" smtClean="0">
                <a:solidFill>
                  <a:schemeClr val="tx1"/>
                </a:solidFill>
                <a:effectLst/>
                <a:latin typeface="+mn-lt"/>
                <a:ea typeface="+mn-ea"/>
                <a:cs typeface="+mn-cs"/>
              </a:rPr>
              <a:t> does not match the image java.</a:t>
            </a:r>
          </a:p>
          <a:p>
            <a:r>
              <a:rPr lang="en-US" sz="1200" b="0" i="0" kern="1200" dirty="0" smtClean="0">
                <a:solidFill>
                  <a:schemeClr val="tx1"/>
                </a:solidFill>
                <a:effectLst/>
                <a:latin typeface="+mn-lt"/>
                <a:ea typeface="+mn-ea"/>
                <a:cs typeface="+mn-cs"/>
              </a:rPr>
              <a:t>If both REPOSITORY and TAG are provided, only images matching that repository and tag are listed. To find all local images in the “java” repository with tag “8” you can use:</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images java:8 REPOSITORY TAG IMAGE ID CREATED SIZE java 8 308e519aac60 6 days ago 824.5 MB </a:t>
            </a:r>
          </a:p>
          <a:p>
            <a:r>
              <a:rPr lang="en-US" sz="1200" b="0" i="0" kern="1200" dirty="0" smtClean="0">
                <a:solidFill>
                  <a:schemeClr val="tx1"/>
                </a:solidFill>
                <a:effectLst/>
                <a:latin typeface="+mn-lt"/>
                <a:ea typeface="+mn-ea"/>
                <a:cs typeface="+mn-cs"/>
              </a:rPr>
              <a:t>If nothing matches REPOSITORY[:TAG], the list is empty.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images java:0 REPOSITORY TAG IMAGE ID CREATED SIZE</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a:t>
            </a:r>
            <a:r>
              <a:rPr lang="en-US" sz="1200" kern="1200" dirty="0" err="1" smtClean="0">
                <a:solidFill>
                  <a:schemeClr val="tx1"/>
                </a:solidFill>
                <a:effectLst/>
                <a:latin typeface="+mn-lt"/>
                <a:ea typeface="+mn-ea"/>
                <a:cs typeface="+mn-cs"/>
              </a:rPr>
              <a:t>docs.docker.com</a:t>
            </a:r>
            <a:r>
              <a:rPr lang="en-US" sz="1200" kern="1200" dirty="0" smtClean="0">
                <a:solidFill>
                  <a:schemeClr val="tx1"/>
                </a:solidFill>
                <a:effectLst/>
                <a:latin typeface="+mn-lt"/>
                <a:ea typeface="+mn-ea"/>
                <a:cs typeface="+mn-cs"/>
              </a:rPr>
              <a:t>/engine/reference/</a:t>
            </a:r>
            <a:r>
              <a:rPr lang="en-US" sz="1200" kern="1200" dirty="0" err="1" smtClean="0">
                <a:solidFill>
                  <a:schemeClr val="tx1"/>
                </a:solidFill>
                <a:effectLst/>
                <a:latin typeface="+mn-lt"/>
                <a:ea typeface="+mn-ea"/>
                <a:cs typeface="+mn-cs"/>
              </a:rPr>
              <a:t>commandline</a:t>
            </a:r>
            <a:r>
              <a:rPr lang="en-US" sz="1200" kern="1200" dirty="0" smtClean="0">
                <a:solidFill>
                  <a:schemeClr val="tx1"/>
                </a:solidFill>
                <a:effectLst/>
                <a:latin typeface="+mn-lt"/>
                <a:ea typeface="+mn-ea"/>
                <a:cs typeface="+mn-cs"/>
              </a:rPr>
              <a:t>/images/</a:t>
            </a:r>
          </a:p>
          <a:p>
            <a:endParaRPr lang="en-US" sz="120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a:t>
            </a:r>
          </a:p>
          <a:p>
            <a:r>
              <a:rPr lang="en-US" sz="1200" b="0" i="0" kern="1200" dirty="0" smtClean="0">
                <a:solidFill>
                  <a:schemeClr val="tx1"/>
                </a:solidFill>
                <a:effectLst/>
                <a:latin typeface="+mn-lt"/>
                <a:ea typeface="+mn-ea"/>
                <a:cs typeface="+mn-cs"/>
              </a:rPr>
              <a:t>Description</a:t>
            </a:r>
          </a:p>
          <a:p>
            <a:r>
              <a:rPr lang="en-US" sz="1200" b="0" i="0" kern="1200" dirty="0" smtClean="0">
                <a:solidFill>
                  <a:schemeClr val="tx1"/>
                </a:solidFill>
                <a:effectLst/>
                <a:latin typeface="+mn-lt"/>
                <a:ea typeface="+mn-ea"/>
                <a:cs typeface="+mn-cs"/>
              </a:rPr>
              <a:t>Manage images</a:t>
            </a:r>
          </a:p>
          <a:p>
            <a:r>
              <a:rPr lang="en-US" sz="1200" b="0" i="0" kern="1200" dirty="0" smtClean="0">
                <a:solidFill>
                  <a:schemeClr val="tx1"/>
                </a:solidFill>
                <a:effectLst/>
                <a:latin typeface="+mn-lt"/>
                <a:ea typeface="+mn-ea"/>
                <a:cs typeface="+mn-cs"/>
              </a:rPr>
              <a:t>Usage</a:t>
            </a:r>
          </a:p>
          <a:p>
            <a:r>
              <a:rPr lang="en-US" dirty="0" err="1" smtClean="0"/>
              <a:t>docker</a:t>
            </a:r>
            <a:r>
              <a:rPr lang="en-US" dirty="0" smtClean="0"/>
              <a:t> image COMMAND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Child commands</a:t>
            </a:r>
          </a:p>
          <a:p>
            <a:r>
              <a:rPr lang="en-US" dirty="0" err="1" smtClean="0">
                <a:effectLst/>
              </a:rPr>
              <a:t>CommandDescription</a:t>
            </a:r>
            <a:endParaRPr lang="en-US" dirty="0" smtClean="0">
              <a:effectLst/>
            </a:endParaRPr>
          </a:p>
          <a:p>
            <a:r>
              <a:rPr lang="en-US" sz="1200" u="none" strike="noStrike" kern="1200" dirty="0" smtClean="0">
                <a:solidFill>
                  <a:schemeClr val="tx1"/>
                </a:solidFill>
                <a:effectLst/>
                <a:latin typeface="+mn-lt"/>
                <a:ea typeface="+mn-ea"/>
                <a:cs typeface="+mn-cs"/>
                <a:hlinkClick r:id="rId5"/>
              </a:rPr>
              <a:t>docker image build</a:t>
            </a:r>
            <a:r>
              <a:rPr lang="en-US" sz="1200" u="none" strike="noStrike" kern="1200" dirty="0" smtClean="0">
                <a:solidFill>
                  <a:schemeClr val="tx1"/>
                </a:solidFill>
                <a:effectLst/>
                <a:latin typeface="+mn-lt"/>
                <a:ea typeface="+mn-ea"/>
                <a:cs typeface="+mn-cs"/>
              </a:rPr>
              <a:t>	</a:t>
            </a:r>
            <a:r>
              <a:rPr lang="en-US" dirty="0" smtClean="0">
                <a:effectLst/>
              </a:rPr>
              <a:t>Build an image from a </a:t>
            </a:r>
            <a:r>
              <a:rPr lang="en-US" dirty="0" err="1" smtClean="0">
                <a:effectLst/>
              </a:rPr>
              <a:t>Dockerfile</a:t>
            </a:r>
            <a:endParaRPr lang="en-US" dirty="0" smtClean="0">
              <a:effectLst/>
            </a:endParaRPr>
          </a:p>
          <a:p>
            <a:r>
              <a:rPr lang="en-US" sz="1200" u="none" strike="noStrike" kern="1200" dirty="0" smtClean="0">
                <a:solidFill>
                  <a:schemeClr val="tx1"/>
                </a:solidFill>
                <a:effectLst/>
                <a:latin typeface="+mn-lt"/>
                <a:ea typeface="+mn-ea"/>
                <a:cs typeface="+mn-cs"/>
                <a:hlinkClick r:id="rId6"/>
              </a:rPr>
              <a:t>docker image history</a:t>
            </a:r>
            <a:r>
              <a:rPr lang="en-US" sz="1200" u="none" strike="noStrike" kern="1200" dirty="0" smtClean="0">
                <a:solidFill>
                  <a:schemeClr val="tx1"/>
                </a:solidFill>
                <a:effectLst/>
                <a:latin typeface="+mn-lt"/>
                <a:ea typeface="+mn-ea"/>
                <a:cs typeface="+mn-cs"/>
              </a:rPr>
              <a:t>	</a:t>
            </a:r>
            <a:r>
              <a:rPr lang="en-US" dirty="0" smtClean="0">
                <a:effectLst/>
              </a:rPr>
              <a:t>Show the history of an image</a:t>
            </a:r>
          </a:p>
          <a:p>
            <a:r>
              <a:rPr lang="en-US" sz="1200" u="none" strike="noStrike" kern="1200" dirty="0" smtClean="0">
                <a:solidFill>
                  <a:schemeClr val="tx1"/>
                </a:solidFill>
                <a:effectLst/>
                <a:latin typeface="+mn-lt"/>
                <a:ea typeface="+mn-ea"/>
                <a:cs typeface="+mn-cs"/>
                <a:hlinkClick r:id="rId7"/>
              </a:rPr>
              <a:t>docker image import</a:t>
            </a:r>
            <a:r>
              <a:rPr lang="en-US" sz="1200" u="none" strike="noStrike" kern="1200" dirty="0" smtClean="0">
                <a:solidFill>
                  <a:schemeClr val="tx1"/>
                </a:solidFill>
                <a:effectLst/>
                <a:latin typeface="+mn-lt"/>
                <a:ea typeface="+mn-ea"/>
                <a:cs typeface="+mn-cs"/>
              </a:rPr>
              <a:t>	</a:t>
            </a:r>
            <a:r>
              <a:rPr lang="en-US" dirty="0" smtClean="0">
                <a:effectLst/>
              </a:rPr>
              <a:t>Import the contents from a </a:t>
            </a:r>
            <a:r>
              <a:rPr lang="en-US" dirty="0" err="1" smtClean="0">
                <a:effectLst/>
              </a:rPr>
              <a:t>tarball</a:t>
            </a:r>
            <a:r>
              <a:rPr lang="en-US" dirty="0" smtClean="0">
                <a:effectLst/>
              </a:rPr>
              <a:t> to create a filesystem image</a:t>
            </a:r>
          </a:p>
          <a:p>
            <a:r>
              <a:rPr lang="en-US" sz="1200" u="none" strike="noStrike" kern="1200" dirty="0" smtClean="0">
                <a:solidFill>
                  <a:schemeClr val="tx1"/>
                </a:solidFill>
                <a:effectLst/>
                <a:latin typeface="+mn-lt"/>
                <a:ea typeface="+mn-ea"/>
                <a:cs typeface="+mn-cs"/>
                <a:hlinkClick r:id="rId8"/>
              </a:rPr>
              <a:t>docker image inspect</a:t>
            </a:r>
            <a:r>
              <a:rPr lang="en-US" sz="1200" u="none" strike="noStrike" kern="1200" dirty="0" smtClean="0">
                <a:solidFill>
                  <a:schemeClr val="tx1"/>
                </a:solidFill>
                <a:effectLst/>
                <a:latin typeface="+mn-lt"/>
                <a:ea typeface="+mn-ea"/>
                <a:cs typeface="+mn-cs"/>
              </a:rPr>
              <a:t>	</a:t>
            </a:r>
            <a:r>
              <a:rPr lang="en-US" dirty="0" smtClean="0">
                <a:effectLst/>
              </a:rPr>
              <a:t>Display detailed information on one or more images</a:t>
            </a:r>
          </a:p>
          <a:p>
            <a:r>
              <a:rPr lang="en-US" sz="1200" u="none" strike="noStrike" kern="1200" dirty="0" smtClean="0">
                <a:solidFill>
                  <a:schemeClr val="tx1"/>
                </a:solidFill>
                <a:effectLst/>
                <a:latin typeface="+mn-lt"/>
                <a:ea typeface="+mn-ea"/>
                <a:cs typeface="+mn-cs"/>
                <a:hlinkClick r:id="rId9"/>
              </a:rPr>
              <a:t>docker image load</a:t>
            </a:r>
            <a:r>
              <a:rPr lang="en-US" sz="1200" u="none" strike="noStrike" kern="1200" dirty="0" smtClean="0">
                <a:solidFill>
                  <a:schemeClr val="tx1"/>
                </a:solidFill>
                <a:effectLst/>
                <a:latin typeface="+mn-lt"/>
                <a:ea typeface="+mn-ea"/>
                <a:cs typeface="+mn-cs"/>
              </a:rPr>
              <a:t>	</a:t>
            </a:r>
            <a:r>
              <a:rPr lang="en-US" dirty="0" smtClean="0">
                <a:effectLst/>
              </a:rPr>
              <a:t>Load an image from a tar archive or STDIN</a:t>
            </a:r>
          </a:p>
          <a:p>
            <a:r>
              <a:rPr lang="en-US" sz="1200" u="none" strike="noStrike" kern="1200" dirty="0" smtClean="0">
                <a:solidFill>
                  <a:schemeClr val="tx1"/>
                </a:solidFill>
                <a:effectLst/>
                <a:latin typeface="+mn-lt"/>
                <a:ea typeface="+mn-ea"/>
                <a:cs typeface="+mn-cs"/>
                <a:hlinkClick r:id="rId10"/>
              </a:rPr>
              <a:t>docker image ls</a:t>
            </a:r>
            <a:r>
              <a:rPr lang="en-US" sz="1200" u="none" strike="noStrike" kern="1200" dirty="0" smtClean="0">
                <a:solidFill>
                  <a:schemeClr val="tx1"/>
                </a:solidFill>
                <a:effectLst/>
                <a:latin typeface="+mn-lt"/>
                <a:ea typeface="+mn-ea"/>
                <a:cs typeface="+mn-cs"/>
              </a:rPr>
              <a:t>	</a:t>
            </a:r>
            <a:r>
              <a:rPr lang="en-US" dirty="0" smtClean="0">
                <a:effectLst/>
              </a:rPr>
              <a:t>List images</a:t>
            </a:r>
          </a:p>
          <a:p>
            <a:r>
              <a:rPr lang="en-US" sz="1200" u="none" strike="noStrike" kern="1200" dirty="0" smtClean="0">
                <a:solidFill>
                  <a:schemeClr val="tx1"/>
                </a:solidFill>
                <a:effectLst/>
                <a:latin typeface="+mn-lt"/>
                <a:ea typeface="+mn-ea"/>
                <a:cs typeface="+mn-cs"/>
                <a:hlinkClick r:id="rId11"/>
              </a:rPr>
              <a:t>docker image prune</a:t>
            </a:r>
            <a:r>
              <a:rPr lang="en-US" sz="1200" u="none" strike="noStrike" kern="1200" dirty="0" smtClean="0">
                <a:solidFill>
                  <a:schemeClr val="tx1"/>
                </a:solidFill>
                <a:effectLst/>
                <a:latin typeface="+mn-lt"/>
                <a:ea typeface="+mn-ea"/>
                <a:cs typeface="+mn-cs"/>
              </a:rPr>
              <a:t>	</a:t>
            </a:r>
            <a:r>
              <a:rPr lang="en-US" dirty="0" smtClean="0">
                <a:effectLst/>
              </a:rPr>
              <a:t>Remove unused images</a:t>
            </a:r>
          </a:p>
          <a:p>
            <a:r>
              <a:rPr lang="en-US" sz="1200" u="none" strike="noStrike" kern="1200" dirty="0" smtClean="0">
                <a:solidFill>
                  <a:schemeClr val="tx1"/>
                </a:solidFill>
                <a:effectLst/>
                <a:latin typeface="+mn-lt"/>
                <a:ea typeface="+mn-ea"/>
                <a:cs typeface="+mn-cs"/>
                <a:hlinkClick r:id="rId12"/>
              </a:rPr>
              <a:t>docker image pull</a:t>
            </a:r>
            <a:r>
              <a:rPr lang="en-US" sz="1200" u="none" strike="noStrike" kern="1200" dirty="0" smtClean="0">
                <a:solidFill>
                  <a:schemeClr val="tx1"/>
                </a:solidFill>
                <a:effectLst/>
                <a:latin typeface="+mn-lt"/>
                <a:ea typeface="+mn-ea"/>
                <a:cs typeface="+mn-cs"/>
              </a:rPr>
              <a:t>	</a:t>
            </a:r>
            <a:r>
              <a:rPr lang="en-US" dirty="0" smtClean="0">
                <a:effectLst/>
              </a:rPr>
              <a:t>Pull an image or a repository from a registry</a:t>
            </a:r>
          </a:p>
          <a:p>
            <a:r>
              <a:rPr lang="en-US" sz="1200" u="none" strike="noStrike" kern="1200" dirty="0" smtClean="0">
                <a:solidFill>
                  <a:schemeClr val="tx1"/>
                </a:solidFill>
                <a:effectLst/>
                <a:latin typeface="+mn-lt"/>
                <a:ea typeface="+mn-ea"/>
                <a:cs typeface="+mn-cs"/>
                <a:hlinkClick r:id="rId13"/>
              </a:rPr>
              <a:t>docker image push</a:t>
            </a:r>
            <a:r>
              <a:rPr lang="en-US" sz="1200" u="none" strike="noStrike" kern="1200" dirty="0" smtClean="0">
                <a:solidFill>
                  <a:schemeClr val="tx1"/>
                </a:solidFill>
                <a:effectLst/>
                <a:latin typeface="+mn-lt"/>
                <a:ea typeface="+mn-ea"/>
                <a:cs typeface="+mn-cs"/>
              </a:rPr>
              <a:t>	</a:t>
            </a:r>
            <a:r>
              <a:rPr lang="en-US" dirty="0" smtClean="0">
                <a:effectLst/>
              </a:rPr>
              <a:t>Push an image or a repository to a registry</a:t>
            </a:r>
          </a:p>
          <a:p>
            <a:r>
              <a:rPr lang="en-US" sz="1200" u="none" strike="noStrike" kern="1200" dirty="0" smtClean="0">
                <a:solidFill>
                  <a:schemeClr val="tx1"/>
                </a:solidFill>
                <a:effectLst/>
                <a:latin typeface="+mn-lt"/>
                <a:ea typeface="+mn-ea"/>
                <a:cs typeface="+mn-cs"/>
                <a:hlinkClick r:id="rId14"/>
              </a:rPr>
              <a:t>docker image rm</a:t>
            </a:r>
            <a:r>
              <a:rPr lang="en-US" sz="1200" u="none" strike="noStrike" kern="1200" dirty="0" smtClean="0">
                <a:solidFill>
                  <a:schemeClr val="tx1"/>
                </a:solidFill>
                <a:effectLst/>
                <a:latin typeface="+mn-lt"/>
                <a:ea typeface="+mn-ea"/>
                <a:cs typeface="+mn-cs"/>
              </a:rPr>
              <a:t>	</a:t>
            </a:r>
            <a:r>
              <a:rPr lang="en-US" dirty="0" smtClean="0">
                <a:effectLst/>
              </a:rPr>
              <a:t>Remove one or more images</a:t>
            </a:r>
          </a:p>
          <a:p>
            <a:r>
              <a:rPr lang="en-US" sz="1200" u="none" strike="noStrike" kern="1200" dirty="0" smtClean="0">
                <a:solidFill>
                  <a:schemeClr val="tx1"/>
                </a:solidFill>
                <a:effectLst/>
                <a:latin typeface="+mn-lt"/>
                <a:ea typeface="+mn-ea"/>
                <a:cs typeface="+mn-cs"/>
                <a:hlinkClick r:id="rId15"/>
              </a:rPr>
              <a:t>docker image save</a:t>
            </a:r>
            <a:r>
              <a:rPr lang="en-US" sz="1200" u="none" strike="noStrike" kern="1200" dirty="0" smtClean="0">
                <a:solidFill>
                  <a:schemeClr val="tx1"/>
                </a:solidFill>
                <a:effectLst/>
                <a:latin typeface="+mn-lt"/>
                <a:ea typeface="+mn-ea"/>
                <a:cs typeface="+mn-cs"/>
              </a:rPr>
              <a:t>	</a:t>
            </a:r>
            <a:r>
              <a:rPr lang="en-US" dirty="0" smtClean="0">
                <a:effectLst/>
              </a:rPr>
              <a:t>Save one or more images to a tar archive (streamed to STDOUT by default)</a:t>
            </a:r>
          </a:p>
          <a:p>
            <a:r>
              <a:rPr lang="en-US" sz="1200" u="none" strike="noStrike" kern="1200" dirty="0" smtClean="0">
                <a:solidFill>
                  <a:schemeClr val="tx1"/>
                </a:solidFill>
                <a:effectLst/>
                <a:latin typeface="+mn-lt"/>
                <a:ea typeface="+mn-ea"/>
                <a:cs typeface="+mn-cs"/>
                <a:hlinkClick r:id="rId16"/>
              </a:rPr>
              <a:t>docker image tag</a:t>
            </a:r>
            <a:r>
              <a:rPr lang="en-US" sz="1200" u="none" strike="noStrike" kern="1200" dirty="0" smtClean="0">
                <a:solidFill>
                  <a:schemeClr val="tx1"/>
                </a:solidFill>
                <a:effectLst/>
                <a:latin typeface="+mn-lt"/>
                <a:ea typeface="+mn-ea"/>
                <a:cs typeface="+mn-cs"/>
              </a:rPr>
              <a:t>	</a:t>
            </a:r>
            <a:r>
              <a:rPr lang="en-US" dirty="0" smtClean="0">
                <a:effectLst/>
              </a:rPr>
              <a:t>Create a tag TARGET_IMAGE that refers to SOURCE_IMAGE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a:t>
            </a:fld>
            <a:endParaRPr lang="en-US" altLang="en-US"/>
          </a:p>
        </p:txBody>
      </p:sp>
    </p:spTree>
    <p:extLst>
      <p:ext uri="{BB962C8B-B14F-4D97-AF65-F5344CB8AC3E}">
        <p14:creationId xmlns:p14="http://schemas.microsoft.com/office/powerpoint/2010/main" val="12558299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Create a certs directory.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mkdir</a:t>
            </a:r>
            <a:r>
              <a:rPr lang="en-US" sz="1200" b="0" i="0" kern="1200" dirty="0" smtClean="0">
                <a:solidFill>
                  <a:schemeClr val="tx1"/>
                </a:solidFill>
                <a:effectLst/>
                <a:latin typeface="+mn-lt"/>
                <a:ea typeface="+mn-ea"/>
                <a:cs typeface="+mn-cs"/>
              </a:rPr>
              <a:t> -p certs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Copy the .</a:t>
            </a:r>
            <a:r>
              <a:rPr lang="en-US" sz="1200" b="0" i="0" kern="1200" dirty="0" err="1" smtClean="0">
                <a:solidFill>
                  <a:schemeClr val="tx1"/>
                </a:solidFill>
                <a:effectLst/>
                <a:latin typeface="+mn-lt"/>
                <a:ea typeface="+mn-ea"/>
                <a:cs typeface="+mn-cs"/>
              </a:rPr>
              <a:t>crt</a:t>
            </a:r>
            <a:r>
              <a:rPr lang="en-US" sz="1200" b="0" i="0" kern="1200" dirty="0" smtClean="0">
                <a:solidFill>
                  <a:schemeClr val="tx1"/>
                </a:solidFill>
                <a:effectLst/>
                <a:latin typeface="+mn-lt"/>
                <a:ea typeface="+mn-ea"/>
                <a:cs typeface="+mn-cs"/>
              </a:rPr>
              <a:t> and .key files from the CA into the certs directory.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steps assume that the files are named </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Stop the registry if it is currently running.</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registry </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161</a:t>
            </a:fld>
            <a:endParaRPr lang="en-US" altLang="en-US"/>
          </a:p>
        </p:txBody>
      </p:sp>
    </p:spTree>
    <p:extLst>
      <p:ext uri="{BB962C8B-B14F-4D97-AF65-F5344CB8AC3E}">
        <p14:creationId xmlns:p14="http://schemas.microsoft.com/office/powerpoint/2010/main" val="185376718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Restart the registry, directing it to use the TLS certificate.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command bind-mounts the certs/directory into the container at /certs/, and sets environment variables that tell the container where to find the </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file.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registry runs on port 443, the default HTTPS port.</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-d \ --restart=always \ --name registry \ -v `</a:t>
            </a:r>
            <a:r>
              <a:rPr lang="en-US" sz="1200" b="0" i="0" kern="1200" dirty="0" err="1" smtClean="0">
                <a:solidFill>
                  <a:schemeClr val="tx1"/>
                </a:solidFill>
                <a:effectLst/>
                <a:latin typeface="+mn-lt"/>
                <a:ea typeface="+mn-ea"/>
                <a:cs typeface="+mn-cs"/>
              </a:rPr>
              <a:t>pwd</a:t>
            </a:r>
            <a:r>
              <a:rPr lang="en-US" sz="1200" b="0" i="0" kern="1200" dirty="0" smtClean="0">
                <a:solidFill>
                  <a:schemeClr val="tx1"/>
                </a:solidFill>
                <a:effectLst/>
                <a:latin typeface="+mn-lt"/>
                <a:ea typeface="+mn-ea"/>
                <a:cs typeface="+mn-cs"/>
              </a:rPr>
              <a:t>`/certs:/certs \ -e REGISTRY_HTTP_ADDR=0.0.0.0:443 \ -e REGISTRY_HTTP_TLS_CERTIFICATE=/certs/</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 -e REGISTRY_HTTP_TLS_KEY=/certs/</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 -p 443:443 \ registry:2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clients can now pull from and push to your registry using its external address. </a:t>
            </a:r>
          </a:p>
          <a:p>
            <a:r>
              <a:rPr lang="en-US" sz="1200" b="0" i="0" kern="1200" dirty="0" smtClean="0">
                <a:solidFill>
                  <a:schemeClr val="tx1"/>
                </a:solidFill>
                <a:effectLst/>
                <a:latin typeface="+mn-lt"/>
                <a:ea typeface="+mn-ea"/>
                <a:cs typeface="+mn-cs"/>
              </a:rPr>
              <a:t>The following commands demonstrate this:</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ubuntu:16.04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tag ubuntu:16.04 </a:t>
            </a:r>
            <a:r>
              <a:rPr lang="en-US" sz="1200" b="0" i="0" kern="1200" dirty="0" err="1" smtClean="0">
                <a:solidFill>
                  <a:schemeClr val="tx1"/>
                </a:solidFill>
                <a:effectLst/>
                <a:latin typeface="+mn-lt"/>
                <a:ea typeface="+mn-ea"/>
                <a:cs typeface="+mn-cs"/>
              </a:rPr>
              <a:t>myregistrydomain.com</a:t>
            </a:r>
            <a:r>
              <a:rPr lang="en-US" sz="1200" b="0" i="0" kern="1200" dirty="0" smtClean="0">
                <a:solidFill>
                  <a:schemeClr val="tx1"/>
                </a:solidFill>
                <a:effectLst/>
                <a:latin typeface="+mn-lt"/>
                <a:ea typeface="+mn-ea"/>
                <a:cs typeface="+mn-cs"/>
              </a:rPr>
              <a:t>/my-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push </a:t>
            </a:r>
            <a:r>
              <a:rPr lang="en-US" sz="1200" b="0" i="0" kern="1200" dirty="0" err="1" smtClean="0">
                <a:solidFill>
                  <a:schemeClr val="tx1"/>
                </a:solidFill>
                <a:effectLst/>
                <a:latin typeface="+mn-lt"/>
                <a:ea typeface="+mn-ea"/>
                <a:cs typeface="+mn-cs"/>
              </a:rPr>
              <a:t>myregistrydomain.com</a:t>
            </a:r>
            <a:r>
              <a:rPr lang="en-US" sz="1200" b="0" i="0" kern="1200" dirty="0" smtClean="0">
                <a:solidFill>
                  <a:schemeClr val="tx1"/>
                </a:solidFill>
                <a:effectLst/>
                <a:latin typeface="+mn-lt"/>
                <a:ea typeface="+mn-ea"/>
                <a:cs typeface="+mn-cs"/>
              </a:rPr>
              <a:t>/my-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a:t>
            </a:r>
            <a:r>
              <a:rPr lang="en-US" sz="1200" b="0" i="0" kern="1200" dirty="0" err="1" smtClean="0">
                <a:solidFill>
                  <a:schemeClr val="tx1"/>
                </a:solidFill>
                <a:effectLst/>
                <a:latin typeface="+mn-lt"/>
                <a:ea typeface="+mn-ea"/>
                <a:cs typeface="+mn-cs"/>
              </a:rPr>
              <a:t>myregistrydomain.com</a:t>
            </a:r>
            <a:r>
              <a:rPr lang="en-US" sz="1200" b="0" i="0" kern="1200" dirty="0" smtClean="0">
                <a:solidFill>
                  <a:schemeClr val="tx1"/>
                </a:solidFill>
                <a:effectLst/>
                <a:latin typeface="+mn-lt"/>
                <a:ea typeface="+mn-ea"/>
                <a:cs typeface="+mn-cs"/>
              </a:rPr>
              <a:t>/my-</a:t>
            </a:r>
            <a:r>
              <a:rPr lang="en-US" sz="1200" b="0" i="0" kern="1200" dirty="0" err="1" smtClean="0">
                <a:solidFill>
                  <a:schemeClr val="tx1"/>
                </a:solidFill>
                <a:effectLst/>
                <a:latin typeface="+mn-lt"/>
                <a:ea typeface="+mn-ea"/>
                <a:cs typeface="+mn-cs"/>
              </a:rPr>
              <a:t>ubuntu</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162</a:t>
            </a:fld>
            <a:endParaRPr lang="en-US" altLang="en-US"/>
          </a:p>
        </p:txBody>
      </p:sp>
    </p:spTree>
    <p:extLst>
      <p:ext uri="{BB962C8B-B14F-4D97-AF65-F5344CB8AC3E}">
        <p14:creationId xmlns:p14="http://schemas.microsoft.com/office/powerpoint/2010/main" val="10959881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clients can now pull from and push to your registry using its external address.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commands demonstrate this:</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ubuntu:16.04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tag ubuntu:16.04 </a:t>
            </a:r>
            <a:r>
              <a:rPr lang="en-US" sz="1200" b="0" i="0" kern="1200" dirty="0" err="1" smtClean="0">
                <a:solidFill>
                  <a:schemeClr val="tx1"/>
                </a:solidFill>
                <a:effectLst/>
                <a:latin typeface="+mn-lt"/>
                <a:ea typeface="+mn-ea"/>
                <a:cs typeface="+mn-cs"/>
              </a:rPr>
              <a:t>myregistrydomain.com</a:t>
            </a:r>
            <a:r>
              <a:rPr lang="en-US" sz="1200" b="0" i="0" kern="1200" dirty="0" smtClean="0">
                <a:solidFill>
                  <a:schemeClr val="tx1"/>
                </a:solidFill>
                <a:effectLst/>
                <a:latin typeface="+mn-lt"/>
                <a:ea typeface="+mn-ea"/>
                <a:cs typeface="+mn-cs"/>
              </a:rPr>
              <a:t>/my-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push </a:t>
            </a:r>
            <a:r>
              <a:rPr lang="en-US" sz="1200" b="0" i="0" kern="1200" dirty="0" err="1" smtClean="0">
                <a:solidFill>
                  <a:schemeClr val="tx1"/>
                </a:solidFill>
                <a:effectLst/>
                <a:latin typeface="+mn-lt"/>
                <a:ea typeface="+mn-ea"/>
                <a:cs typeface="+mn-cs"/>
              </a:rPr>
              <a:t>myregistrydomain.com</a:t>
            </a:r>
            <a:r>
              <a:rPr lang="en-US" sz="1200" b="0" i="0" kern="1200" dirty="0" smtClean="0">
                <a:solidFill>
                  <a:schemeClr val="tx1"/>
                </a:solidFill>
                <a:effectLst/>
                <a:latin typeface="+mn-lt"/>
                <a:ea typeface="+mn-ea"/>
                <a:cs typeface="+mn-cs"/>
              </a:rPr>
              <a:t>/my-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a:t>
            </a:r>
            <a:r>
              <a:rPr lang="en-US" sz="1200" b="0" i="0" kern="1200" dirty="0" err="1" smtClean="0">
                <a:solidFill>
                  <a:schemeClr val="tx1"/>
                </a:solidFill>
                <a:effectLst/>
                <a:latin typeface="+mn-lt"/>
                <a:ea typeface="+mn-ea"/>
                <a:cs typeface="+mn-cs"/>
              </a:rPr>
              <a:t>myregistrydomain.com</a:t>
            </a:r>
            <a:r>
              <a:rPr lang="en-US" sz="1200" b="0" i="0" kern="1200" dirty="0" smtClean="0">
                <a:solidFill>
                  <a:schemeClr val="tx1"/>
                </a:solidFill>
                <a:effectLst/>
                <a:latin typeface="+mn-lt"/>
                <a:ea typeface="+mn-ea"/>
                <a:cs typeface="+mn-cs"/>
              </a:rPr>
              <a:t>/my-</a:t>
            </a:r>
            <a:r>
              <a:rPr lang="en-US" sz="1200" b="0" i="0" kern="1200" dirty="0" err="1" smtClean="0">
                <a:solidFill>
                  <a:schemeClr val="tx1"/>
                </a:solidFill>
                <a:effectLst/>
                <a:latin typeface="+mn-lt"/>
                <a:ea typeface="+mn-ea"/>
                <a:cs typeface="+mn-cs"/>
              </a:rPr>
              <a:t>ubuntu</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163</a:t>
            </a:fld>
            <a:endParaRPr lang="en-US" altLang="en-US"/>
          </a:p>
        </p:txBody>
      </p:sp>
    </p:spTree>
    <p:extLst>
      <p:ext uri="{BB962C8B-B14F-4D97-AF65-F5344CB8AC3E}">
        <p14:creationId xmlns:p14="http://schemas.microsoft.com/office/powerpoint/2010/main" val="18745631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Swarm services</a:t>
            </a:r>
            <a:r>
              <a:rPr lang="en-US" sz="1200" b="0" i="0" kern="1200" dirty="0" smtClean="0">
                <a:solidFill>
                  <a:schemeClr val="tx1"/>
                </a:solidFill>
                <a:effectLst/>
                <a:latin typeface="+mn-lt"/>
                <a:ea typeface="+mn-ea"/>
                <a:cs typeface="+mn-cs"/>
              </a:rPr>
              <a:t> provide several advantages over standalone containers. </a:t>
            </a:r>
          </a:p>
          <a:p>
            <a:r>
              <a:rPr lang="en-US" sz="1200" b="0" i="0" kern="1200" dirty="0" smtClean="0">
                <a:solidFill>
                  <a:schemeClr val="tx1"/>
                </a:solidFill>
                <a:effectLst/>
                <a:latin typeface="+mn-lt"/>
                <a:ea typeface="+mn-ea"/>
                <a:cs typeface="+mn-cs"/>
              </a:rPr>
              <a:t>They use a declarative model, which means that you define the desired state and Docker works to keep your service in that state. </a:t>
            </a:r>
          </a:p>
          <a:p>
            <a:r>
              <a:rPr lang="en-US" sz="1200" b="0" i="0" kern="1200" dirty="0" smtClean="0">
                <a:solidFill>
                  <a:schemeClr val="tx1"/>
                </a:solidFill>
                <a:effectLst/>
                <a:latin typeface="+mn-lt"/>
                <a:ea typeface="+mn-ea"/>
                <a:cs typeface="+mn-cs"/>
              </a:rPr>
              <a:t>Services provide automatic load balancing scaling, and the ability to control the distribution of your service, among other advantages. </a:t>
            </a:r>
          </a:p>
          <a:p>
            <a:r>
              <a:rPr lang="en-US" sz="1200" b="0" i="0" kern="1200" dirty="0" smtClean="0">
                <a:solidFill>
                  <a:schemeClr val="tx1"/>
                </a:solidFill>
                <a:effectLst/>
                <a:latin typeface="+mn-lt"/>
                <a:ea typeface="+mn-ea"/>
                <a:cs typeface="+mn-cs"/>
              </a:rPr>
              <a:t>Services also allow you to store sensitive data such as TLS certificates in </a:t>
            </a:r>
            <a:r>
              <a:rPr lang="en-US" sz="1200" b="0" i="0" u="none" strike="noStrike" kern="1200" dirty="0" smtClean="0">
                <a:solidFill>
                  <a:schemeClr val="tx1"/>
                </a:solidFill>
                <a:effectLst/>
                <a:latin typeface="+mn-lt"/>
                <a:ea typeface="+mn-ea"/>
                <a:cs typeface="+mn-cs"/>
                <a:hlinkClick r:id="rId4"/>
              </a:rPr>
              <a:t>secrets</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165</a:t>
            </a:fld>
            <a:endParaRPr lang="en-US" altLang="en-US"/>
          </a:p>
        </p:txBody>
      </p:sp>
    </p:spTree>
    <p:extLst>
      <p:ext uri="{BB962C8B-B14F-4D97-AF65-F5344CB8AC3E}">
        <p14:creationId xmlns:p14="http://schemas.microsoft.com/office/powerpoint/2010/main" val="18541857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storage back-end you use determines whether you use a fully scaled service or a service with either only a single node or a node constraint.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use a distributed storage driver, such as Amazon S3, you can use a fully replicated service.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worker can write to the storage back-end without causing write conflicts.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use a local bind mount or volume, each worker node writes to its own storage location, which means that each registry contains a different data set.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solve this problem by using a single-replica service and a node constraint to ensure that only a single worker is writing to the bind mount.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example starts a registry as a single-replica service, which is accessible on any swarm node on port 80. </a:t>
            </a:r>
          </a:p>
          <a:p>
            <a:r>
              <a:rPr lang="en-US" sz="1200" b="0" i="0" kern="1200" dirty="0" smtClean="0">
                <a:solidFill>
                  <a:schemeClr val="tx1"/>
                </a:solidFill>
                <a:effectLst/>
                <a:latin typeface="+mn-lt"/>
                <a:ea typeface="+mn-ea"/>
                <a:cs typeface="+mn-cs"/>
              </a:rPr>
              <a:t>It assumes you are using the same TLS certificates as in the previous examples.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save the TLS certificate and key as secrets:</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secret create </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certs/</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secret create </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certs/</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Next, add a label to the node where you want to run the registry. </a:t>
            </a:r>
          </a:p>
          <a:p>
            <a:r>
              <a:rPr lang="en-US" sz="1200" b="0" i="0" kern="1200" dirty="0" smtClean="0">
                <a:solidFill>
                  <a:schemeClr val="tx1"/>
                </a:solidFill>
                <a:effectLst/>
                <a:latin typeface="+mn-lt"/>
                <a:ea typeface="+mn-ea"/>
                <a:cs typeface="+mn-cs"/>
              </a:rPr>
              <a:t>To get the node’s name, use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node ls. </a:t>
            </a:r>
          </a:p>
          <a:p>
            <a:r>
              <a:rPr lang="en-US" sz="1200" b="0" i="0" kern="1200" dirty="0" smtClean="0">
                <a:solidFill>
                  <a:schemeClr val="tx1"/>
                </a:solidFill>
                <a:effectLst/>
                <a:latin typeface="+mn-lt"/>
                <a:ea typeface="+mn-ea"/>
                <a:cs typeface="+mn-cs"/>
              </a:rPr>
              <a:t>Substitute your node’s name for node1 below.</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node update --label-add registry=true node1 </a:t>
            </a:r>
          </a:p>
          <a:p>
            <a:r>
              <a:rPr lang="en-US" sz="1200" b="0" i="0" kern="1200" dirty="0" smtClean="0">
                <a:solidFill>
                  <a:schemeClr val="tx1"/>
                </a:solidFill>
                <a:effectLst/>
                <a:latin typeface="+mn-lt"/>
                <a:ea typeface="+mn-ea"/>
                <a:cs typeface="+mn-cs"/>
              </a:rPr>
              <a:t>Next, create the service, granting it access to the two secrets and constraining it to only run on nodes with the label registry=true. Besides the constraint, you are also specifying that only a single replica should run at a time. The example bind-mounts /</a:t>
            </a:r>
            <a:r>
              <a:rPr lang="en-US" sz="1200" b="0" i="0" kern="1200" dirty="0" err="1" smtClean="0">
                <a:solidFill>
                  <a:schemeClr val="tx1"/>
                </a:solidFill>
                <a:effectLst/>
                <a:latin typeface="+mn-lt"/>
                <a:ea typeface="+mn-ea"/>
                <a:cs typeface="+mn-cs"/>
              </a:rPr>
              <a:t>mnt</a:t>
            </a:r>
            <a:r>
              <a:rPr lang="en-US" sz="1200" b="0" i="0" kern="1200" dirty="0" smtClean="0">
                <a:solidFill>
                  <a:schemeClr val="tx1"/>
                </a:solidFill>
                <a:effectLst/>
                <a:latin typeface="+mn-lt"/>
                <a:ea typeface="+mn-ea"/>
                <a:cs typeface="+mn-cs"/>
              </a:rPr>
              <a:t>/registry on the swarm node to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/lib/registry/ within the container. Bind mounts rely on the pre-existing source directory, so be sure /</a:t>
            </a:r>
            <a:r>
              <a:rPr lang="en-US" sz="1200" b="0" i="0" kern="1200" dirty="0" err="1" smtClean="0">
                <a:solidFill>
                  <a:schemeClr val="tx1"/>
                </a:solidFill>
                <a:effectLst/>
                <a:latin typeface="+mn-lt"/>
                <a:ea typeface="+mn-ea"/>
                <a:cs typeface="+mn-cs"/>
              </a:rPr>
              <a:t>mnt</a:t>
            </a:r>
            <a:r>
              <a:rPr lang="en-US" sz="1200" b="0" i="0" kern="1200" dirty="0" smtClean="0">
                <a:solidFill>
                  <a:schemeClr val="tx1"/>
                </a:solidFill>
                <a:effectLst/>
                <a:latin typeface="+mn-lt"/>
                <a:ea typeface="+mn-ea"/>
                <a:cs typeface="+mn-cs"/>
              </a:rPr>
              <a:t>/registry exists on node1. You might need to create it before running the following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create command.</a:t>
            </a:r>
          </a:p>
          <a:p>
            <a:r>
              <a:rPr lang="en-US" sz="1200" b="0" i="0" kern="1200" dirty="0" smtClean="0">
                <a:solidFill>
                  <a:schemeClr val="tx1"/>
                </a:solidFill>
                <a:effectLst/>
                <a:latin typeface="+mn-lt"/>
                <a:ea typeface="+mn-ea"/>
                <a:cs typeface="+mn-cs"/>
              </a:rPr>
              <a:t>By default, secrets are mounted into a service at /run/secrets/&lt;secret-name&gt;.</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create \ --name registry \ --secret </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 --secret </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 --constraint '</a:t>
            </a:r>
            <a:r>
              <a:rPr lang="en-US" sz="1200" b="0" i="0" kern="1200" dirty="0" err="1" smtClean="0">
                <a:solidFill>
                  <a:schemeClr val="tx1"/>
                </a:solidFill>
                <a:effectLst/>
                <a:latin typeface="+mn-lt"/>
                <a:ea typeface="+mn-ea"/>
                <a:cs typeface="+mn-cs"/>
              </a:rPr>
              <a:t>node.labels.registry</a:t>
            </a:r>
            <a:r>
              <a:rPr lang="en-US" sz="1200" b="0" i="0" kern="1200" dirty="0" smtClean="0">
                <a:solidFill>
                  <a:schemeClr val="tx1"/>
                </a:solidFill>
                <a:effectLst/>
                <a:latin typeface="+mn-lt"/>
                <a:ea typeface="+mn-ea"/>
                <a:cs typeface="+mn-cs"/>
              </a:rPr>
              <a:t>==true' \ --mount type=</a:t>
            </a:r>
            <a:r>
              <a:rPr lang="en-US" sz="1200" b="0" i="0" kern="1200" dirty="0" err="1" smtClean="0">
                <a:solidFill>
                  <a:schemeClr val="tx1"/>
                </a:solidFill>
                <a:effectLst/>
                <a:latin typeface="+mn-lt"/>
                <a:ea typeface="+mn-ea"/>
                <a:cs typeface="+mn-cs"/>
              </a:rPr>
              <a:t>bind,src</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mnt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registry,dst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/lib/registry \ -e REGISTRY_HTTP_ADDR=0.0.0.0:80 \ -e REGISTRY_HTTP_TLS_CERTIFICATE=/run/secrets/</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 -e REGISTRY_HTTP_TLS_KEY=/run/secrets/</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 --publish published=80,target=80 \ --replicas 1 \ registry:2 </a:t>
            </a:r>
          </a:p>
          <a:p>
            <a:r>
              <a:rPr lang="en-US" sz="1200" b="0" i="0" kern="1200" dirty="0" smtClean="0">
                <a:solidFill>
                  <a:schemeClr val="tx1"/>
                </a:solidFill>
                <a:effectLst/>
                <a:latin typeface="+mn-lt"/>
                <a:ea typeface="+mn-ea"/>
                <a:cs typeface="+mn-cs"/>
              </a:rPr>
              <a:t>You can access the service on port 80 of any swarm node. Docker sends the requests to the node which is running the service.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166</a:t>
            </a:fld>
            <a:endParaRPr lang="en-US" altLang="en-US"/>
          </a:p>
        </p:txBody>
      </p:sp>
    </p:spTree>
    <p:extLst>
      <p:ext uri="{BB962C8B-B14F-4D97-AF65-F5344CB8AC3E}">
        <p14:creationId xmlns:p14="http://schemas.microsoft.com/office/powerpoint/2010/main" val="8309622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save the TLS certificate and key as secrets:</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secret create </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certs/</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secret create </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certs/</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Next, add a label to the node where you want to run the registry. </a:t>
            </a:r>
          </a:p>
          <a:p>
            <a:r>
              <a:rPr lang="en-US" sz="1200" b="0" i="0" kern="1200" dirty="0" smtClean="0">
                <a:solidFill>
                  <a:schemeClr val="tx1"/>
                </a:solidFill>
                <a:effectLst/>
                <a:latin typeface="+mn-lt"/>
                <a:ea typeface="+mn-ea"/>
                <a:cs typeface="+mn-cs"/>
              </a:rPr>
              <a:t>To get the node’s name, use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node ls. </a:t>
            </a:r>
          </a:p>
          <a:p>
            <a:r>
              <a:rPr lang="en-US" sz="1200" b="0" i="0" kern="1200" dirty="0" smtClean="0">
                <a:solidFill>
                  <a:schemeClr val="tx1"/>
                </a:solidFill>
                <a:effectLst/>
                <a:latin typeface="+mn-lt"/>
                <a:ea typeface="+mn-ea"/>
                <a:cs typeface="+mn-cs"/>
              </a:rPr>
              <a:t>Substitute your node’s name for node1 below.</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node update --label-add registry=true node1 </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167</a:t>
            </a:fld>
            <a:endParaRPr lang="en-US" altLang="en-US"/>
          </a:p>
        </p:txBody>
      </p:sp>
    </p:spTree>
    <p:extLst>
      <p:ext uri="{BB962C8B-B14F-4D97-AF65-F5344CB8AC3E}">
        <p14:creationId xmlns:p14="http://schemas.microsoft.com/office/powerpoint/2010/main" val="85262143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Next, create the service, granting it access to the two secrets and constraining it to only run on nodes with the label registry=true.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Besides the constraint, you are also specifying that only a single replica should run at a time.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example bind-mounts /</a:t>
            </a:r>
            <a:r>
              <a:rPr lang="en-US" sz="1200" b="0" i="0" kern="1200" dirty="0" err="1" smtClean="0">
                <a:solidFill>
                  <a:schemeClr val="tx1"/>
                </a:solidFill>
                <a:effectLst/>
                <a:latin typeface="+mn-lt"/>
                <a:ea typeface="+mn-ea"/>
                <a:cs typeface="+mn-cs"/>
              </a:rPr>
              <a:t>mnt</a:t>
            </a:r>
            <a:r>
              <a:rPr lang="en-US" sz="1200" b="0" i="0" kern="1200" dirty="0" smtClean="0">
                <a:solidFill>
                  <a:schemeClr val="tx1"/>
                </a:solidFill>
                <a:effectLst/>
                <a:latin typeface="+mn-lt"/>
                <a:ea typeface="+mn-ea"/>
                <a:cs typeface="+mn-cs"/>
              </a:rPr>
              <a:t>/registry on the swarm node to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/lib/registry/ within the container.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Bind mounts rely on the pre-existing source directory, so be sure /</a:t>
            </a:r>
            <a:r>
              <a:rPr lang="en-US" sz="1200" b="0" i="0" kern="1200" dirty="0" err="1" smtClean="0">
                <a:solidFill>
                  <a:schemeClr val="tx1"/>
                </a:solidFill>
                <a:effectLst/>
                <a:latin typeface="+mn-lt"/>
                <a:ea typeface="+mn-ea"/>
                <a:cs typeface="+mn-cs"/>
              </a:rPr>
              <a:t>mnt</a:t>
            </a:r>
            <a:r>
              <a:rPr lang="en-US" sz="1200" b="0" i="0" kern="1200" dirty="0" smtClean="0">
                <a:solidFill>
                  <a:schemeClr val="tx1"/>
                </a:solidFill>
                <a:effectLst/>
                <a:latin typeface="+mn-lt"/>
                <a:ea typeface="+mn-ea"/>
                <a:cs typeface="+mn-cs"/>
              </a:rPr>
              <a:t>/registry exists on node1.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might need to create it before running the following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create command.</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168</a:t>
            </a:fld>
            <a:endParaRPr lang="en-US" altLang="en-US"/>
          </a:p>
        </p:txBody>
      </p:sp>
    </p:spTree>
    <p:extLst>
      <p:ext uri="{BB962C8B-B14F-4D97-AF65-F5344CB8AC3E}">
        <p14:creationId xmlns:p14="http://schemas.microsoft.com/office/powerpoint/2010/main" val="3375870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By default, secrets are mounted into a service at /run/secrets/&lt;secret-name&gt;.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create \ --name registry \ --secret </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 --secret </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 --constraint '</a:t>
            </a:r>
            <a:r>
              <a:rPr lang="en-US" sz="1200" b="0" i="0" kern="1200" dirty="0" err="1" smtClean="0">
                <a:solidFill>
                  <a:schemeClr val="tx1"/>
                </a:solidFill>
                <a:effectLst/>
                <a:latin typeface="+mn-lt"/>
                <a:ea typeface="+mn-ea"/>
                <a:cs typeface="+mn-cs"/>
              </a:rPr>
              <a:t>node.labels.registry</a:t>
            </a:r>
            <a:r>
              <a:rPr lang="en-US" sz="1200" b="0" i="0" kern="1200" dirty="0" smtClean="0">
                <a:solidFill>
                  <a:schemeClr val="tx1"/>
                </a:solidFill>
                <a:effectLst/>
                <a:latin typeface="+mn-lt"/>
                <a:ea typeface="+mn-ea"/>
                <a:cs typeface="+mn-cs"/>
              </a:rPr>
              <a:t>==true' \ --mount type=</a:t>
            </a:r>
            <a:r>
              <a:rPr lang="en-US" sz="1200" b="0" i="0" kern="1200" dirty="0" err="1" smtClean="0">
                <a:solidFill>
                  <a:schemeClr val="tx1"/>
                </a:solidFill>
                <a:effectLst/>
                <a:latin typeface="+mn-lt"/>
                <a:ea typeface="+mn-ea"/>
                <a:cs typeface="+mn-cs"/>
              </a:rPr>
              <a:t>bind,src</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mnt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registry,dst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/lib/registry \ -e REGISTRY_HTTP_ADDR=0.0.0.0:80 \ -e REGISTRY_HTTP_TLS_CERTIFICATE=/run/secrets/</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 -e REGISTRY_HTTP_TLS_KEY=/run/secrets/</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 --publish published=80,target=80 \ --replicas 1 \ registry:2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access the service on port 80 of any swarm node. </a:t>
            </a:r>
          </a:p>
          <a:p>
            <a:r>
              <a:rPr lang="en-US" sz="1200" b="0" i="0" kern="1200" dirty="0" smtClean="0">
                <a:solidFill>
                  <a:schemeClr val="tx1"/>
                </a:solidFill>
                <a:effectLst/>
                <a:latin typeface="+mn-lt"/>
                <a:ea typeface="+mn-ea"/>
                <a:cs typeface="+mn-cs"/>
              </a:rPr>
              <a:t>Docker sends the requests to the node which is running the service.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169</a:t>
            </a:fld>
            <a:endParaRPr lang="en-US" altLang="en-US"/>
          </a:p>
        </p:txBody>
      </p:sp>
    </p:spTree>
    <p:extLst>
      <p:ext uri="{BB962C8B-B14F-4D97-AF65-F5344CB8AC3E}">
        <p14:creationId xmlns:p14="http://schemas.microsoft.com/office/powerpoint/2010/main" val="17371212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Except for registries running on secure local networks, registries should always implement access restrictions.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Native basic </a:t>
            </a:r>
            <a:r>
              <a:rPr lang="en-US" sz="1200" b="0" i="0" kern="1200" dirty="0" err="1" smtClean="0">
                <a:solidFill>
                  <a:schemeClr val="tx1"/>
                </a:solidFill>
                <a:effectLst/>
                <a:latin typeface="+mn-lt"/>
                <a:ea typeface="+mn-ea"/>
                <a:cs typeface="+mn-cs"/>
              </a:rPr>
              <a:t>auth</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simplest way to achieve access restriction is through basic authentication </a:t>
            </a:r>
          </a:p>
          <a:p>
            <a:r>
              <a:rPr lang="en-US" sz="1200" b="0" i="0" kern="1200" dirty="0" smtClean="0">
                <a:solidFill>
                  <a:schemeClr val="tx1"/>
                </a:solidFill>
                <a:effectLst/>
                <a:latin typeface="+mn-lt"/>
                <a:ea typeface="+mn-ea"/>
                <a:cs typeface="+mn-cs"/>
              </a:rPr>
              <a:t>(this is very similar to other web servers’ basic authentication mechanism).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example uses native basic authentication using </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to store the secrets.</a:t>
            </a:r>
          </a:p>
          <a:p>
            <a:r>
              <a:rPr lang="en-US" sz="1200" b="1" kern="1200" dirty="0" smtClean="0">
                <a:solidFill>
                  <a:schemeClr val="tx1"/>
                </a:solidFill>
                <a:effectLst/>
                <a:latin typeface="+mn-lt"/>
                <a:ea typeface="+mn-ea"/>
                <a:cs typeface="+mn-cs"/>
              </a:rPr>
              <a:t>Warning</a:t>
            </a:r>
            <a:r>
              <a:rPr lang="en-US" sz="1200" kern="1200" dirty="0" smtClean="0">
                <a:solidFill>
                  <a:schemeClr val="tx1"/>
                </a:solidFill>
                <a:effectLst/>
                <a:latin typeface="+mn-lt"/>
                <a:ea typeface="+mn-ea"/>
                <a:cs typeface="+mn-cs"/>
              </a:rPr>
              <a:t>: You </a:t>
            </a:r>
            <a:r>
              <a:rPr lang="en-US" sz="1200" b="1" kern="1200" dirty="0" smtClean="0">
                <a:solidFill>
                  <a:schemeClr val="tx1"/>
                </a:solidFill>
                <a:effectLst/>
                <a:latin typeface="+mn-lt"/>
                <a:ea typeface="+mn-ea"/>
                <a:cs typeface="+mn-cs"/>
              </a:rPr>
              <a:t>cannot</a:t>
            </a:r>
            <a:r>
              <a:rPr lang="en-US" sz="1200" kern="1200" dirty="0" smtClean="0">
                <a:solidFill>
                  <a:schemeClr val="tx1"/>
                </a:solidFill>
                <a:effectLst/>
                <a:latin typeface="+mn-lt"/>
                <a:ea typeface="+mn-ea"/>
                <a:cs typeface="+mn-cs"/>
              </a:rPr>
              <a:t> use authentication with authentication schemes that send credentials as clear text. </a:t>
            </a:r>
          </a:p>
          <a:p>
            <a:r>
              <a:rPr lang="en-US" sz="1200" kern="1200" dirty="0" smtClean="0">
                <a:solidFill>
                  <a:schemeClr val="tx1"/>
                </a:solidFill>
                <a:effectLst/>
                <a:latin typeface="+mn-lt"/>
                <a:ea typeface="+mn-ea"/>
                <a:cs typeface="+mn-cs"/>
              </a:rPr>
              <a:t>You must </a:t>
            </a:r>
            <a:r>
              <a:rPr lang="en-US" sz="1200" u="none" strike="noStrike" kern="1200" dirty="0" smtClean="0">
                <a:solidFill>
                  <a:schemeClr val="tx1"/>
                </a:solidFill>
                <a:effectLst/>
                <a:latin typeface="+mn-lt"/>
                <a:ea typeface="+mn-ea"/>
                <a:cs typeface="+mn-cs"/>
                <a:hlinkClick r:id="rId3"/>
              </a:rPr>
              <a:t>configure TLS first</a:t>
            </a:r>
            <a:r>
              <a:rPr lang="en-US" sz="1200" kern="1200" dirty="0" smtClean="0">
                <a:solidFill>
                  <a:schemeClr val="tx1"/>
                </a:solidFill>
                <a:effectLst/>
                <a:latin typeface="+mn-lt"/>
                <a:ea typeface="+mn-ea"/>
                <a:cs typeface="+mn-cs"/>
              </a:rPr>
              <a:t> for authentication to work.</a:t>
            </a:r>
          </a:p>
          <a:p>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Create a password file with one entry for the user testuser, with password testpassword:</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mkdir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 </a:t>
            </a: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 </a:t>
            </a:r>
          </a:p>
          <a:p>
            <a:r>
              <a:rPr lang="en-US" sz="1200" b="0" i="0" kern="1200" dirty="0" smtClean="0">
                <a:solidFill>
                  <a:schemeClr val="tx1"/>
                </a:solidFill>
                <a:effectLst/>
                <a:latin typeface="+mn-lt"/>
                <a:ea typeface="+mn-ea"/>
                <a:cs typeface="+mn-cs"/>
              </a:rPr>
              <a:t>registry:2 -</a:t>
            </a:r>
            <a:r>
              <a:rPr lang="en-US" sz="1200" b="0" i="0" kern="1200" dirty="0" err="1" smtClean="0">
                <a:solidFill>
                  <a:schemeClr val="tx1"/>
                </a:solidFill>
                <a:effectLst/>
                <a:latin typeface="+mn-lt"/>
                <a:ea typeface="+mn-ea"/>
                <a:cs typeface="+mn-cs"/>
              </a:rPr>
              <a:t>Bbn</a:t>
            </a:r>
            <a:r>
              <a:rPr lang="en-US" sz="1200" b="0" i="0" kern="1200" dirty="0" smtClean="0">
                <a:solidFill>
                  <a:schemeClr val="tx1"/>
                </a:solidFill>
                <a:effectLst/>
                <a:latin typeface="+mn-lt"/>
                <a:ea typeface="+mn-ea"/>
                <a:cs typeface="+mn-cs"/>
              </a:rPr>
              <a:t> testuser testpassword &gt; </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Stop the registry.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Start the registry with basic authentication.</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-d \ -p 5000:5000 \ --restart=always \ --name registry \ -v `</a:t>
            </a:r>
            <a:r>
              <a:rPr lang="en-US" sz="1200" b="0" i="0" kern="1200" dirty="0" err="1" smtClean="0">
                <a:solidFill>
                  <a:schemeClr val="tx1"/>
                </a:solidFill>
                <a:effectLst/>
                <a:latin typeface="+mn-lt"/>
                <a:ea typeface="+mn-ea"/>
                <a:cs typeface="+mn-cs"/>
              </a:rPr>
              <a:t>pwd</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 \ -e "REGISTRY_AUTH=</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 -e "REGISTRY_AUTH_HTPASSWD_REALM=Registry Realm" \ -e REGISTRY_AUTH_HTPASSWD_PATH=/</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 -v `</a:t>
            </a:r>
            <a:r>
              <a:rPr lang="en-US" sz="1200" b="0" i="0" kern="1200" dirty="0" err="1" smtClean="0">
                <a:solidFill>
                  <a:schemeClr val="tx1"/>
                </a:solidFill>
                <a:effectLst/>
                <a:latin typeface="+mn-lt"/>
                <a:ea typeface="+mn-ea"/>
                <a:cs typeface="+mn-cs"/>
              </a:rPr>
              <a:t>pwd</a:t>
            </a:r>
            <a:r>
              <a:rPr lang="en-US" sz="1200" b="0" i="0" kern="1200" dirty="0" smtClean="0">
                <a:solidFill>
                  <a:schemeClr val="tx1"/>
                </a:solidFill>
                <a:effectLst/>
                <a:latin typeface="+mn-lt"/>
                <a:ea typeface="+mn-ea"/>
                <a:cs typeface="+mn-cs"/>
              </a:rPr>
              <a:t>`/certs:/certs \ -e REGISTRY_HTTP_TLS_CERTIFICATE=/certs/</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 -e REGISTRY_HTTP_TLS_KEY=/certs/</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 registry:2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Try to pull an image from the registry, or push an image to the registry. </a:t>
            </a:r>
          </a:p>
          <a:p>
            <a:r>
              <a:rPr lang="en-US" sz="1200" b="0" i="0" kern="1200" dirty="0" smtClean="0">
                <a:solidFill>
                  <a:schemeClr val="tx1"/>
                </a:solidFill>
                <a:effectLst/>
                <a:latin typeface="+mn-lt"/>
                <a:ea typeface="+mn-ea"/>
                <a:cs typeface="+mn-cs"/>
              </a:rPr>
              <a:t>These commands fail.</a:t>
            </a:r>
          </a:p>
          <a:p>
            <a:r>
              <a:rPr lang="en-US" sz="1200" b="0" i="0" kern="1200" dirty="0" smtClean="0">
                <a:solidFill>
                  <a:schemeClr val="tx1"/>
                </a:solidFill>
                <a:effectLst/>
                <a:latin typeface="+mn-lt"/>
                <a:ea typeface="+mn-ea"/>
                <a:cs typeface="+mn-cs"/>
              </a:rPr>
              <a:t>Log in to the registry.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login myregistrydomain.com:5000 </a:t>
            </a:r>
          </a:p>
          <a:p>
            <a:r>
              <a:rPr lang="en-US" sz="1200" b="0" i="0" kern="1200" dirty="0" smtClean="0">
                <a:solidFill>
                  <a:schemeClr val="tx1"/>
                </a:solidFill>
                <a:effectLst/>
                <a:latin typeface="+mn-lt"/>
                <a:ea typeface="+mn-ea"/>
                <a:cs typeface="+mn-cs"/>
              </a:rPr>
              <a:t>Provide the username and password from the first step.</a:t>
            </a:r>
          </a:p>
          <a:p>
            <a:r>
              <a:rPr lang="en-US" sz="1200" b="0" i="0" kern="1200" dirty="0" smtClean="0">
                <a:solidFill>
                  <a:schemeClr val="tx1"/>
                </a:solidFill>
                <a:effectLst/>
                <a:latin typeface="+mn-lt"/>
                <a:ea typeface="+mn-ea"/>
                <a:cs typeface="+mn-cs"/>
              </a:rPr>
              <a:t>Test that you can now pull an image from the registry or push an image to the registry.</a:t>
            </a:r>
          </a:p>
          <a:p>
            <a:r>
              <a:rPr lang="en-US" sz="1200" b="1" kern="1200" dirty="0" smtClean="0">
                <a:solidFill>
                  <a:schemeClr val="tx1"/>
                </a:solidFill>
                <a:effectLst/>
                <a:latin typeface="+mn-lt"/>
                <a:ea typeface="+mn-ea"/>
                <a:cs typeface="+mn-cs"/>
              </a:rPr>
              <a:t>X509 errors</a:t>
            </a:r>
            <a:r>
              <a:rPr lang="en-US" sz="1200" kern="1200" dirty="0" smtClean="0">
                <a:solidFill>
                  <a:schemeClr val="tx1"/>
                </a:solidFill>
                <a:effectLst/>
                <a:latin typeface="+mn-lt"/>
                <a:ea typeface="+mn-ea"/>
                <a:cs typeface="+mn-cs"/>
              </a:rPr>
              <a:t>: X509 errors usually indicate that you are attempting to use a self-signed certificate without configuring the Docker daemon correctly. See </a:t>
            </a:r>
            <a:r>
              <a:rPr lang="en-US" sz="1200" u="none" strike="noStrike" kern="1200" dirty="0" smtClean="0">
                <a:solidFill>
                  <a:schemeClr val="tx1"/>
                </a:solidFill>
                <a:effectLst/>
                <a:latin typeface="+mn-lt"/>
                <a:ea typeface="+mn-ea"/>
                <a:cs typeface="+mn-cs"/>
                <a:hlinkClick r:id="rId4"/>
              </a:rPr>
              <a:t>run an insecure registry</a:t>
            </a:r>
            <a:r>
              <a:rPr lang="en-US" sz="120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171</a:t>
            </a:fld>
            <a:endParaRPr lang="en-US" altLang="en-US"/>
          </a:p>
        </p:txBody>
      </p:sp>
    </p:spTree>
    <p:extLst>
      <p:ext uri="{BB962C8B-B14F-4D97-AF65-F5344CB8AC3E}">
        <p14:creationId xmlns:p14="http://schemas.microsoft.com/office/powerpoint/2010/main" val="21424176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Create a password file with one entry for the user testuser, with password testpassword:</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mkdir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 </a:t>
            </a:r>
          </a:p>
          <a:p>
            <a:r>
              <a:rPr lang="en-US" sz="1200" b="0" i="0" kern="1200" dirty="0" smtClean="0">
                <a:solidFill>
                  <a:schemeClr val="tx1"/>
                </a:solidFill>
                <a:effectLst/>
                <a:latin typeface="+mn-lt"/>
                <a:ea typeface="+mn-ea"/>
                <a:cs typeface="+mn-cs"/>
              </a:rPr>
              <a:t>  registry:2 -</a:t>
            </a:r>
            <a:r>
              <a:rPr lang="en-US" sz="1200" b="0" i="0" kern="1200" dirty="0" err="1" smtClean="0">
                <a:solidFill>
                  <a:schemeClr val="tx1"/>
                </a:solidFill>
                <a:effectLst/>
                <a:latin typeface="+mn-lt"/>
                <a:ea typeface="+mn-ea"/>
                <a:cs typeface="+mn-cs"/>
              </a:rPr>
              <a:t>Bbn</a:t>
            </a:r>
            <a:r>
              <a:rPr lang="en-US" sz="1200" b="0" i="0" kern="1200" dirty="0" smtClean="0">
                <a:solidFill>
                  <a:schemeClr val="tx1"/>
                </a:solidFill>
                <a:effectLst/>
                <a:latin typeface="+mn-lt"/>
                <a:ea typeface="+mn-ea"/>
                <a:cs typeface="+mn-cs"/>
              </a:rPr>
              <a:t> testuser testpassword &gt; </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Stop the registry.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a:t>
            </a:r>
            <a:r>
              <a:rPr lang="en-US" sz="1200" b="0" i="0" kern="1200" baseline="0" dirty="0" smtClean="0">
                <a:solidFill>
                  <a:schemeClr val="tx1"/>
                </a:solidFill>
                <a:effectLst/>
                <a:latin typeface="+mn-lt"/>
                <a:ea typeface="+mn-ea"/>
                <a:cs typeface="+mn-cs"/>
              </a:rPr>
              <a:t> let’s start it up!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172</a:t>
            </a:fld>
            <a:endParaRPr lang="en-US" altLang="en-US"/>
          </a:p>
        </p:txBody>
      </p:sp>
    </p:spTree>
    <p:extLst>
      <p:ext uri="{BB962C8B-B14F-4D97-AF65-F5344CB8AC3E}">
        <p14:creationId xmlns:p14="http://schemas.microsoft.com/office/powerpoint/2010/main" val="1326219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Basic Docker Images Commands</a:t>
            </a:r>
          </a:p>
          <a:p>
            <a:endParaRPr lang="en-US" sz="1200" u="none" strike="noStrike" kern="1200" dirty="0" smtClean="0">
              <a:solidFill>
                <a:schemeClr val="tx1"/>
              </a:solidFill>
              <a:effectLst/>
              <a:latin typeface="+mn-lt"/>
              <a:ea typeface="+mn-ea"/>
              <a:cs typeface="+mn-cs"/>
              <a:hlinkClick r:id=""/>
            </a:endParaRPr>
          </a:p>
          <a:p>
            <a:r>
              <a:rPr lang="en-US" sz="1200" u="none" strike="noStrike" kern="1200" dirty="0" smtClean="0">
                <a:solidFill>
                  <a:schemeClr val="tx1"/>
                </a:solidFill>
                <a:effectLst/>
                <a:latin typeface="+mn-lt"/>
                <a:ea typeface="+mn-ea"/>
                <a:cs typeface="+mn-cs"/>
                <a:hlinkClick r:id=""/>
              </a:rPr>
              <a:t>docker image build</a:t>
            </a:r>
            <a:r>
              <a:rPr lang="en-US" sz="1200" u="none" strike="noStrike" kern="1200" dirty="0" smtClean="0">
                <a:solidFill>
                  <a:schemeClr val="tx1"/>
                </a:solidFill>
                <a:effectLst/>
                <a:latin typeface="+mn-lt"/>
                <a:ea typeface="+mn-ea"/>
                <a:cs typeface="+mn-cs"/>
              </a:rPr>
              <a:t>	</a:t>
            </a:r>
            <a:r>
              <a:rPr lang="en-US" dirty="0" smtClean="0">
                <a:effectLst/>
              </a:rPr>
              <a:t>Build an image from a </a:t>
            </a:r>
            <a:r>
              <a:rPr lang="en-US" dirty="0" err="1" smtClean="0">
                <a:effectLst/>
              </a:rPr>
              <a:t>Dockerfile</a:t>
            </a:r>
            <a:endParaRPr lang="en-US" dirty="0" smtClean="0">
              <a:effectLst/>
            </a:endParaRPr>
          </a:p>
          <a:p>
            <a:r>
              <a:rPr lang="en-US" sz="1200" u="none" strike="noStrike" kern="1200" dirty="0" smtClean="0">
                <a:solidFill>
                  <a:schemeClr val="tx1"/>
                </a:solidFill>
                <a:effectLst/>
                <a:latin typeface="+mn-lt"/>
                <a:ea typeface="+mn-ea"/>
                <a:cs typeface="+mn-cs"/>
                <a:hlinkClick r:id="rId3"/>
              </a:rPr>
              <a:t>docker image history</a:t>
            </a:r>
            <a:r>
              <a:rPr lang="en-US" sz="1200" u="none" strike="noStrike" kern="1200" dirty="0" smtClean="0">
                <a:solidFill>
                  <a:schemeClr val="tx1"/>
                </a:solidFill>
                <a:effectLst/>
                <a:latin typeface="+mn-lt"/>
                <a:ea typeface="+mn-ea"/>
                <a:cs typeface="+mn-cs"/>
              </a:rPr>
              <a:t>	</a:t>
            </a:r>
            <a:r>
              <a:rPr lang="en-US" dirty="0" smtClean="0">
                <a:effectLst/>
              </a:rPr>
              <a:t>Show the history of an image</a:t>
            </a:r>
          </a:p>
          <a:p>
            <a:r>
              <a:rPr lang="en-US" sz="1200" u="none" strike="noStrike" kern="1200" dirty="0" smtClean="0">
                <a:solidFill>
                  <a:schemeClr val="tx1"/>
                </a:solidFill>
                <a:effectLst/>
                <a:latin typeface="+mn-lt"/>
                <a:ea typeface="+mn-ea"/>
                <a:cs typeface="+mn-cs"/>
                <a:hlinkClick r:id="rId4"/>
              </a:rPr>
              <a:t>docker image import</a:t>
            </a:r>
            <a:r>
              <a:rPr lang="en-US" sz="1200" u="none" strike="noStrike" kern="1200" dirty="0" smtClean="0">
                <a:solidFill>
                  <a:schemeClr val="tx1"/>
                </a:solidFill>
                <a:effectLst/>
                <a:latin typeface="+mn-lt"/>
                <a:ea typeface="+mn-ea"/>
                <a:cs typeface="+mn-cs"/>
              </a:rPr>
              <a:t>	</a:t>
            </a:r>
            <a:r>
              <a:rPr lang="en-US" dirty="0" smtClean="0">
                <a:effectLst/>
              </a:rPr>
              <a:t>Import the contents from a </a:t>
            </a:r>
            <a:r>
              <a:rPr lang="en-US" dirty="0" err="1" smtClean="0">
                <a:effectLst/>
              </a:rPr>
              <a:t>tarball</a:t>
            </a:r>
            <a:r>
              <a:rPr lang="en-US" dirty="0" smtClean="0">
                <a:effectLst/>
              </a:rPr>
              <a:t> to create a filesystem image</a:t>
            </a:r>
          </a:p>
          <a:p>
            <a:r>
              <a:rPr lang="en-US" sz="1200" u="none" strike="noStrike" kern="1200" dirty="0" smtClean="0">
                <a:solidFill>
                  <a:schemeClr val="tx1"/>
                </a:solidFill>
                <a:effectLst/>
                <a:latin typeface="+mn-lt"/>
                <a:ea typeface="+mn-ea"/>
                <a:cs typeface="+mn-cs"/>
                <a:hlinkClick r:id="rId5"/>
              </a:rPr>
              <a:t>docker image inspect</a:t>
            </a:r>
            <a:r>
              <a:rPr lang="en-US" sz="1200" u="none" strike="noStrike" kern="1200" dirty="0" smtClean="0">
                <a:solidFill>
                  <a:schemeClr val="tx1"/>
                </a:solidFill>
                <a:effectLst/>
                <a:latin typeface="+mn-lt"/>
                <a:ea typeface="+mn-ea"/>
                <a:cs typeface="+mn-cs"/>
              </a:rPr>
              <a:t>	</a:t>
            </a:r>
            <a:r>
              <a:rPr lang="en-US" dirty="0" smtClean="0">
                <a:effectLst/>
              </a:rPr>
              <a:t>Display detailed information on one or more images</a:t>
            </a:r>
          </a:p>
          <a:p>
            <a:r>
              <a:rPr lang="en-US" sz="1200" u="none" strike="noStrike" kern="1200" dirty="0" smtClean="0">
                <a:solidFill>
                  <a:schemeClr val="tx1"/>
                </a:solidFill>
                <a:effectLst/>
                <a:latin typeface="+mn-lt"/>
                <a:ea typeface="+mn-ea"/>
                <a:cs typeface="+mn-cs"/>
                <a:hlinkClick r:id="rId6"/>
              </a:rPr>
              <a:t>docker image load</a:t>
            </a:r>
            <a:r>
              <a:rPr lang="en-US" sz="1200" u="none" strike="noStrike" kern="1200" dirty="0" smtClean="0">
                <a:solidFill>
                  <a:schemeClr val="tx1"/>
                </a:solidFill>
                <a:effectLst/>
                <a:latin typeface="+mn-lt"/>
                <a:ea typeface="+mn-ea"/>
                <a:cs typeface="+mn-cs"/>
              </a:rPr>
              <a:t>	</a:t>
            </a:r>
            <a:r>
              <a:rPr lang="en-US" dirty="0" smtClean="0">
                <a:effectLst/>
              </a:rPr>
              <a:t>Load an image from a tar archive or STDIN</a:t>
            </a:r>
          </a:p>
          <a:p>
            <a:r>
              <a:rPr lang="en-US" sz="1200" u="none" strike="noStrike" kern="1200" dirty="0" smtClean="0">
                <a:solidFill>
                  <a:schemeClr val="tx1"/>
                </a:solidFill>
                <a:effectLst/>
                <a:latin typeface="+mn-lt"/>
                <a:ea typeface="+mn-ea"/>
                <a:cs typeface="+mn-cs"/>
                <a:hlinkClick r:id="rId7"/>
              </a:rPr>
              <a:t>docker image ls</a:t>
            </a:r>
            <a:r>
              <a:rPr lang="en-US" sz="1200" u="none" strike="noStrike" kern="1200" dirty="0" smtClean="0">
                <a:solidFill>
                  <a:schemeClr val="tx1"/>
                </a:solidFill>
                <a:effectLst/>
                <a:latin typeface="+mn-lt"/>
                <a:ea typeface="+mn-ea"/>
                <a:cs typeface="+mn-cs"/>
              </a:rPr>
              <a:t>	</a:t>
            </a:r>
            <a:r>
              <a:rPr lang="en-US" dirty="0" smtClean="0">
                <a:effectLst/>
              </a:rPr>
              <a:t>List images</a:t>
            </a:r>
          </a:p>
          <a:p>
            <a:r>
              <a:rPr lang="en-US" sz="1200" u="none" strike="noStrike" kern="1200" dirty="0" smtClean="0">
                <a:solidFill>
                  <a:schemeClr val="tx1"/>
                </a:solidFill>
                <a:effectLst/>
                <a:latin typeface="+mn-lt"/>
                <a:ea typeface="+mn-ea"/>
                <a:cs typeface="+mn-cs"/>
                <a:hlinkClick r:id="rId8"/>
              </a:rPr>
              <a:t>docker image prune</a:t>
            </a:r>
            <a:r>
              <a:rPr lang="en-US" sz="1200" u="none" strike="noStrike" kern="1200" dirty="0" smtClean="0">
                <a:solidFill>
                  <a:schemeClr val="tx1"/>
                </a:solidFill>
                <a:effectLst/>
                <a:latin typeface="+mn-lt"/>
                <a:ea typeface="+mn-ea"/>
                <a:cs typeface="+mn-cs"/>
              </a:rPr>
              <a:t>	</a:t>
            </a:r>
            <a:r>
              <a:rPr lang="en-US" dirty="0" smtClean="0">
                <a:effectLst/>
              </a:rPr>
              <a:t>Remove unused images</a:t>
            </a:r>
          </a:p>
          <a:p>
            <a:r>
              <a:rPr lang="en-US" sz="1200" u="none" strike="noStrike" kern="1200" dirty="0" smtClean="0">
                <a:solidFill>
                  <a:schemeClr val="tx1"/>
                </a:solidFill>
                <a:effectLst/>
                <a:latin typeface="+mn-lt"/>
                <a:ea typeface="+mn-ea"/>
                <a:cs typeface="+mn-cs"/>
                <a:hlinkClick r:id="rId9"/>
              </a:rPr>
              <a:t>docker image pull</a:t>
            </a:r>
            <a:r>
              <a:rPr lang="en-US" sz="1200" u="none" strike="noStrike" kern="1200" dirty="0" smtClean="0">
                <a:solidFill>
                  <a:schemeClr val="tx1"/>
                </a:solidFill>
                <a:effectLst/>
                <a:latin typeface="+mn-lt"/>
                <a:ea typeface="+mn-ea"/>
                <a:cs typeface="+mn-cs"/>
              </a:rPr>
              <a:t>	</a:t>
            </a:r>
            <a:r>
              <a:rPr lang="en-US" dirty="0" smtClean="0">
                <a:effectLst/>
              </a:rPr>
              <a:t>Pull an image or a repository from a registry</a:t>
            </a:r>
          </a:p>
          <a:p>
            <a:r>
              <a:rPr lang="en-US" sz="1200" u="none" strike="noStrike" kern="1200" dirty="0" smtClean="0">
                <a:solidFill>
                  <a:schemeClr val="tx1"/>
                </a:solidFill>
                <a:effectLst/>
                <a:latin typeface="+mn-lt"/>
                <a:ea typeface="+mn-ea"/>
                <a:cs typeface="+mn-cs"/>
                <a:hlinkClick r:id="rId10"/>
              </a:rPr>
              <a:t>docker image push</a:t>
            </a:r>
            <a:r>
              <a:rPr lang="en-US" sz="1200" u="none" strike="noStrike" kern="1200" dirty="0" smtClean="0">
                <a:solidFill>
                  <a:schemeClr val="tx1"/>
                </a:solidFill>
                <a:effectLst/>
                <a:latin typeface="+mn-lt"/>
                <a:ea typeface="+mn-ea"/>
                <a:cs typeface="+mn-cs"/>
              </a:rPr>
              <a:t>	</a:t>
            </a:r>
            <a:r>
              <a:rPr lang="en-US" dirty="0" smtClean="0">
                <a:effectLst/>
              </a:rPr>
              <a:t>Push an image or a repository to a registry</a:t>
            </a:r>
          </a:p>
          <a:p>
            <a:r>
              <a:rPr lang="en-US" sz="1200" u="none" strike="noStrike" kern="1200" dirty="0" smtClean="0">
                <a:solidFill>
                  <a:schemeClr val="tx1"/>
                </a:solidFill>
                <a:effectLst/>
                <a:latin typeface="+mn-lt"/>
                <a:ea typeface="+mn-ea"/>
                <a:cs typeface="+mn-cs"/>
                <a:hlinkClick r:id="rId11"/>
              </a:rPr>
              <a:t>docker image rm</a:t>
            </a:r>
            <a:r>
              <a:rPr lang="en-US" sz="1200" u="none" strike="noStrike" kern="1200" dirty="0" smtClean="0">
                <a:solidFill>
                  <a:schemeClr val="tx1"/>
                </a:solidFill>
                <a:effectLst/>
                <a:latin typeface="+mn-lt"/>
                <a:ea typeface="+mn-ea"/>
                <a:cs typeface="+mn-cs"/>
              </a:rPr>
              <a:t>	</a:t>
            </a:r>
            <a:r>
              <a:rPr lang="en-US" dirty="0" smtClean="0">
                <a:effectLst/>
              </a:rPr>
              <a:t>Remove one or more images</a:t>
            </a:r>
          </a:p>
          <a:p>
            <a:r>
              <a:rPr lang="en-US" sz="1200" u="none" strike="noStrike" kern="1200" dirty="0" smtClean="0">
                <a:solidFill>
                  <a:schemeClr val="tx1"/>
                </a:solidFill>
                <a:effectLst/>
                <a:latin typeface="+mn-lt"/>
                <a:ea typeface="+mn-ea"/>
                <a:cs typeface="+mn-cs"/>
                <a:hlinkClick r:id="rId12"/>
              </a:rPr>
              <a:t>docker image save</a:t>
            </a:r>
            <a:r>
              <a:rPr lang="en-US" sz="1200" u="none" strike="noStrike" kern="1200" dirty="0" smtClean="0">
                <a:solidFill>
                  <a:schemeClr val="tx1"/>
                </a:solidFill>
                <a:effectLst/>
                <a:latin typeface="+mn-lt"/>
                <a:ea typeface="+mn-ea"/>
                <a:cs typeface="+mn-cs"/>
              </a:rPr>
              <a:t>	</a:t>
            </a:r>
            <a:r>
              <a:rPr lang="en-US" dirty="0" smtClean="0">
                <a:effectLst/>
              </a:rPr>
              <a:t>Save one or more images to a tar archive (streamed to STDOUT by default)</a:t>
            </a:r>
          </a:p>
          <a:p>
            <a:r>
              <a:rPr lang="en-US" sz="1200" u="none" strike="noStrike" kern="1200" dirty="0" smtClean="0">
                <a:solidFill>
                  <a:schemeClr val="tx1"/>
                </a:solidFill>
                <a:effectLst/>
                <a:latin typeface="+mn-lt"/>
                <a:ea typeface="+mn-ea"/>
                <a:cs typeface="+mn-cs"/>
                <a:hlinkClick r:id="rId13"/>
              </a:rPr>
              <a:t>docker image tag</a:t>
            </a:r>
            <a:r>
              <a:rPr lang="en-US" sz="1200" u="none" strike="noStrike" kern="1200" dirty="0" smtClean="0">
                <a:solidFill>
                  <a:schemeClr val="tx1"/>
                </a:solidFill>
                <a:effectLst/>
                <a:latin typeface="+mn-lt"/>
                <a:ea typeface="+mn-ea"/>
                <a:cs typeface="+mn-cs"/>
              </a:rPr>
              <a:t>	</a:t>
            </a:r>
            <a:r>
              <a:rPr lang="en-US" dirty="0" smtClean="0">
                <a:effectLst/>
              </a:rPr>
              <a:t>Create a tag TARGET_IMAGE that refers to SOURCE_IMAGE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a:t>
            </a:fld>
            <a:endParaRPr lang="en-US" altLang="en-US"/>
          </a:p>
        </p:txBody>
      </p:sp>
    </p:spTree>
    <p:extLst>
      <p:ext uri="{BB962C8B-B14F-4D97-AF65-F5344CB8AC3E}">
        <p14:creationId xmlns:p14="http://schemas.microsoft.com/office/powerpoint/2010/main" val="12158967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Start the registry with basic authentication.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-d \ -p 5000:5000 \ --restart=always \ --name registry \ -v `</a:t>
            </a:r>
            <a:r>
              <a:rPr lang="en-US" sz="1200" b="0" i="0" kern="1200" dirty="0" err="1" smtClean="0">
                <a:solidFill>
                  <a:schemeClr val="tx1"/>
                </a:solidFill>
                <a:effectLst/>
                <a:latin typeface="+mn-lt"/>
                <a:ea typeface="+mn-ea"/>
                <a:cs typeface="+mn-cs"/>
              </a:rPr>
              <a:t>pwd</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 \ -e "REGISTRY_AUTH=</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 -e "REGISTRY_AUTH_HTPASSWD_REALM=Registry Realm" \ -e REGISTRY_AUTH_HTPASSWD_PATH=/</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 -v `</a:t>
            </a:r>
            <a:r>
              <a:rPr lang="en-US" sz="1200" b="0" i="0" kern="1200" dirty="0" err="1" smtClean="0">
                <a:solidFill>
                  <a:schemeClr val="tx1"/>
                </a:solidFill>
                <a:effectLst/>
                <a:latin typeface="+mn-lt"/>
                <a:ea typeface="+mn-ea"/>
                <a:cs typeface="+mn-cs"/>
              </a:rPr>
              <a:t>pwd</a:t>
            </a:r>
            <a:r>
              <a:rPr lang="en-US" sz="1200" b="0" i="0" kern="1200" dirty="0" smtClean="0">
                <a:solidFill>
                  <a:schemeClr val="tx1"/>
                </a:solidFill>
                <a:effectLst/>
                <a:latin typeface="+mn-lt"/>
                <a:ea typeface="+mn-ea"/>
                <a:cs typeface="+mn-cs"/>
              </a:rPr>
              <a:t>`/certs:/certs \ -e REGISTRY_HTTP_TLS_CERTIFICATE=/certs/</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 -e REGISTRY_HTTP_TLS_KEY=/certs/</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 registry:2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Try to pull an image from the registry, or push an image to the registry.</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173</a:t>
            </a:fld>
            <a:endParaRPr lang="en-US" altLang="en-US"/>
          </a:p>
        </p:txBody>
      </p:sp>
    </p:spTree>
    <p:extLst>
      <p:ext uri="{BB962C8B-B14F-4D97-AF65-F5344CB8AC3E}">
        <p14:creationId xmlns:p14="http://schemas.microsoft.com/office/powerpoint/2010/main" val="2166314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commands fail.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Log in to the registry.</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login myregistrydomain.com:5000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Provide the username and password from the first step.</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Test that you can now pull an image from the registry or push an image to the registry.</a:t>
            </a:r>
          </a:p>
          <a:p>
            <a:r>
              <a:rPr lang="en-US" sz="1200" b="1" kern="1200" dirty="0" smtClean="0">
                <a:solidFill>
                  <a:schemeClr val="tx1"/>
                </a:solidFill>
                <a:effectLst/>
                <a:latin typeface="+mn-lt"/>
                <a:ea typeface="+mn-ea"/>
                <a:cs typeface="+mn-cs"/>
              </a:rPr>
              <a:t>X509 errors</a:t>
            </a:r>
            <a:r>
              <a:rPr lang="en-US" sz="1200" kern="1200" dirty="0" smtClean="0">
                <a:solidFill>
                  <a:schemeClr val="tx1"/>
                </a:solidFill>
                <a:effectLst/>
                <a:latin typeface="+mn-lt"/>
                <a:ea typeface="+mn-ea"/>
                <a:cs typeface="+mn-cs"/>
              </a:rPr>
              <a:t>: X509 errors usually indicate that you are attempting to use a self-signed certificate without configuring the Docker daemon correctly. See </a:t>
            </a:r>
            <a:r>
              <a:rPr lang="en-US" sz="1200" u="none" strike="noStrike" kern="1200" dirty="0" smtClean="0">
                <a:solidFill>
                  <a:schemeClr val="tx1"/>
                </a:solidFill>
                <a:effectLst/>
                <a:latin typeface="+mn-lt"/>
                <a:ea typeface="+mn-ea"/>
                <a:cs typeface="+mn-cs"/>
                <a:hlinkClick r:id="rId3"/>
              </a:rPr>
              <a:t>run an insecure registry</a:t>
            </a:r>
            <a:r>
              <a:rPr lang="en-US" sz="120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174</a:t>
            </a:fld>
            <a:endParaRPr lang="en-US" altLang="en-US"/>
          </a:p>
        </p:txBody>
      </p:sp>
    </p:spTree>
    <p:extLst>
      <p:ext uri="{BB962C8B-B14F-4D97-AF65-F5344CB8AC3E}">
        <p14:creationId xmlns:p14="http://schemas.microsoft.com/office/powerpoint/2010/main" val="110323833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your registry invocation is advanced, it may be easier to use a Docker compose file to deploy it, </a:t>
            </a:r>
          </a:p>
          <a:p>
            <a:r>
              <a:rPr lang="en-US" sz="1200" b="0" i="0" kern="1200" dirty="0" smtClean="0">
                <a:solidFill>
                  <a:schemeClr val="tx1"/>
                </a:solidFill>
                <a:effectLst/>
                <a:latin typeface="+mn-lt"/>
                <a:ea typeface="+mn-ea"/>
                <a:cs typeface="+mn-cs"/>
              </a:rPr>
              <a:t>rather than relying on a specific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invocation.</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Use the following example </a:t>
            </a:r>
            <a:r>
              <a:rPr lang="en-US" sz="1200" b="0" i="0" kern="1200" dirty="0" err="1" smtClean="0">
                <a:solidFill>
                  <a:schemeClr val="tx1"/>
                </a:solidFill>
                <a:effectLst/>
                <a:latin typeface="+mn-lt"/>
                <a:ea typeface="+mn-ea"/>
                <a:cs typeface="+mn-cs"/>
              </a:rPr>
              <a:t>docker-compose.yml</a:t>
            </a:r>
            <a:r>
              <a:rPr lang="en-US" sz="1200" b="0" i="0" kern="1200" dirty="0" smtClean="0">
                <a:solidFill>
                  <a:schemeClr val="tx1"/>
                </a:solidFill>
                <a:effectLst/>
                <a:latin typeface="+mn-lt"/>
                <a:ea typeface="+mn-ea"/>
                <a:cs typeface="+mn-cs"/>
              </a:rPr>
              <a:t> as a template.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registry: </a:t>
            </a:r>
          </a:p>
          <a:p>
            <a:r>
              <a:rPr lang="en-US" sz="1200" b="0" i="0" kern="1200" dirty="0" smtClean="0">
                <a:solidFill>
                  <a:schemeClr val="tx1"/>
                </a:solidFill>
                <a:effectLst/>
                <a:latin typeface="+mn-lt"/>
                <a:ea typeface="+mn-ea"/>
                <a:cs typeface="+mn-cs"/>
              </a:rPr>
              <a:t>   restart: always </a:t>
            </a:r>
          </a:p>
          <a:p>
            <a:r>
              <a:rPr lang="en-US" sz="1200" b="0" i="0" kern="1200" dirty="0" smtClean="0">
                <a:solidFill>
                  <a:schemeClr val="tx1"/>
                </a:solidFill>
                <a:effectLst/>
                <a:latin typeface="+mn-lt"/>
                <a:ea typeface="+mn-ea"/>
                <a:cs typeface="+mn-cs"/>
              </a:rPr>
              <a:t>   image: registry:2 </a:t>
            </a:r>
          </a:p>
          <a:p>
            <a:r>
              <a:rPr lang="en-US" sz="1200" b="0" i="0" kern="1200" dirty="0" smtClean="0">
                <a:solidFill>
                  <a:schemeClr val="tx1"/>
                </a:solidFill>
                <a:effectLst/>
                <a:latin typeface="+mn-lt"/>
                <a:ea typeface="+mn-ea"/>
                <a:cs typeface="+mn-cs"/>
              </a:rPr>
              <a:t>   ports: </a:t>
            </a:r>
          </a:p>
          <a:p>
            <a:r>
              <a:rPr lang="en-US" sz="1200" b="0" i="0" kern="1200" dirty="0" smtClean="0">
                <a:solidFill>
                  <a:schemeClr val="tx1"/>
                </a:solidFill>
                <a:effectLst/>
                <a:latin typeface="+mn-lt"/>
                <a:ea typeface="+mn-ea"/>
                <a:cs typeface="+mn-cs"/>
              </a:rPr>
              <a:t>       - 5000:5000 </a:t>
            </a:r>
          </a:p>
          <a:p>
            <a:r>
              <a:rPr lang="en-US" sz="1200" b="0" i="0" kern="1200" dirty="0" smtClean="0">
                <a:solidFill>
                  <a:schemeClr val="tx1"/>
                </a:solidFill>
                <a:effectLst/>
                <a:latin typeface="+mn-lt"/>
                <a:ea typeface="+mn-ea"/>
                <a:cs typeface="+mn-cs"/>
              </a:rPr>
              <a:t>   environment: </a:t>
            </a:r>
          </a:p>
          <a:p>
            <a:r>
              <a:rPr lang="en-US" sz="1200" b="0" i="0" kern="1200" dirty="0" smtClean="0">
                <a:solidFill>
                  <a:schemeClr val="tx1"/>
                </a:solidFill>
                <a:effectLst/>
                <a:latin typeface="+mn-lt"/>
                <a:ea typeface="+mn-ea"/>
                <a:cs typeface="+mn-cs"/>
              </a:rPr>
              <a:t>       REGISTRY_HTTP_TLS_CERTIFICATE: /certs/</a:t>
            </a:r>
            <a:r>
              <a:rPr lang="en-US" sz="1200" b="0" i="0" kern="1200" dirty="0" err="1" smtClean="0">
                <a:solidFill>
                  <a:schemeClr val="tx1"/>
                </a:solidFill>
                <a:effectLst/>
                <a:latin typeface="+mn-lt"/>
                <a:ea typeface="+mn-ea"/>
                <a:cs typeface="+mn-cs"/>
              </a:rPr>
              <a:t>domain.crt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REGISTRY_HTTP_TLS_KEY: /certs/</a:t>
            </a:r>
            <a:r>
              <a:rPr lang="en-US" sz="1200" b="0" i="0" kern="1200" dirty="0" err="1" smtClean="0">
                <a:solidFill>
                  <a:schemeClr val="tx1"/>
                </a:solidFill>
                <a:effectLst/>
                <a:latin typeface="+mn-lt"/>
                <a:ea typeface="+mn-ea"/>
                <a:cs typeface="+mn-cs"/>
              </a:rPr>
              <a:t>domain.key</a:t>
            </a:r>
            <a:r>
              <a:rPr lang="en-US" sz="1200" b="0" i="0" kern="1200" dirty="0" smtClean="0">
                <a:solidFill>
                  <a:schemeClr val="tx1"/>
                </a:solidFill>
                <a:effectLst/>
                <a:latin typeface="+mn-lt"/>
                <a:ea typeface="+mn-ea"/>
                <a:cs typeface="+mn-cs"/>
              </a:rPr>
              <a:t> REGISTRY_AUTH: </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REGISTRY_AUTH_HTPASSWD_PATH: /</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htpasswd</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REGISTRY_AUTH_HTPASSWD_REALM: Registry Realm </a:t>
            </a:r>
          </a:p>
          <a:p>
            <a:r>
              <a:rPr lang="en-US" sz="1200" b="0" i="0" kern="1200" dirty="0" smtClean="0">
                <a:solidFill>
                  <a:schemeClr val="tx1"/>
                </a:solidFill>
                <a:effectLst/>
                <a:latin typeface="+mn-lt"/>
                <a:ea typeface="+mn-ea"/>
                <a:cs typeface="+mn-cs"/>
              </a:rPr>
              <a:t>   volumes: </a:t>
            </a:r>
          </a:p>
          <a:p>
            <a:r>
              <a:rPr lang="en-US" sz="1200" b="0" i="0" kern="1200" dirty="0" smtClean="0">
                <a:solidFill>
                  <a:schemeClr val="tx1"/>
                </a:solidFill>
                <a:effectLst/>
                <a:latin typeface="+mn-lt"/>
                <a:ea typeface="+mn-ea"/>
                <a:cs typeface="+mn-cs"/>
              </a:rPr>
              <a:t>       - /path/data:/</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/lib/registry </a:t>
            </a:r>
          </a:p>
          <a:p>
            <a:r>
              <a:rPr lang="en-US" sz="1200" b="0" i="0" kern="1200" dirty="0" smtClean="0">
                <a:solidFill>
                  <a:schemeClr val="tx1"/>
                </a:solidFill>
                <a:effectLst/>
                <a:latin typeface="+mn-lt"/>
                <a:ea typeface="+mn-ea"/>
                <a:cs typeface="+mn-cs"/>
              </a:rPr>
              <a:t>       - /path/certs:/certs </a:t>
            </a:r>
          </a:p>
          <a:p>
            <a:r>
              <a:rPr lang="en-US" sz="1200" b="0" i="0" kern="1200" dirty="0" smtClean="0">
                <a:solidFill>
                  <a:schemeClr val="tx1"/>
                </a:solidFill>
                <a:effectLst/>
                <a:latin typeface="+mn-lt"/>
                <a:ea typeface="+mn-ea"/>
                <a:cs typeface="+mn-cs"/>
              </a:rPr>
              <a:t>       - /path/</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Replace /path with the directory which contains the certs/ and </a:t>
            </a:r>
            <a:r>
              <a:rPr lang="en-US" sz="1200" b="0" i="0" kern="1200" dirty="0" err="1" smtClean="0">
                <a:solidFill>
                  <a:schemeClr val="tx1"/>
                </a:solidFill>
                <a:effectLst/>
                <a:latin typeface="+mn-lt"/>
                <a:ea typeface="+mn-ea"/>
                <a:cs typeface="+mn-cs"/>
              </a:rPr>
              <a:t>auth</a:t>
            </a:r>
            <a:r>
              <a:rPr lang="en-US" sz="1200" b="0" i="0" kern="1200" dirty="0" smtClean="0">
                <a:solidFill>
                  <a:schemeClr val="tx1"/>
                </a:solidFill>
                <a:effectLst/>
                <a:latin typeface="+mn-lt"/>
                <a:ea typeface="+mn-ea"/>
                <a:cs typeface="+mn-cs"/>
              </a:rPr>
              <a:t>/ directories.</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176</a:t>
            </a:fld>
            <a:endParaRPr lang="en-US" altLang="en-US"/>
          </a:p>
        </p:txBody>
      </p:sp>
    </p:spTree>
    <p:extLst>
      <p:ext uri="{BB962C8B-B14F-4D97-AF65-F5344CB8AC3E}">
        <p14:creationId xmlns:p14="http://schemas.microsoft.com/office/powerpoint/2010/main" val="18090466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Start your registry by issuing the following command in the directory containing the </a:t>
            </a:r>
            <a:r>
              <a:rPr lang="en-US" sz="1200" b="0" i="0" kern="1200" dirty="0" err="1" smtClean="0">
                <a:solidFill>
                  <a:schemeClr val="tx1"/>
                </a:solidFill>
                <a:effectLst/>
                <a:latin typeface="+mn-lt"/>
                <a:ea typeface="+mn-ea"/>
                <a:cs typeface="+mn-cs"/>
              </a:rPr>
              <a:t>docker-compose.yml</a:t>
            </a:r>
            <a:r>
              <a:rPr lang="en-US" sz="1200" b="0" i="0" kern="1200" dirty="0" smtClean="0">
                <a:solidFill>
                  <a:schemeClr val="tx1"/>
                </a:solidFill>
                <a:effectLst/>
                <a:latin typeface="+mn-lt"/>
                <a:ea typeface="+mn-ea"/>
                <a:cs typeface="+mn-cs"/>
              </a:rPr>
              <a:t>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up -d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177</a:t>
            </a:fld>
            <a:endParaRPr lang="en-US" altLang="en-US"/>
          </a:p>
        </p:txBody>
      </p:sp>
    </p:spTree>
    <p:extLst>
      <p:ext uri="{BB962C8B-B14F-4D97-AF65-F5344CB8AC3E}">
        <p14:creationId xmlns:p14="http://schemas.microsoft.com/office/powerpoint/2010/main" val="11670564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180</a:t>
            </a:fld>
            <a:endParaRPr lang="en-US" altLang="en-US"/>
          </a:p>
        </p:txBody>
      </p:sp>
    </p:spTree>
    <p:extLst>
      <p:ext uri="{BB962C8B-B14F-4D97-AF65-F5344CB8AC3E}">
        <p14:creationId xmlns:p14="http://schemas.microsoft.com/office/powerpoint/2010/main" val="3141289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Compose is a tool for defining and running complex applications with Docker.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 Compose, you define a multi-container application in a single file, then spin your application up in a single command which does everything that needs to be done to get it running.</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github.com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182</a:t>
            </a:fld>
            <a:endParaRPr lang="en-US" altLang="en-US"/>
          </a:p>
        </p:txBody>
      </p:sp>
    </p:spTree>
    <p:extLst>
      <p:ext uri="{BB962C8B-B14F-4D97-AF65-F5344CB8AC3E}">
        <p14:creationId xmlns:p14="http://schemas.microsoft.com/office/powerpoint/2010/main" val="17819800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183</a:t>
            </a:fld>
            <a:endParaRPr lang="en-US" altLang="en-US"/>
          </a:p>
        </p:txBody>
      </p:sp>
    </p:spTree>
    <p:extLst>
      <p:ext uri="{BB962C8B-B14F-4D97-AF65-F5344CB8AC3E}">
        <p14:creationId xmlns:p14="http://schemas.microsoft.com/office/powerpoint/2010/main" val="6600776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184</a:t>
            </a:fld>
            <a:endParaRPr lang="en-US" altLang="en-US"/>
          </a:p>
        </p:txBody>
      </p:sp>
    </p:spTree>
    <p:extLst>
      <p:ext uri="{BB962C8B-B14F-4D97-AF65-F5344CB8AC3E}">
        <p14:creationId xmlns:p14="http://schemas.microsoft.com/office/powerpoint/2010/main" val="144192677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application using Docker containers will typically consist of multiple containers.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 Docker Compose, there is no need to write shell scripts to start your containers.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 the containers are defined in a configuration file using </a:t>
            </a:r>
          </a:p>
          <a:p>
            <a:r>
              <a:rPr lang="en-US" sz="1200" b="0" i="1" kern="1200" dirty="0" smtClean="0">
                <a:solidFill>
                  <a:schemeClr val="tx1"/>
                </a:solidFill>
                <a:effectLst/>
                <a:latin typeface="+mn-lt"/>
                <a:ea typeface="+mn-ea"/>
                <a:cs typeface="+mn-cs"/>
              </a:rPr>
              <a:t>services</a:t>
            </a:r>
            <a:r>
              <a:rPr lang="en-US" sz="1200" b="0" i="0" kern="1200" dirty="0" smtClean="0">
                <a:solidFill>
                  <a:schemeClr val="tx1"/>
                </a:solidFill>
                <a:effectLst/>
                <a:latin typeface="+mn-lt"/>
                <a:ea typeface="+mn-ea"/>
                <a:cs typeface="+mn-cs"/>
              </a:rPr>
              <a:t>, and then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script is used to start, stop, and restart the application and all the services in that application,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all the containers within that service.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complete list of commands is: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185</a:t>
            </a:fld>
            <a:endParaRPr lang="en-US" altLang="en-US"/>
          </a:p>
        </p:txBody>
      </p:sp>
    </p:spTree>
    <p:extLst>
      <p:ext uri="{BB962C8B-B14F-4D97-AF65-F5344CB8AC3E}">
        <p14:creationId xmlns:p14="http://schemas.microsoft.com/office/powerpoint/2010/main" val="913159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complete list of commands is: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186</a:t>
            </a:fld>
            <a:endParaRPr lang="en-US" altLang="en-US"/>
          </a:p>
        </p:txBody>
      </p:sp>
    </p:spTree>
    <p:extLst>
      <p:ext uri="{BB962C8B-B14F-4D97-AF65-F5344CB8AC3E}">
        <p14:creationId xmlns:p14="http://schemas.microsoft.com/office/powerpoint/2010/main" val="2047956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Dockerfile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Most </a:t>
            </a:r>
            <a:r>
              <a:rPr lang="en-US" sz="1200" b="0" i="0" kern="1200" dirty="0" err="1" smtClean="0">
                <a:solidFill>
                  <a:schemeClr val="tx1"/>
                </a:solidFill>
                <a:effectLst/>
                <a:latin typeface="+mn-lt"/>
                <a:ea typeface="+mn-ea"/>
                <a:cs typeface="+mn-cs"/>
              </a:rPr>
              <a:t>Dockerfiles</a:t>
            </a:r>
            <a:r>
              <a:rPr lang="en-US" sz="1200" b="0" i="0" kern="1200" dirty="0" smtClean="0">
                <a:solidFill>
                  <a:schemeClr val="tx1"/>
                </a:solidFill>
                <a:effectLst/>
                <a:latin typeface="+mn-lt"/>
                <a:ea typeface="+mn-ea"/>
                <a:cs typeface="+mn-cs"/>
              </a:rPr>
              <a:t> start from a parent image. If you need to completely control the contents of your image, you might need to create a base image instead. </a:t>
            </a:r>
          </a:p>
          <a:p>
            <a:r>
              <a:rPr lang="en-US" sz="1200" b="0" i="0" kern="1200" dirty="0" smtClean="0">
                <a:solidFill>
                  <a:schemeClr val="tx1"/>
                </a:solidFill>
                <a:effectLst/>
                <a:latin typeface="+mn-lt"/>
                <a:ea typeface="+mn-ea"/>
                <a:cs typeface="+mn-cs"/>
              </a:rPr>
              <a:t>Here’s the difference:</a:t>
            </a:r>
          </a:p>
          <a:p>
            <a:r>
              <a:rPr lang="en-US" sz="1200" b="0" i="0" kern="1200" dirty="0" smtClean="0">
                <a:solidFill>
                  <a:schemeClr val="tx1"/>
                </a:solidFill>
                <a:effectLst/>
                <a:latin typeface="+mn-lt"/>
                <a:ea typeface="+mn-ea"/>
                <a:cs typeface="+mn-cs"/>
              </a:rPr>
              <a:t>A </a:t>
            </a:r>
            <a:r>
              <a:rPr lang="en-US" sz="1200" b="0" i="0" u="none" strike="noStrike" kern="1200" dirty="0" smtClean="0">
                <a:solidFill>
                  <a:schemeClr val="tx1"/>
                </a:solidFill>
                <a:effectLst/>
                <a:latin typeface="+mn-lt"/>
                <a:ea typeface="+mn-ea"/>
                <a:cs typeface="+mn-cs"/>
                <a:hlinkClick r:id="rId3" invalidUrl="https://docs.docker.com/glossary/?term=parent image"/>
              </a:rPr>
              <a:t>parent image</a:t>
            </a:r>
            <a:r>
              <a:rPr lang="en-US" sz="1200" b="0" i="0" kern="1200" dirty="0" smtClean="0">
                <a:solidFill>
                  <a:schemeClr val="tx1"/>
                </a:solidFill>
                <a:effectLst/>
                <a:latin typeface="+mn-lt"/>
                <a:ea typeface="+mn-ea"/>
                <a:cs typeface="+mn-cs"/>
              </a:rPr>
              <a:t> is the image that your image is based on.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It refers to the contents of the FROM directive in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Each subsequent declaration in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modifies this parent image. Most </a:t>
            </a:r>
            <a:r>
              <a:rPr lang="en-US" sz="1200" b="0" i="0" kern="1200" dirty="0" err="1" smtClean="0">
                <a:solidFill>
                  <a:schemeClr val="tx1"/>
                </a:solidFill>
                <a:effectLst/>
                <a:latin typeface="+mn-lt"/>
                <a:ea typeface="+mn-ea"/>
                <a:cs typeface="+mn-cs"/>
              </a:rPr>
              <a:t>Dockerfiles</a:t>
            </a:r>
            <a:r>
              <a:rPr lang="en-US" sz="1200" b="0" i="0" kern="1200" dirty="0" smtClean="0">
                <a:solidFill>
                  <a:schemeClr val="tx1"/>
                </a:solidFill>
                <a:effectLst/>
                <a:latin typeface="+mn-lt"/>
                <a:ea typeface="+mn-ea"/>
                <a:cs typeface="+mn-cs"/>
              </a:rPr>
              <a:t> start from a parent image, rather than a base image. However, the terms are sometimes used interchangeably.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u="none" strike="noStrike" kern="1200" dirty="0" smtClean="0">
                <a:solidFill>
                  <a:schemeClr val="tx1"/>
                </a:solidFill>
                <a:effectLst/>
                <a:latin typeface="+mn-lt"/>
                <a:ea typeface="+mn-ea"/>
                <a:cs typeface="+mn-cs"/>
                <a:hlinkClick r:id="rId4" invalidUrl="https://docs.docker.com/glossary/?term=base image"/>
              </a:rPr>
              <a:t>base image</a:t>
            </a:r>
            <a:r>
              <a:rPr lang="en-US" sz="1200" b="0" i="0" kern="1200" dirty="0" smtClean="0">
                <a:solidFill>
                  <a:schemeClr val="tx1"/>
                </a:solidFill>
                <a:effectLst/>
                <a:latin typeface="+mn-lt"/>
                <a:ea typeface="+mn-ea"/>
                <a:cs typeface="+mn-cs"/>
              </a:rPr>
              <a:t> either has no FROM line in its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or has FROM scratch.</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Import and export images</a:t>
            </a:r>
          </a:p>
          <a:p>
            <a:r>
              <a:rPr lang="en-US" sz="1200" b="0" i="0" kern="1200" dirty="0" smtClean="0">
                <a:solidFill>
                  <a:schemeClr val="tx1"/>
                </a:solidFill>
                <a:effectLst/>
                <a:latin typeface="+mn-lt"/>
                <a:ea typeface="+mn-ea"/>
                <a:cs typeface="+mn-cs"/>
              </a:rPr>
              <a:t>Docker images can be saved using image save command to a .tar file: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save </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&gt; </a:t>
            </a:r>
            <a:r>
              <a:rPr lang="en-US" sz="1200" b="0" i="0" kern="1200" dirty="0" err="1" smtClean="0">
                <a:solidFill>
                  <a:schemeClr val="tx1"/>
                </a:solidFill>
                <a:effectLst/>
                <a:latin typeface="+mn-lt"/>
                <a:ea typeface="+mn-ea"/>
                <a:cs typeface="+mn-cs"/>
              </a:rPr>
              <a:t>helloworld.tar</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tar files can then be imported using load command:</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load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helloworld.tar</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a:t>
            </a:fld>
            <a:endParaRPr lang="en-US" altLang="en-US"/>
          </a:p>
        </p:txBody>
      </p:sp>
    </p:spTree>
    <p:extLst>
      <p:ext uri="{BB962C8B-B14F-4D97-AF65-F5344CB8AC3E}">
        <p14:creationId xmlns:p14="http://schemas.microsoft.com/office/powerpoint/2010/main" val="22648300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complete list of commands is: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187</a:t>
            </a:fld>
            <a:endParaRPr lang="en-US" altLang="en-US"/>
          </a:p>
        </p:txBody>
      </p:sp>
    </p:spTree>
    <p:extLst>
      <p:ext uri="{BB962C8B-B14F-4D97-AF65-F5344CB8AC3E}">
        <p14:creationId xmlns:p14="http://schemas.microsoft.com/office/powerpoint/2010/main" val="11932485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Install Docker Compose</a:t>
            </a:r>
          </a:p>
          <a:p>
            <a:r>
              <a:rPr lang="en-US" sz="1200" b="0" i="0" kern="1200" dirty="0" smtClean="0">
                <a:solidFill>
                  <a:schemeClr val="tx1"/>
                </a:solidFill>
                <a:effectLst/>
                <a:latin typeface="+mn-lt"/>
                <a:ea typeface="+mn-ea"/>
                <a:cs typeface="+mn-cs"/>
              </a:rPr>
              <a:t>You</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can run Compose on </a:t>
            </a:r>
            <a:r>
              <a:rPr lang="en-US" sz="1200" b="0" i="0" kern="1200" dirty="0" err="1" smtClean="0">
                <a:solidFill>
                  <a:schemeClr val="tx1"/>
                </a:solidFill>
                <a:effectLst/>
                <a:latin typeface="+mn-lt"/>
                <a:ea typeface="+mn-ea"/>
                <a:cs typeface="+mn-cs"/>
              </a:rPr>
              <a:t>macOS</a:t>
            </a:r>
            <a:r>
              <a:rPr lang="en-US" sz="1200" b="0" i="0" kern="1200" dirty="0" smtClean="0">
                <a:solidFill>
                  <a:schemeClr val="tx1"/>
                </a:solidFill>
                <a:effectLst/>
                <a:latin typeface="+mn-lt"/>
                <a:ea typeface="+mn-ea"/>
                <a:cs typeface="+mn-cs"/>
              </a:rPr>
              <a:t>, Windows, and 64-bit Linux.</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Prerequisites</a:t>
            </a:r>
          </a:p>
          <a:p>
            <a:r>
              <a:rPr lang="en-US" sz="1200" b="0" i="0" kern="1200" dirty="0" smtClean="0">
                <a:solidFill>
                  <a:schemeClr val="tx1"/>
                </a:solidFill>
                <a:effectLst/>
                <a:latin typeface="+mn-lt"/>
                <a:ea typeface="+mn-ea"/>
                <a:cs typeface="+mn-cs"/>
              </a:rPr>
              <a:t>Docker Compose relies on Docker Engine for any meaningful work, so make sure you have Docker Engine installed either locally or remote, depending on your setup.</a:t>
            </a:r>
          </a:p>
          <a:p>
            <a:r>
              <a:rPr lang="en-US" sz="1200" b="0" i="0" kern="1200" dirty="0" smtClean="0">
                <a:solidFill>
                  <a:schemeClr val="tx1"/>
                </a:solidFill>
                <a:effectLst/>
                <a:latin typeface="+mn-lt"/>
                <a:ea typeface="+mn-ea"/>
                <a:cs typeface="+mn-cs"/>
              </a:rPr>
              <a:t>On desktop systems like Docker for Mac and Windows, Docker Compose is included as part of those desktop installs.</a:t>
            </a:r>
          </a:p>
          <a:p>
            <a:r>
              <a:rPr lang="en-US" sz="1200" b="0" i="0" kern="1200" dirty="0" smtClean="0">
                <a:solidFill>
                  <a:schemeClr val="tx1"/>
                </a:solidFill>
                <a:effectLst/>
                <a:latin typeface="+mn-lt"/>
                <a:ea typeface="+mn-ea"/>
                <a:cs typeface="+mn-cs"/>
              </a:rPr>
              <a:t>On Linux systems, first install the </a:t>
            </a:r>
            <a:r>
              <a:rPr lang="en-US" sz="1200" b="0" i="0" u="none" strike="noStrike" kern="1200" dirty="0" smtClean="0">
                <a:solidFill>
                  <a:schemeClr val="tx1"/>
                </a:solidFill>
                <a:effectLst/>
                <a:latin typeface="+mn-lt"/>
                <a:ea typeface="+mn-ea"/>
                <a:cs typeface="+mn-cs"/>
                <a:hlinkClick r:id="rId3"/>
              </a:rPr>
              <a:t>Docker</a:t>
            </a:r>
            <a:r>
              <a:rPr lang="en-US" sz="1200" b="0" i="0" kern="1200" dirty="0" smtClean="0">
                <a:solidFill>
                  <a:schemeClr val="tx1"/>
                </a:solidFill>
                <a:effectLst/>
                <a:latin typeface="+mn-lt"/>
                <a:ea typeface="+mn-ea"/>
                <a:cs typeface="+mn-cs"/>
              </a:rPr>
              <a:t> for your OS as described on the Get Docker page, then come back here for instructions on installing Compose on Linux systems.</a:t>
            </a:r>
          </a:p>
          <a:p>
            <a:r>
              <a:rPr lang="en-US" sz="1200" b="0" i="0" kern="1200" dirty="0" smtClean="0">
                <a:solidFill>
                  <a:schemeClr val="tx1"/>
                </a:solidFill>
                <a:effectLst/>
                <a:latin typeface="+mn-lt"/>
                <a:ea typeface="+mn-ea"/>
                <a:cs typeface="+mn-cs"/>
              </a:rPr>
              <a:t>To run Compose as a non-root user, see </a:t>
            </a:r>
            <a:r>
              <a:rPr lang="en-US" sz="1200" b="0" i="0" u="none" strike="noStrike" kern="1200" dirty="0" smtClean="0">
                <a:solidFill>
                  <a:schemeClr val="tx1"/>
                </a:solidFill>
                <a:effectLst/>
                <a:latin typeface="+mn-lt"/>
                <a:ea typeface="+mn-ea"/>
                <a:cs typeface="+mn-cs"/>
                <a:hlinkClick r:id="rId4"/>
              </a:rPr>
              <a:t>Manage Docker as a non-root user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SOURCE:</a:t>
            </a:r>
          </a:p>
          <a:p>
            <a:r>
              <a:rPr lang="en-US" dirty="0" smtClean="0"/>
              <a:t>https://</a:t>
            </a:r>
            <a:r>
              <a:rPr lang="en-US" dirty="0" err="1" smtClean="0"/>
              <a:t>docs.docker.com</a:t>
            </a:r>
            <a:r>
              <a:rPr lang="en-US" dirty="0" smtClean="0"/>
              <a:t>/compose/install/</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189</a:t>
            </a:fld>
            <a:endParaRPr lang="en-US" altLang="en-US"/>
          </a:p>
        </p:txBody>
      </p:sp>
    </p:spTree>
    <p:extLst>
      <p:ext uri="{BB962C8B-B14F-4D97-AF65-F5344CB8AC3E}">
        <p14:creationId xmlns:p14="http://schemas.microsoft.com/office/powerpoint/2010/main" val="166422807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a:t>
            </a:r>
            <a:r>
              <a:rPr lang="en-US" sz="1200" b="1" i="0" kern="1200" dirty="0"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you can download the Docker Compose binary </a:t>
            </a:r>
          </a:p>
          <a:p>
            <a:r>
              <a:rPr lang="en-US" sz="1200" b="0" i="0" kern="1200" dirty="0" smtClean="0">
                <a:solidFill>
                  <a:schemeClr val="tx1"/>
                </a:solidFill>
                <a:effectLst/>
                <a:latin typeface="+mn-lt"/>
                <a:ea typeface="+mn-ea"/>
                <a:cs typeface="+mn-cs"/>
              </a:rPr>
              <a:t>from the </a:t>
            </a:r>
            <a:r>
              <a:rPr lang="en-US" sz="1200" b="0" i="0" u="none" strike="noStrike" kern="1200" dirty="0" smtClean="0">
                <a:solidFill>
                  <a:schemeClr val="tx1"/>
                </a:solidFill>
                <a:effectLst/>
                <a:latin typeface="+mn-lt"/>
                <a:ea typeface="+mn-ea"/>
                <a:cs typeface="+mn-cs"/>
                <a:hlinkClick r:id="rId3"/>
              </a:rPr>
              <a:t>Compose repository release page on GitHub</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Run this command to download the latest version of Docker Compose:</a:t>
            </a:r>
          </a:p>
          <a:p>
            <a:r>
              <a:rPr lang="en-US" sz="1200" b="0" i="0" kern="1200" dirty="0" err="1" smtClean="0">
                <a:solidFill>
                  <a:schemeClr val="tx1"/>
                </a:solidFill>
                <a:effectLst/>
                <a:latin typeface="+mn-lt"/>
                <a:ea typeface="+mn-ea"/>
                <a:cs typeface="+mn-cs"/>
              </a:rPr>
              <a:t>sudo</a:t>
            </a:r>
            <a:r>
              <a:rPr lang="en-US" sz="1200" b="0" i="0" kern="1200" dirty="0" smtClean="0">
                <a:solidFill>
                  <a:schemeClr val="tx1"/>
                </a:solidFill>
                <a:effectLst/>
                <a:latin typeface="+mn-lt"/>
                <a:ea typeface="+mn-ea"/>
                <a:cs typeface="+mn-cs"/>
              </a:rPr>
              <a:t> curl -L https://</a:t>
            </a:r>
            <a:r>
              <a:rPr lang="en-US" sz="1200" b="0" i="0" kern="1200" dirty="0" err="1" smtClean="0">
                <a:solidFill>
                  <a:schemeClr val="tx1"/>
                </a:solidFill>
                <a:effectLst/>
                <a:latin typeface="+mn-lt"/>
                <a:ea typeface="+mn-ea"/>
                <a:cs typeface="+mn-cs"/>
              </a:rPr>
              <a:t>github.com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/compose/releases/download/1.19.0/</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a:t>
            </a:r>
            <a:r>
              <a:rPr lang="en-US" sz="1200" b="0" i="0" kern="1200" dirty="0" err="1" smtClean="0">
                <a:solidFill>
                  <a:schemeClr val="tx1"/>
                </a:solidFill>
                <a:effectLst/>
                <a:latin typeface="+mn-lt"/>
                <a:ea typeface="+mn-ea"/>
                <a:cs typeface="+mn-cs"/>
              </a:rPr>
              <a:t>uname</a:t>
            </a:r>
            <a:r>
              <a:rPr lang="en-US" sz="1200" b="0" i="0" kern="1200" dirty="0" smtClean="0">
                <a:solidFill>
                  <a:schemeClr val="tx1"/>
                </a:solidFill>
                <a:effectLst/>
                <a:latin typeface="+mn-lt"/>
                <a:ea typeface="+mn-ea"/>
                <a:cs typeface="+mn-cs"/>
              </a:rPr>
              <a:t> -s`-`</a:t>
            </a:r>
            <a:r>
              <a:rPr lang="en-US" sz="1200" b="0" i="0" kern="1200" dirty="0" err="1" smtClean="0">
                <a:solidFill>
                  <a:schemeClr val="tx1"/>
                </a:solidFill>
                <a:effectLst/>
                <a:latin typeface="+mn-lt"/>
                <a:ea typeface="+mn-ea"/>
                <a:cs typeface="+mn-cs"/>
              </a:rPr>
              <a:t>uname</a:t>
            </a:r>
            <a:r>
              <a:rPr lang="en-US" sz="1200" b="0" i="0" kern="1200" dirty="0" smtClean="0">
                <a:solidFill>
                  <a:schemeClr val="tx1"/>
                </a:solidFill>
                <a:effectLst/>
                <a:latin typeface="+mn-lt"/>
                <a:ea typeface="+mn-ea"/>
                <a:cs typeface="+mn-cs"/>
              </a:rPr>
              <a:t> -m` -o /</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/local/bin/</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a:t>
            </a:r>
          </a:p>
          <a:p>
            <a:r>
              <a:rPr lang="en-US" sz="1200" b="1" i="0" kern="1200" dirty="0" smtClean="0">
                <a:solidFill>
                  <a:schemeClr val="tx1"/>
                </a:solidFill>
                <a:effectLst/>
                <a:latin typeface="+mn-lt"/>
                <a:ea typeface="+mn-ea"/>
                <a:cs typeface="+mn-cs"/>
              </a:rPr>
              <a:t>SHARE:</a:t>
            </a:r>
          </a:p>
          <a:p>
            <a:r>
              <a:rPr lang="en-US" sz="1200" b="1" i="0" kern="1200" dirty="0" smtClean="0">
                <a:solidFill>
                  <a:schemeClr val="tx1"/>
                </a:solidFill>
                <a:effectLst/>
                <a:latin typeface="+mn-lt"/>
                <a:ea typeface="+mn-ea"/>
                <a:cs typeface="+mn-cs"/>
              </a:rPr>
              <a:t>Use the latest Compose release number in the download command.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above command is an </a:t>
            </a:r>
            <a:r>
              <a:rPr lang="en-US" sz="1200" b="0" i="1" kern="1200" dirty="0" smtClean="0">
                <a:solidFill>
                  <a:schemeClr val="tx1"/>
                </a:solidFill>
                <a:effectLst/>
                <a:latin typeface="+mn-lt"/>
                <a:ea typeface="+mn-ea"/>
                <a:cs typeface="+mn-cs"/>
              </a:rPr>
              <a:t>example</a:t>
            </a:r>
            <a:r>
              <a:rPr lang="en-US" sz="1200" b="0" i="0" kern="1200" dirty="0" smtClean="0">
                <a:solidFill>
                  <a:schemeClr val="tx1"/>
                </a:solidFill>
                <a:effectLst/>
                <a:latin typeface="+mn-lt"/>
                <a:ea typeface="+mn-ea"/>
                <a:cs typeface="+mn-cs"/>
              </a:rPr>
              <a:t>, and it may become out-of-date. To ensure you have the latest version, check the </a:t>
            </a:r>
            <a:r>
              <a:rPr lang="en-US" sz="1200" b="0" i="0" u="none" strike="noStrike" kern="1200" dirty="0" smtClean="0">
                <a:solidFill>
                  <a:schemeClr val="tx1"/>
                </a:solidFill>
                <a:effectLst/>
                <a:latin typeface="+mn-lt"/>
                <a:ea typeface="+mn-ea"/>
                <a:cs typeface="+mn-cs"/>
                <a:hlinkClick r:id="rId3"/>
              </a:rPr>
              <a:t>Compose repository release page on GitHub</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If you have problems installing with curl, see </a:t>
            </a:r>
            <a:r>
              <a:rPr lang="en-US" sz="1200" b="0" i="0" u="none" strike="noStrike" kern="1200" dirty="0" smtClean="0">
                <a:solidFill>
                  <a:schemeClr val="tx1"/>
                </a:solidFill>
                <a:effectLst/>
                <a:latin typeface="+mn-lt"/>
                <a:ea typeface="+mn-ea"/>
                <a:cs typeface="+mn-cs"/>
                <a:hlinkClick r:id="rId4"/>
              </a:rPr>
              <a:t>Alternative Install Options</a:t>
            </a:r>
            <a:r>
              <a:rPr lang="en-US" sz="1200" b="0" i="0" kern="1200" dirty="0" smtClean="0">
                <a:solidFill>
                  <a:schemeClr val="tx1"/>
                </a:solidFill>
                <a:effectLst/>
                <a:latin typeface="+mn-lt"/>
                <a:ea typeface="+mn-ea"/>
                <a:cs typeface="+mn-cs"/>
              </a:rPr>
              <a:t> tab above.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Apply executable permissions to the binary:</a:t>
            </a:r>
          </a:p>
          <a:p>
            <a:r>
              <a:rPr lang="en-US" sz="1200" b="0" i="0" kern="1200" dirty="0" err="1" smtClean="0">
                <a:solidFill>
                  <a:schemeClr val="tx1"/>
                </a:solidFill>
                <a:effectLst/>
                <a:latin typeface="+mn-lt"/>
                <a:ea typeface="+mn-ea"/>
                <a:cs typeface="+mn-cs"/>
              </a:rPr>
              <a:t>sudo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chmod</a:t>
            </a:r>
            <a:r>
              <a:rPr lang="en-US" sz="1200" b="0" i="0" kern="1200" dirty="0" smtClean="0">
                <a:solidFill>
                  <a:schemeClr val="tx1"/>
                </a:solidFill>
                <a:effectLst/>
                <a:latin typeface="+mn-lt"/>
                <a:ea typeface="+mn-ea"/>
                <a:cs typeface="+mn-cs"/>
              </a:rPr>
              <a:t> +x /</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/local/bin/</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Optionally, install </a:t>
            </a:r>
            <a:r>
              <a:rPr lang="en-US" sz="1200" b="0" i="0" u="none" strike="noStrike" kern="1200" dirty="0" smtClean="0">
                <a:solidFill>
                  <a:schemeClr val="tx1"/>
                </a:solidFill>
                <a:effectLst/>
                <a:latin typeface="+mn-lt"/>
                <a:ea typeface="+mn-ea"/>
                <a:cs typeface="+mn-cs"/>
                <a:hlinkClick r:id="rId5"/>
              </a:rPr>
              <a:t>command completion</a:t>
            </a:r>
            <a:r>
              <a:rPr lang="en-US" sz="1200" b="0" i="0" kern="1200" dirty="0" smtClean="0">
                <a:solidFill>
                  <a:schemeClr val="tx1"/>
                </a:solidFill>
                <a:effectLst/>
                <a:latin typeface="+mn-lt"/>
                <a:ea typeface="+mn-ea"/>
                <a:cs typeface="+mn-cs"/>
              </a:rPr>
              <a:t> for the bash and </a:t>
            </a:r>
            <a:r>
              <a:rPr lang="en-US" sz="1200" b="0" i="0" kern="1200" dirty="0" err="1" smtClean="0">
                <a:solidFill>
                  <a:schemeClr val="tx1"/>
                </a:solidFill>
                <a:effectLst/>
                <a:latin typeface="+mn-lt"/>
                <a:ea typeface="+mn-ea"/>
                <a:cs typeface="+mn-cs"/>
              </a:rPr>
              <a:t>zsh</a:t>
            </a:r>
            <a:r>
              <a:rPr lang="en-US" sz="1200" b="0" i="0" kern="1200" dirty="0" smtClean="0">
                <a:solidFill>
                  <a:schemeClr val="tx1"/>
                </a:solidFill>
                <a:effectLst/>
                <a:latin typeface="+mn-lt"/>
                <a:ea typeface="+mn-ea"/>
                <a:cs typeface="+mn-cs"/>
              </a:rPr>
              <a:t> shell.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Test the installation.</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--version </a:t>
            </a:r>
          </a:p>
          <a:p>
            <a:r>
              <a:rPr lang="en-US" sz="1200" b="0" i="0" kern="1200" dirty="0" smtClean="0">
                <a:solidFill>
                  <a:schemeClr val="tx1"/>
                </a:solidFill>
                <a:effectLst/>
                <a:latin typeface="+mn-lt"/>
                <a:ea typeface="+mn-ea"/>
                <a:cs typeface="+mn-cs"/>
              </a:rPr>
              <a:t>Output:</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version 1.19.0, build 1719ceb </a:t>
            </a:r>
          </a:p>
          <a:p>
            <a:r>
              <a:rPr lang="en-US" dirty="0" smtClean="0"/>
              <a:t/>
            </a:r>
            <a:br>
              <a:rPr lang="en-US" dirty="0" smtClean="0"/>
            </a:b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SOURCE:</a:t>
            </a:r>
          </a:p>
          <a:p>
            <a:r>
              <a:rPr lang="en-US" dirty="0" smtClean="0"/>
              <a:t>https://</a:t>
            </a:r>
            <a:r>
              <a:rPr lang="en-US" dirty="0" err="1" smtClean="0"/>
              <a:t>docs.docker.com</a:t>
            </a:r>
            <a:r>
              <a:rPr lang="en-US" dirty="0" smtClean="0"/>
              <a:t>/compose/install/</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190</a:t>
            </a:fld>
            <a:endParaRPr lang="en-US" altLang="en-US"/>
          </a:p>
        </p:txBody>
      </p:sp>
    </p:spTree>
    <p:extLst>
      <p:ext uri="{BB962C8B-B14F-4D97-AF65-F5344CB8AC3E}">
        <p14:creationId xmlns:p14="http://schemas.microsoft.com/office/powerpoint/2010/main" val="20428139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192</a:t>
            </a:fld>
            <a:endParaRPr lang="en-US" altLang="en-US"/>
          </a:p>
        </p:txBody>
      </p:sp>
    </p:spTree>
    <p:extLst>
      <p:ext uri="{BB962C8B-B14F-4D97-AF65-F5344CB8AC3E}">
        <p14:creationId xmlns:p14="http://schemas.microsoft.com/office/powerpoint/2010/main" val="20219038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193</a:t>
            </a:fld>
            <a:endParaRPr lang="en-US" altLang="en-US"/>
          </a:p>
        </p:txBody>
      </p:sp>
    </p:spTree>
    <p:extLst>
      <p:ext uri="{BB962C8B-B14F-4D97-AF65-F5344CB8AC3E}">
        <p14:creationId xmlns:p14="http://schemas.microsoft.com/office/powerpoint/2010/main" val="1755525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194</a:t>
            </a:fld>
            <a:endParaRPr lang="en-US" altLang="en-US"/>
          </a:p>
        </p:txBody>
      </p:sp>
    </p:spTree>
    <p:extLst>
      <p:ext uri="{BB962C8B-B14F-4D97-AF65-F5344CB8AC3E}">
        <p14:creationId xmlns:p14="http://schemas.microsoft.com/office/powerpoint/2010/main" val="180363682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195</a:t>
            </a:fld>
            <a:endParaRPr lang="en-US" altLang="en-US"/>
          </a:p>
        </p:txBody>
      </p:sp>
    </p:spTree>
    <p:extLst>
      <p:ext uri="{BB962C8B-B14F-4D97-AF65-F5344CB8AC3E}">
        <p14:creationId xmlns:p14="http://schemas.microsoft.com/office/powerpoint/2010/main" val="3853651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196</a:t>
            </a:fld>
            <a:endParaRPr lang="en-US" altLang="en-US"/>
          </a:p>
        </p:txBody>
      </p:sp>
    </p:spTree>
    <p:extLst>
      <p:ext uri="{BB962C8B-B14F-4D97-AF65-F5344CB8AC3E}">
        <p14:creationId xmlns:p14="http://schemas.microsoft.com/office/powerpoint/2010/main" val="7565387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197</a:t>
            </a:fld>
            <a:endParaRPr lang="en-US" altLang="en-US"/>
          </a:p>
        </p:txBody>
      </p:sp>
    </p:spTree>
    <p:extLst>
      <p:ext uri="{BB962C8B-B14F-4D97-AF65-F5344CB8AC3E}">
        <p14:creationId xmlns:p14="http://schemas.microsoft.com/office/powerpoint/2010/main" val="20970236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199</a:t>
            </a:fld>
            <a:endParaRPr lang="en-US" altLang="en-US"/>
          </a:p>
        </p:txBody>
      </p:sp>
    </p:spTree>
    <p:extLst>
      <p:ext uri="{BB962C8B-B14F-4D97-AF65-F5344CB8AC3E}">
        <p14:creationId xmlns:p14="http://schemas.microsoft.com/office/powerpoint/2010/main" val="132965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32</a:t>
            </a:fld>
            <a:endParaRPr lang="en-US" altLang="en-US"/>
          </a:p>
        </p:txBody>
      </p:sp>
    </p:spTree>
    <p:extLst>
      <p:ext uri="{BB962C8B-B14F-4D97-AF65-F5344CB8AC3E}">
        <p14:creationId xmlns:p14="http://schemas.microsoft.com/office/powerpoint/2010/main" val="1411908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200</a:t>
            </a:fld>
            <a:endParaRPr lang="en-US" altLang="en-US"/>
          </a:p>
        </p:txBody>
      </p:sp>
    </p:spTree>
    <p:extLst>
      <p:ext uri="{BB962C8B-B14F-4D97-AF65-F5344CB8AC3E}">
        <p14:creationId xmlns:p14="http://schemas.microsoft.com/office/powerpoint/2010/main" val="5888568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201</a:t>
            </a:fld>
            <a:endParaRPr lang="en-US" altLang="en-US"/>
          </a:p>
        </p:txBody>
      </p:sp>
    </p:spTree>
    <p:extLst>
      <p:ext uri="{BB962C8B-B14F-4D97-AF65-F5344CB8AC3E}">
        <p14:creationId xmlns:p14="http://schemas.microsoft.com/office/powerpoint/2010/main" val="11647311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202</a:t>
            </a:fld>
            <a:endParaRPr lang="en-US" altLang="en-US"/>
          </a:p>
        </p:txBody>
      </p:sp>
    </p:spTree>
    <p:extLst>
      <p:ext uri="{BB962C8B-B14F-4D97-AF65-F5344CB8AC3E}">
        <p14:creationId xmlns:p14="http://schemas.microsoft.com/office/powerpoint/2010/main" val="113952198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203</a:t>
            </a:fld>
            <a:endParaRPr lang="en-US" altLang="en-US"/>
          </a:p>
        </p:txBody>
      </p:sp>
    </p:spTree>
    <p:extLst>
      <p:ext uri="{BB962C8B-B14F-4D97-AF65-F5344CB8AC3E}">
        <p14:creationId xmlns:p14="http://schemas.microsoft.com/office/powerpoint/2010/main" val="39585572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204</a:t>
            </a:fld>
            <a:endParaRPr lang="en-US" altLang="en-US"/>
          </a:p>
        </p:txBody>
      </p:sp>
    </p:spTree>
    <p:extLst>
      <p:ext uri="{BB962C8B-B14F-4D97-AF65-F5344CB8AC3E}">
        <p14:creationId xmlns:p14="http://schemas.microsoft.com/office/powerpoint/2010/main" val="178803898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205</a:t>
            </a:fld>
            <a:endParaRPr lang="en-US" altLang="en-US"/>
          </a:p>
        </p:txBody>
      </p:sp>
    </p:spTree>
    <p:extLst>
      <p:ext uri="{BB962C8B-B14F-4D97-AF65-F5344CB8AC3E}">
        <p14:creationId xmlns:p14="http://schemas.microsoft.com/office/powerpoint/2010/main" val="4308968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206</a:t>
            </a:fld>
            <a:endParaRPr lang="en-US" altLang="en-US"/>
          </a:p>
        </p:txBody>
      </p:sp>
    </p:spTree>
    <p:extLst>
      <p:ext uri="{BB962C8B-B14F-4D97-AF65-F5344CB8AC3E}">
        <p14:creationId xmlns:p14="http://schemas.microsoft.com/office/powerpoint/2010/main" val="76132667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BEWARE: TO DO THESE</a:t>
            </a:r>
            <a:r>
              <a:rPr lang="en-US" sz="1200" b="1" i="0" kern="1200" baseline="0" dirty="0" smtClean="0">
                <a:solidFill>
                  <a:schemeClr val="tx1"/>
                </a:solidFill>
                <a:effectLst/>
                <a:latin typeface="+mn-lt"/>
                <a:ea typeface="+mn-ea"/>
                <a:cs typeface="+mn-cs"/>
              </a:rPr>
              <a:t> EXERCISES, YOU NEED TO CLONE:</a:t>
            </a:r>
          </a:p>
          <a:p>
            <a:r>
              <a:rPr lang="en-US" sz="1200" b="1" i="0" kern="1200" baseline="0" dirty="0" err="1" smtClean="0">
                <a:solidFill>
                  <a:schemeClr val="tx1"/>
                </a:solidFill>
                <a:effectLst/>
                <a:latin typeface="+mn-lt"/>
                <a:ea typeface="+mn-ea"/>
                <a:cs typeface="+mn-cs"/>
              </a:rPr>
              <a:t>git@Docker</a:t>
            </a:r>
            <a:r>
              <a:rPr lang="en-US" sz="1200" b="1" i="0" kern="1200" baseline="0" dirty="0" smtClean="0">
                <a:solidFill>
                  <a:schemeClr val="tx1"/>
                </a:solidFill>
                <a:effectLst/>
                <a:latin typeface="+mn-lt"/>
                <a:ea typeface="+mn-ea"/>
                <a:cs typeface="+mn-cs"/>
              </a:rPr>
              <a:t>/labs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application used in this section is a Java EE application talking to a database.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application publishes a REST endpoint that can be invoked using `curl.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is deployed using </a:t>
            </a:r>
            <a:r>
              <a:rPr lang="en-US" sz="1200" b="0" i="0" u="none" strike="noStrike" kern="1200" dirty="0" smtClean="0">
                <a:solidFill>
                  <a:schemeClr val="tx1"/>
                </a:solidFill>
                <a:effectLst/>
                <a:latin typeface="+mn-lt"/>
                <a:ea typeface="+mn-ea"/>
                <a:cs typeface="+mn-cs"/>
                <a:hlinkClick r:id="rId3"/>
              </a:rPr>
              <a:t>WildFly Swarm</a:t>
            </a:r>
            <a:r>
              <a:rPr lang="en-US" sz="1200" b="0" i="0" kern="1200" dirty="0" smtClean="0">
                <a:solidFill>
                  <a:schemeClr val="tx1"/>
                </a:solidFill>
                <a:effectLst/>
                <a:latin typeface="+mn-lt"/>
                <a:ea typeface="+mn-ea"/>
                <a:cs typeface="+mn-cs"/>
              </a:rPr>
              <a:t> that communicates to MySQL database.</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Swarm and MySQL will be running in two separate containers, and thus making this a multi-container application.</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208</a:t>
            </a:fld>
            <a:endParaRPr lang="en-US" altLang="en-US"/>
          </a:p>
        </p:txBody>
      </p:sp>
    </p:spTree>
    <p:extLst>
      <p:ext uri="{BB962C8B-B14F-4D97-AF65-F5344CB8AC3E}">
        <p14:creationId xmlns:p14="http://schemas.microsoft.com/office/powerpoint/2010/main" val="177353011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 The entry point to Docker Compose is a Compose file, usually called </a:t>
            </a:r>
            <a:r>
              <a:rPr lang="en-US" sz="1200" dirty="0" err="1" smtClean="0"/>
              <a:t>docker-compose.yml</a:t>
            </a:r>
            <a:r>
              <a:rPr lang="en-US" sz="1200" dirty="0" smtClean="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Create a new directory </a:t>
            </a:r>
            <a:r>
              <a:rPr lang="en-US" sz="1200" dirty="0" err="1" smtClean="0"/>
              <a:t>javaee</a:t>
            </a:r>
            <a:r>
              <a:rPr lang="en-US" sz="1200" dirty="0" smtClean="0"/>
              <a:t>. In that directory, create a new file </a:t>
            </a:r>
            <a:r>
              <a:rPr lang="en-US" sz="1200" dirty="0" err="1" smtClean="0"/>
              <a:t>docker-compose.yml</a:t>
            </a:r>
            <a:r>
              <a:rPr lang="en-US" sz="1200" dirty="0" smtClean="0"/>
              <a:t> in it.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Use the following contents:</a:t>
            </a:r>
          </a:p>
          <a:p>
            <a:endParaRPr lang="en-US" dirty="0" smtClean="0"/>
          </a:p>
          <a:p>
            <a:r>
              <a:rPr lang="en-US" dirty="0" smtClean="0"/>
              <a:t>-------</a:t>
            </a:r>
          </a:p>
          <a:p>
            <a:r>
              <a:rPr lang="en-US" dirty="0" smtClean="0"/>
              <a:t>version: '3.3' services: </a:t>
            </a:r>
            <a:r>
              <a:rPr lang="en-US" dirty="0" err="1" smtClean="0"/>
              <a:t>db</a:t>
            </a:r>
            <a:r>
              <a:rPr lang="en-US" dirty="0" smtClean="0"/>
              <a:t>: </a:t>
            </a:r>
            <a:r>
              <a:rPr lang="en-US" dirty="0" err="1" smtClean="0"/>
              <a:t>container_name</a:t>
            </a:r>
            <a:r>
              <a:rPr lang="en-US" dirty="0" smtClean="0"/>
              <a:t>: </a:t>
            </a:r>
            <a:r>
              <a:rPr lang="en-US" dirty="0" err="1" smtClean="0"/>
              <a:t>db</a:t>
            </a:r>
            <a:r>
              <a:rPr lang="en-US" dirty="0" smtClean="0"/>
              <a:t> image: mysql:8 environment: MYSQL_DATABASE: employees MYSQL_USER: </a:t>
            </a:r>
            <a:r>
              <a:rPr lang="en-US" dirty="0" err="1" smtClean="0"/>
              <a:t>mysql</a:t>
            </a:r>
            <a:r>
              <a:rPr lang="en-US" dirty="0" smtClean="0"/>
              <a:t> MYSQL_PASSWORD: </a:t>
            </a:r>
            <a:r>
              <a:rPr lang="en-US" dirty="0" err="1" smtClean="0"/>
              <a:t>mysql</a:t>
            </a:r>
            <a:r>
              <a:rPr lang="en-US" dirty="0" smtClean="0"/>
              <a:t> MYSQL_ROOT_PASSWORD: </a:t>
            </a:r>
            <a:r>
              <a:rPr lang="en-US" dirty="0" err="1" smtClean="0"/>
              <a:t>supersecret</a:t>
            </a:r>
            <a:r>
              <a:rPr lang="en-US" dirty="0" smtClean="0"/>
              <a:t> ports: - 3306:3306 web: image: </a:t>
            </a:r>
            <a:r>
              <a:rPr lang="en-US" dirty="0" err="1" smtClean="0"/>
              <a:t>arungupta</a:t>
            </a:r>
            <a:r>
              <a:rPr lang="en-US" dirty="0" smtClean="0"/>
              <a:t>/docker-javaee:dockerconeu17 ports: - 8080:8080 - 9990:9990 </a:t>
            </a:r>
            <a:r>
              <a:rPr lang="en-US" dirty="0" err="1" smtClean="0"/>
              <a:t>depends_on</a:t>
            </a:r>
            <a:r>
              <a:rPr lang="en-US" dirty="0" smtClean="0"/>
              <a:t>: - </a:t>
            </a:r>
            <a:r>
              <a:rPr lang="en-US" dirty="0" err="1" smtClean="0"/>
              <a:t>db</a:t>
            </a:r>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209</a:t>
            </a:fld>
            <a:endParaRPr lang="en-US" altLang="en-US"/>
          </a:p>
        </p:txBody>
      </p:sp>
    </p:spTree>
    <p:extLst>
      <p:ext uri="{BB962C8B-B14F-4D97-AF65-F5344CB8AC3E}">
        <p14:creationId xmlns:p14="http://schemas.microsoft.com/office/powerpoint/2010/main" val="1340912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this Compose file:</a:t>
            </a:r>
          </a:p>
          <a:p>
            <a:r>
              <a:rPr lang="en-US" sz="1200" b="0" i="0" kern="1200" dirty="0" smtClean="0">
                <a:solidFill>
                  <a:schemeClr val="tx1"/>
                </a:solidFill>
                <a:effectLst/>
                <a:latin typeface="+mn-lt"/>
                <a:ea typeface="+mn-ea"/>
                <a:cs typeface="+mn-cs"/>
              </a:rPr>
              <a:t>Two services in this Compose are defined by the name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and web attributes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Image name for each service defined using image attribute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mysql:8 image starts the MySQL server.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environment attribute defines environment variables to initialize MySQL server.</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 MYSQL_DATABASE allows you to specify the name of a database to be created on image startup.</a:t>
            </a:r>
          </a:p>
          <a:p>
            <a:r>
              <a:rPr lang="en-US" sz="1200" b="0" i="0" kern="1200" dirty="0" smtClean="0">
                <a:solidFill>
                  <a:schemeClr val="tx1"/>
                </a:solidFill>
                <a:effectLst/>
                <a:latin typeface="+mn-lt"/>
                <a:ea typeface="+mn-ea"/>
                <a:cs typeface="+mn-cs"/>
              </a:rPr>
              <a:t>- MYSQL_USER and MYSQL_PASSWORD are used in conjunction to create a new user and to set that user’s password. This user will be granted </a:t>
            </a:r>
            <a:r>
              <a:rPr lang="en-US" sz="1200" b="0" i="0" kern="1200" dirty="0" err="1" smtClean="0">
                <a:solidFill>
                  <a:schemeClr val="tx1"/>
                </a:solidFill>
                <a:effectLst/>
                <a:latin typeface="+mn-lt"/>
                <a:ea typeface="+mn-ea"/>
                <a:cs typeface="+mn-cs"/>
              </a:rPr>
              <a:t>superuser</a:t>
            </a:r>
            <a:r>
              <a:rPr lang="en-US" sz="1200" b="0" i="0" kern="1200" dirty="0" smtClean="0">
                <a:solidFill>
                  <a:schemeClr val="tx1"/>
                </a:solidFill>
                <a:effectLst/>
                <a:latin typeface="+mn-lt"/>
                <a:ea typeface="+mn-ea"/>
                <a:cs typeface="+mn-cs"/>
              </a:rPr>
              <a:t> permissions for the database specified by the MYSQL_DATABASE variable.</a:t>
            </a:r>
          </a:p>
          <a:p>
            <a:r>
              <a:rPr lang="en-US" sz="1200" b="0" i="0" kern="1200" dirty="0" smtClean="0">
                <a:solidFill>
                  <a:schemeClr val="tx1"/>
                </a:solidFill>
                <a:effectLst/>
                <a:latin typeface="+mn-lt"/>
                <a:ea typeface="+mn-ea"/>
                <a:cs typeface="+mn-cs"/>
              </a:rPr>
              <a:t>- MYSQL_ROOT_PASSWORD is mandatory and specifies the password that will be set for the MySQL root </a:t>
            </a:r>
            <a:r>
              <a:rPr lang="en-US" sz="1200" b="0" i="0" kern="1200" dirty="0" err="1" smtClean="0">
                <a:solidFill>
                  <a:schemeClr val="tx1"/>
                </a:solidFill>
                <a:effectLst/>
                <a:latin typeface="+mn-lt"/>
                <a:ea typeface="+mn-ea"/>
                <a:cs typeface="+mn-cs"/>
              </a:rPr>
              <a:t>superuser</a:t>
            </a:r>
            <a:r>
              <a:rPr lang="en-US" sz="1200" b="0" i="0" kern="1200" dirty="0" smtClean="0">
                <a:solidFill>
                  <a:schemeClr val="tx1"/>
                </a:solidFill>
                <a:effectLst/>
                <a:latin typeface="+mn-lt"/>
                <a:ea typeface="+mn-ea"/>
                <a:cs typeface="+mn-cs"/>
              </a:rPr>
              <a:t> account.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Java EE application uses the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service as specified in the connection-</a:t>
            </a:r>
            <a:r>
              <a:rPr lang="en-US" sz="1200" b="0" i="0" kern="1200" dirty="0" err="1" smtClean="0">
                <a:solidFill>
                  <a:schemeClr val="tx1"/>
                </a:solidFill>
                <a:effectLst/>
                <a:latin typeface="+mn-lt"/>
                <a:ea typeface="+mn-ea"/>
                <a:cs typeface="+mn-cs"/>
              </a:rPr>
              <a:t>url</a:t>
            </a:r>
            <a:r>
              <a:rPr lang="en-US" sz="1200" b="0" i="0" kern="1200" dirty="0" smtClean="0">
                <a:solidFill>
                  <a:schemeClr val="tx1"/>
                </a:solidFill>
                <a:effectLst/>
                <a:latin typeface="+mn-lt"/>
                <a:ea typeface="+mn-ea"/>
                <a:cs typeface="+mn-cs"/>
              </a:rPr>
              <a:t> as specified </a:t>
            </a:r>
          </a:p>
          <a:p>
            <a:r>
              <a:rPr lang="en-US" sz="1200" b="0" i="0" kern="1200" dirty="0" smtClean="0">
                <a:solidFill>
                  <a:schemeClr val="tx1"/>
                </a:solidFill>
                <a:effectLst/>
                <a:latin typeface="+mn-lt"/>
                <a:ea typeface="+mn-ea"/>
                <a:cs typeface="+mn-cs"/>
              </a:rPr>
              <a:t>at </a:t>
            </a:r>
            <a:r>
              <a:rPr lang="en-US" sz="1200" b="0" i="0" u="none" strike="noStrike" kern="1200" dirty="0" smtClean="0">
                <a:solidFill>
                  <a:schemeClr val="tx1"/>
                </a:solidFill>
                <a:effectLst/>
                <a:latin typeface="+mn-lt"/>
                <a:ea typeface="+mn-ea"/>
                <a:cs typeface="+mn-cs"/>
                <a:hlinkClick r:id="rId3"/>
              </a:rPr>
              <a:t>https://github.com/arun-gupta/docker-javaee/blob/master/employees/src/main/resources/project-defaults.yml/</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arungupta</a:t>
            </a:r>
            <a:r>
              <a:rPr lang="en-US" sz="1200" b="0" i="0" kern="1200" dirty="0" smtClean="0">
                <a:solidFill>
                  <a:schemeClr val="tx1"/>
                </a:solidFill>
                <a:effectLst/>
                <a:latin typeface="+mn-lt"/>
                <a:ea typeface="+mn-ea"/>
                <a:cs typeface="+mn-cs"/>
              </a:rPr>
              <a:t>/docker-javaee:dockerconeu17 image starts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Swarm application server.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It consists of the Java EE application built from </a:t>
            </a:r>
            <a:r>
              <a:rPr lang="en-US" sz="1200" b="0" i="0" u="none" strike="noStrike" kern="1200" dirty="0" smtClean="0">
                <a:solidFill>
                  <a:schemeClr val="tx1"/>
                </a:solidFill>
                <a:effectLst/>
                <a:latin typeface="+mn-lt"/>
                <a:ea typeface="+mn-ea"/>
                <a:cs typeface="+mn-cs"/>
                <a:hlinkClick r:id="rId4"/>
              </a:rPr>
              <a:t>https://github.com/arun-gupta/docker-javaee</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Clone that project if you want to build your own image.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Port forwarding is achieved using ports attribute.</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depends_on</a:t>
            </a:r>
            <a:r>
              <a:rPr lang="en-US" sz="1200" b="0" i="0" kern="1200" dirty="0" smtClean="0">
                <a:solidFill>
                  <a:schemeClr val="tx1"/>
                </a:solidFill>
                <a:effectLst/>
                <a:latin typeface="+mn-lt"/>
                <a:ea typeface="+mn-ea"/>
                <a:cs typeface="+mn-cs"/>
              </a:rPr>
              <a:t> attribute allows to express dependency between services.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In this case, MySQL will be started before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Application-level health check are still user’s responsibility.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210</a:t>
            </a:fld>
            <a:endParaRPr lang="en-US" altLang="en-US"/>
          </a:p>
        </p:txBody>
      </p:sp>
    </p:spTree>
    <p:extLst>
      <p:ext uri="{BB962C8B-B14F-4D97-AF65-F5344CB8AC3E}">
        <p14:creationId xmlns:p14="http://schemas.microsoft.com/office/powerpoint/2010/main" val="816816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a:t>
            </a:fld>
            <a:endParaRPr lang="en-US" altLang="en-US"/>
          </a:p>
        </p:txBody>
      </p:sp>
    </p:spTree>
    <p:extLst>
      <p:ext uri="{BB962C8B-B14F-4D97-AF65-F5344CB8AC3E}">
        <p14:creationId xmlns:p14="http://schemas.microsoft.com/office/powerpoint/2010/main" val="155049231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Start application</a:t>
            </a:r>
          </a:p>
          <a:p>
            <a:r>
              <a:rPr lang="en-US" sz="1200" b="0" i="0" kern="1200" dirty="0" smtClean="0">
                <a:solidFill>
                  <a:schemeClr val="tx1"/>
                </a:solidFill>
                <a:effectLst/>
                <a:latin typeface="+mn-lt"/>
                <a:ea typeface="+mn-ea"/>
                <a:cs typeface="+mn-cs"/>
              </a:rPr>
              <a:t>All services in the application can be started, in detached mode, by giving the command:</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up -d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alternate Compose file name can be specified using -f option.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alternate directory where the compose file exists can be specified using -p option.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shows the output as:</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up -d </a:t>
            </a:r>
          </a:p>
          <a:p>
            <a:r>
              <a:rPr lang="en-US" sz="1200" b="0" i="0" kern="1200" dirty="0" smtClean="0">
                <a:solidFill>
                  <a:schemeClr val="tx1"/>
                </a:solidFill>
                <a:effectLst/>
                <a:latin typeface="+mn-lt"/>
                <a:ea typeface="+mn-ea"/>
                <a:cs typeface="+mn-cs"/>
              </a:rPr>
              <a:t>Output:</a:t>
            </a:r>
          </a:p>
          <a:p>
            <a:r>
              <a:rPr lang="en-US" sz="1200" b="0" i="0" kern="1200" dirty="0" smtClean="0">
                <a:solidFill>
                  <a:schemeClr val="tx1"/>
                </a:solidFill>
                <a:effectLst/>
                <a:latin typeface="+mn-lt"/>
                <a:ea typeface="+mn-ea"/>
                <a:cs typeface="+mn-cs"/>
              </a:rPr>
              <a:t>Creating network "</a:t>
            </a:r>
            <a:r>
              <a:rPr lang="en-US" sz="1200" b="0" i="0" kern="1200" dirty="0" err="1" smtClean="0">
                <a:solidFill>
                  <a:schemeClr val="tx1"/>
                </a:solidFill>
                <a:effectLst/>
                <a:latin typeface="+mn-lt"/>
                <a:ea typeface="+mn-ea"/>
                <a:cs typeface="+mn-cs"/>
              </a:rPr>
              <a:t>javaee_default</a:t>
            </a:r>
            <a:r>
              <a:rPr lang="en-US" sz="1200" b="0" i="0" kern="1200" dirty="0" smtClean="0">
                <a:solidFill>
                  <a:schemeClr val="tx1"/>
                </a:solidFill>
                <a:effectLst/>
                <a:latin typeface="+mn-lt"/>
                <a:ea typeface="+mn-ea"/>
                <a:cs typeface="+mn-cs"/>
              </a:rPr>
              <a:t>" with the default driver </a:t>
            </a:r>
          </a:p>
          <a:p>
            <a:r>
              <a:rPr lang="en-US" sz="1200" b="0" i="0" kern="1200" dirty="0" smtClean="0">
                <a:solidFill>
                  <a:schemeClr val="tx1"/>
                </a:solidFill>
                <a:effectLst/>
                <a:latin typeface="+mn-lt"/>
                <a:ea typeface="+mn-ea"/>
                <a:cs typeface="+mn-cs"/>
              </a:rPr>
              <a:t>Creating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a:t>
            </a:r>
          </a:p>
          <a:p>
            <a:r>
              <a:rPr lang="en-US" sz="1200" b="0" i="0" kern="1200" dirty="0" smtClean="0">
                <a:solidFill>
                  <a:schemeClr val="tx1"/>
                </a:solidFill>
                <a:effectLst/>
                <a:latin typeface="+mn-lt"/>
                <a:ea typeface="+mn-ea"/>
                <a:cs typeface="+mn-cs"/>
              </a:rPr>
              <a:t>Creating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done </a:t>
            </a:r>
          </a:p>
          <a:p>
            <a:r>
              <a:rPr lang="en-US" sz="1200" b="0" i="0" kern="1200" dirty="0" smtClean="0">
                <a:solidFill>
                  <a:schemeClr val="tx1"/>
                </a:solidFill>
                <a:effectLst/>
                <a:latin typeface="+mn-lt"/>
                <a:ea typeface="+mn-ea"/>
                <a:cs typeface="+mn-cs"/>
              </a:rPr>
              <a:t>Creating javaee_web_1 ... </a:t>
            </a:r>
          </a:p>
          <a:p>
            <a:r>
              <a:rPr lang="en-US" sz="1200" b="0" i="0" kern="1200" dirty="0" smtClean="0">
                <a:solidFill>
                  <a:schemeClr val="tx1"/>
                </a:solidFill>
                <a:effectLst/>
                <a:latin typeface="+mn-lt"/>
                <a:ea typeface="+mn-ea"/>
                <a:cs typeface="+mn-cs"/>
              </a:rPr>
              <a:t>Creating javaee_web_1 ... done</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The output may differ slightly if the images are downloaded as well.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Started services can be verified using the command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Name Command State Ports</a:t>
            </a:r>
          </a:p>
          <a:p>
            <a:r>
              <a:rPr lang="en-US" sz="1200" b="0" i="0" kern="1200" dirty="0" smtClean="0">
                <a:solidFill>
                  <a:schemeClr val="tx1"/>
                </a:solidFill>
                <a:effectLst/>
                <a:latin typeface="+mn-lt"/>
                <a:ea typeface="+mn-ea"/>
                <a:cs typeface="+mn-cs"/>
              </a:rPr>
              <a:t> ------------------------------------------------------------------------------------------------------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docker-entrypoint.sh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mysqld</a:t>
            </a:r>
            <a:r>
              <a:rPr lang="en-US" sz="1200" b="0" i="0" kern="1200" dirty="0" smtClean="0">
                <a:solidFill>
                  <a:schemeClr val="tx1"/>
                </a:solidFill>
                <a:effectLst/>
                <a:latin typeface="+mn-lt"/>
                <a:ea typeface="+mn-ea"/>
                <a:cs typeface="+mn-cs"/>
              </a:rPr>
              <a:t> Up 0.0.0.0:3306-&gt;3306/</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javaee_web_1 /bin/</a:t>
            </a:r>
            <a:r>
              <a:rPr lang="en-US" sz="1200" b="0" i="0" kern="1200" dirty="0" err="1" smtClean="0">
                <a:solidFill>
                  <a:schemeClr val="tx1"/>
                </a:solidFill>
                <a:effectLst/>
                <a:latin typeface="+mn-lt"/>
                <a:ea typeface="+mn-ea"/>
                <a:cs typeface="+mn-cs"/>
              </a:rPr>
              <a:t>sh</a:t>
            </a:r>
            <a:r>
              <a:rPr lang="en-US" sz="1200" b="0" i="0" kern="1200" dirty="0" smtClean="0">
                <a:solidFill>
                  <a:schemeClr val="tx1"/>
                </a:solidFill>
                <a:effectLst/>
                <a:latin typeface="+mn-lt"/>
                <a:ea typeface="+mn-ea"/>
                <a:cs typeface="+mn-cs"/>
              </a:rPr>
              <a:t> -c java -jar /opt/ ... Up 0.0.0.0:8080-&gt;8080/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0.0.0.0:9990-&gt;9990/</a:t>
            </a:r>
            <a:r>
              <a:rPr lang="en-US" sz="1200" b="0" i="0" kern="1200" dirty="0" err="1" smtClean="0">
                <a:solidFill>
                  <a:schemeClr val="tx1"/>
                </a:solidFill>
                <a:effectLst/>
                <a:latin typeface="+mn-lt"/>
                <a:ea typeface="+mn-ea"/>
                <a:cs typeface="+mn-cs"/>
              </a:rPr>
              <a:t>tcp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provides a consolidated view of all the services, and containers within each of them.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Alternatively, the containers in this application, and any additional containers running on this Docker host can be verified by using the usual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ls command:</a:t>
            </a:r>
          </a:p>
          <a:p>
            <a:r>
              <a:rPr lang="en-US" sz="1200" b="0" i="0" kern="1200" dirty="0" smtClean="0">
                <a:solidFill>
                  <a:schemeClr val="tx1"/>
                </a:solidFill>
                <a:effectLst/>
                <a:latin typeface="+mn-lt"/>
                <a:ea typeface="+mn-ea"/>
                <a:cs typeface="+mn-cs"/>
              </a:rPr>
              <a:t>Name Command State Ports </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docker-entrypoint.sh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mysqld</a:t>
            </a:r>
            <a:r>
              <a:rPr lang="en-US" sz="1200" b="0" i="0" kern="1200" dirty="0" smtClean="0">
                <a:solidFill>
                  <a:schemeClr val="tx1"/>
                </a:solidFill>
                <a:effectLst/>
                <a:latin typeface="+mn-lt"/>
                <a:ea typeface="+mn-ea"/>
                <a:cs typeface="+mn-cs"/>
              </a:rPr>
              <a:t> Up 0.0.0.0:3306-&gt;3306/</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javaee_web_1 /bin/</a:t>
            </a:r>
            <a:r>
              <a:rPr lang="en-US" sz="1200" b="0" i="0" kern="1200" dirty="0" err="1" smtClean="0">
                <a:solidFill>
                  <a:schemeClr val="tx1"/>
                </a:solidFill>
                <a:effectLst/>
                <a:latin typeface="+mn-lt"/>
                <a:ea typeface="+mn-ea"/>
                <a:cs typeface="+mn-cs"/>
              </a:rPr>
              <a:t>sh</a:t>
            </a:r>
            <a:r>
              <a:rPr lang="en-US" sz="1200" b="0" i="0" kern="1200" dirty="0" smtClean="0">
                <a:solidFill>
                  <a:schemeClr val="tx1"/>
                </a:solidFill>
                <a:effectLst/>
                <a:latin typeface="+mn-lt"/>
                <a:ea typeface="+mn-ea"/>
                <a:cs typeface="+mn-cs"/>
              </a:rPr>
              <a:t> -c java -jar /opt/ ... Up 0.0.0.0:8080-&gt;8080/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0.0.0.0:9990-&gt;9990/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javaee</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ls </a:t>
            </a:r>
          </a:p>
          <a:p>
            <a:r>
              <a:rPr lang="en-US" sz="1200" b="0" i="0" kern="1200" dirty="0" smtClean="0">
                <a:solidFill>
                  <a:schemeClr val="tx1"/>
                </a:solidFill>
                <a:effectLst/>
                <a:latin typeface="+mn-lt"/>
                <a:ea typeface="+mn-ea"/>
                <a:cs typeface="+mn-cs"/>
              </a:rPr>
              <a:t>CONTAINER ID IMAGE COMMAND CREATED STATUS PORTS NAMES </a:t>
            </a:r>
          </a:p>
          <a:p>
            <a:r>
              <a:rPr lang="en-US" sz="1200" b="0" i="0" kern="1200" dirty="0" smtClean="0">
                <a:solidFill>
                  <a:schemeClr val="tx1"/>
                </a:solidFill>
                <a:effectLst/>
                <a:latin typeface="+mn-lt"/>
                <a:ea typeface="+mn-ea"/>
                <a:cs typeface="+mn-cs"/>
              </a:rPr>
              <a:t>e862a5eb9484 </a:t>
            </a:r>
            <a:r>
              <a:rPr lang="en-US" sz="1200" b="0" i="0" kern="1200" dirty="0" err="1" smtClean="0">
                <a:solidFill>
                  <a:schemeClr val="tx1"/>
                </a:solidFill>
                <a:effectLst/>
                <a:latin typeface="+mn-lt"/>
                <a:ea typeface="+mn-ea"/>
                <a:cs typeface="+mn-cs"/>
              </a:rPr>
              <a:t>arungupta</a:t>
            </a:r>
            <a:r>
              <a:rPr lang="en-US" sz="1200" b="0" i="0" kern="1200" dirty="0" smtClean="0">
                <a:solidFill>
                  <a:schemeClr val="tx1"/>
                </a:solidFill>
                <a:effectLst/>
                <a:latin typeface="+mn-lt"/>
                <a:ea typeface="+mn-ea"/>
                <a:cs typeface="+mn-cs"/>
              </a:rPr>
              <a:t>/docker-javaee:dockerconeu17 "/bin/</a:t>
            </a:r>
            <a:r>
              <a:rPr lang="en-US" sz="1200" b="0" i="0" kern="1200" dirty="0" err="1" smtClean="0">
                <a:solidFill>
                  <a:schemeClr val="tx1"/>
                </a:solidFill>
                <a:effectLst/>
                <a:latin typeface="+mn-lt"/>
                <a:ea typeface="+mn-ea"/>
                <a:cs typeface="+mn-cs"/>
              </a:rPr>
              <a:t>sh</a:t>
            </a:r>
            <a:r>
              <a:rPr lang="en-US" sz="1200" b="0" i="0" kern="1200" dirty="0" smtClean="0">
                <a:solidFill>
                  <a:schemeClr val="tx1"/>
                </a:solidFill>
                <a:effectLst/>
                <a:latin typeface="+mn-lt"/>
                <a:ea typeface="+mn-ea"/>
                <a:cs typeface="+mn-cs"/>
              </a:rPr>
              <a:t> -c 'java ..." 38 seconds ago Up 36 seconds 0.0.0.0:8080-&gt;8080/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0.0.0.0:9990-&gt;9990/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javaee_web_1 08792c20c066 mysql:8 "</a:t>
            </a:r>
            <a:r>
              <a:rPr lang="en-US" sz="1200" b="0" i="0" kern="1200" dirty="0" err="1" smtClean="0">
                <a:solidFill>
                  <a:schemeClr val="tx1"/>
                </a:solidFill>
                <a:effectLst/>
                <a:latin typeface="+mn-lt"/>
                <a:ea typeface="+mn-ea"/>
                <a:cs typeface="+mn-cs"/>
              </a:rPr>
              <a:t>docker-entrypoint</a:t>
            </a:r>
            <a:r>
              <a:rPr lang="en-US" sz="1200" b="0" i="0" kern="1200" dirty="0" smtClean="0">
                <a:solidFill>
                  <a:schemeClr val="tx1"/>
                </a:solidFill>
                <a:effectLst/>
                <a:latin typeface="+mn-lt"/>
                <a:ea typeface="+mn-ea"/>
                <a:cs typeface="+mn-cs"/>
              </a:rPr>
              <a:t>..." 39 seconds ago Up 37 seconds 0.0.0.0:3306-&gt;3306/</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db</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 logs can be seen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logs command, and looks like:</a:t>
            </a:r>
          </a:p>
          <a:p>
            <a:r>
              <a:rPr lang="en-US" sz="1200" b="0" i="0" kern="1200" dirty="0" smtClean="0">
                <a:solidFill>
                  <a:schemeClr val="tx1"/>
                </a:solidFill>
                <a:effectLst/>
                <a:latin typeface="+mn-lt"/>
                <a:ea typeface="+mn-ea"/>
                <a:cs typeface="+mn-cs"/>
              </a:rPr>
              <a:t>Attaching to dockerjavaee_web_1,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23:54:21,584 INFO [</a:t>
            </a:r>
            <a:r>
              <a:rPr lang="en-US" sz="1200" b="0" i="0" kern="1200" dirty="0" err="1" smtClean="0">
                <a:solidFill>
                  <a:schemeClr val="tx1"/>
                </a:solidFill>
                <a:effectLst/>
                <a:latin typeface="+mn-lt"/>
                <a:ea typeface="+mn-ea"/>
                <a:cs typeface="+mn-cs"/>
              </a:rPr>
              <a:t>org.jboss.msc</a:t>
            </a:r>
            <a:r>
              <a:rPr lang="en-US" sz="1200" b="0" i="0" kern="1200" dirty="0" smtClean="0">
                <a:solidFill>
                  <a:schemeClr val="tx1"/>
                </a:solidFill>
                <a:effectLst/>
                <a:latin typeface="+mn-lt"/>
                <a:ea typeface="+mn-ea"/>
                <a:cs typeface="+mn-cs"/>
              </a:rPr>
              <a:t>] (main)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 MSC version 1.2.6.Final </a:t>
            </a:r>
          </a:p>
          <a:p>
            <a:r>
              <a:rPr lang="en-US" sz="1200" b="0" i="0" kern="1200" dirty="0" smtClean="0">
                <a:solidFill>
                  <a:schemeClr val="tx1"/>
                </a:solidFill>
                <a:effectLst/>
                <a:latin typeface="+mn-lt"/>
                <a:ea typeface="+mn-ea"/>
                <a:cs typeface="+mn-cs"/>
              </a:rPr>
              <a:t>web_1 | 23:54:21,688 INFO [</a:t>
            </a:r>
            <a:r>
              <a:rPr lang="en-US" sz="1200" b="0" i="0" kern="1200" dirty="0" err="1" smtClean="0">
                <a:solidFill>
                  <a:schemeClr val="tx1"/>
                </a:solidFill>
                <a:effectLst/>
                <a:latin typeface="+mn-lt"/>
                <a:ea typeface="+mn-ea"/>
                <a:cs typeface="+mn-cs"/>
              </a:rPr>
              <a:t>org.jboss.as</a:t>
            </a:r>
            <a:r>
              <a:rPr lang="en-US" sz="1200" b="0" i="0" kern="1200" dirty="0" smtClean="0">
                <a:solidFill>
                  <a:schemeClr val="tx1"/>
                </a:solidFill>
                <a:effectLst/>
                <a:latin typeface="+mn-lt"/>
                <a:ea typeface="+mn-ea"/>
                <a:cs typeface="+mn-cs"/>
              </a:rPr>
              <a:t>] (MSC service thread 1-8) WFLYSRV0049: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Core 2.0.10.Final "Kenny" starting </a:t>
            </a:r>
          </a:p>
          <a:p>
            <a:r>
              <a:rPr lang="en-US" sz="1200" b="0" i="0" kern="1200" dirty="0" smtClean="0">
                <a:solidFill>
                  <a:schemeClr val="tx1"/>
                </a:solidFill>
                <a:effectLst/>
                <a:latin typeface="+mn-lt"/>
                <a:ea typeface="+mn-ea"/>
                <a:cs typeface="+mn-cs"/>
              </a:rPr>
              <a:t>web_1 | 2017-10-06 23:54:22,687 INFO [</a:t>
            </a:r>
            <a:r>
              <a:rPr lang="en-US" sz="1200" b="0" i="0" kern="1200" dirty="0" err="1" smtClean="0">
                <a:solidFill>
                  <a:schemeClr val="tx1"/>
                </a:solidFill>
                <a:effectLst/>
                <a:latin typeface="+mn-lt"/>
                <a:ea typeface="+mn-ea"/>
                <a:cs typeface="+mn-cs"/>
              </a:rPr>
              <a:t>org.wildfly.extension.io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-- 20) WFLYIO001: Worker 'default' has auto-configured to 8 core threads with 64 task threads based on your 4 available processors . . . </a:t>
            </a:r>
          </a:p>
          <a:p>
            <a:r>
              <a:rPr lang="en-US" sz="1200" b="0" i="0" kern="1200" dirty="0" smtClean="0">
                <a:solidFill>
                  <a:schemeClr val="tx1"/>
                </a:solidFill>
                <a:effectLst/>
                <a:latin typeface="+mn-lt"/>
                <a:ea typeface="+mn-ea"/>
                <a:cs typeface="+mn-cs"/>
              </a:rPr>
              <a:t>web_1 | 2017-10-06 23:54:23,259 INFO [</a:t>
            </a:r>
            <a:r>
              <a:rPr lang="en-US" sz="1200" b="0" i="0" kern="1200" dirty="0" err="1" smtClean="0">
                <a:solidFill>
                  <a:schemeClr val="tx1"/>
                </a:solidFill>
                <a:effectLst/>
                <a:latin typeface="+mn-lt"/>
                <a:ea typeface="+mn-ea"/>
                <a:cs typeface="+mn-cs"/>
              </a:rPr>
              <a:t>org.jboss.as.connector.subsystems.datasources</a:t>
            </a:r>
            <a:r>
              <a:rPr lang="en-US" sz="1200" b="0" i="0" kern="1200" dirty="0" smtClean="0">
                <a:solidFill>
                  <a:schemeClr val="tx1"/>
                </a:solidFill>
                <a:effectLst/>
                <a:latin typeface="+mn-lt"/>
                <a:ea typeface="+mn-ea"/>
                <a:cs typeface="+mn-cs"/>
              </a:rPr>
              <a:t>] (MSC service thread 1-3) WFLYJCA0001: Bound data source [</a:t>
            </a:r>
            <a:r>
              <a:rPr lang="en-US" sz="1200" b="0" i="0" kern="1200" dirty="0" err="1" smtClean="0">
                <a:solidFill>
                  <a:schemeClr val="tx1"/>
                </a:solidFill>
                <a:effectLst/>
                <a:latin typeface="+mn-lt"/>
                <a:ea typeface="+mn-ea"/>
                <a:cs typeface="+mn-cs"/>
              </a:rPr>
              <a:t>java:jboss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datasources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ExampleDS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23:54:24,962 INFO [</a:t>
            </a:r>
            <a:r>
              <a:rPr lang="en-US" sz="1200" b="0" i="0" kern="1200" dirty="0" err="1" smtClean="0">
                <a:solidFill>
                  <a:schemeClr val="tx1"/>
                </a:solidFill>
                <a:effectLst/>
                <a:latin typeface="+mn-lt"/>
                <a:ea typeface="+mn-ea"/>
                <a:cs typeface="+mn-cs"/>
              </a:rPr>
              <a:t>org.jboss.as</a:t>
            </a:r>
            <a:r>
              <a:rPr lang="en-US" sz="1200" b="0" i="0" kern="1200" dirty="0" smtClean="0">
                <a:solidFill>
                  <a:schemeClr val="tx1"/>
                </a:solidFill>
                <a:effectLst/>
                <a:latin typeface="+mn-lt"/>
                <a:ea typeface="+mn-ea"/>
                <a:cs typeface="+mn-cs"/>
              </a:rPr>
              <a:t>] (Controller Boot Thread) WFLYSRV0025: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Core 2.0.10.Final "Kenny" started in 3406ms - Started 112 of 124 services (21 services are lazy, passive or on-demand) </a:t>
            </a:r>
          </a:p>
          <a:p>
            <a:r>
              <a:rPr lang="en-US" sz="1200" b="0" i="0" kern="1200" dirty="0" smtClean="0">
                <a:solidFill>
                  <a:schemeClr val="tx1"/>
                </a:solidFill>
                <a:effectLst/>
                <a:latin typeface="+mn-lt"/>
                <a:ea typeface="+mn-ea"/>
                <a:cs typeface="+mn-cs"/>
              </a:rPr>
              <a:t>web_1 | 2017-10-06 23:54:25,020 INFO [</a:t>
            </a:r>
            <a:r>
              <a:rPr lang="en-US" sz="1200" b="0" i="0" kern="1200" dirty="0" err="1" smtClean="0">
                <a:solidFill>
                  <a:schemeClr val="tx1"/>
                </a:solidFill>
                <a:effectLst/>
                <a:latin typeface="+mn-lt"/>
                <a:ea typeface="+mn-ea"/>
                <a:cs typeface="+mn-cs"/>
              </a:rPr>
              <a:t>org.wildfly.extension.undertow</a:t>
            </a:r>
            <a:r>
              <a:rPr lang="en-US" sz="1200" b="0" i="0" kern="1200" dirty="0" smtClean="0">
                <a:solidFill>
                  <a:schemeClr val="tx1"/>
                </a:solidFill>
                <a:effectLst/>
                <a:latin typeface="+mn-lt"/>
                <a:ea typeface="+mn-ea"/>
                <a:cs typeface="+mn-cs"/>
              </a:rPr>
              <a:t>] (MSC service thread 1-4) WFLYUT0006: Undertow HTTP listener default listening on 0.0.0.0:8080 </a:t>
            </a:r>
          </a:p>
          <a:p>
            <a:r>
              <a:rPr lang="en-US" sz="1200" b="0" i="0" kern="1200" dirty="0" smtClean="0">
                <a:solidFill>
                  <a:schemeClr val="tx1"/>
                </a:solidFill>
                <a:effectLst/>
                <a:latin typeface="+mn-lt"/>
                <a:ea typeface="+mn-ea"/>
                <a:cs typeface="+mn-cs"/>
              </a:rPr>
              <a:t>web_1 | 2017-10-06 23:54:26,146 INFO [</a:t>
            </a:r>
            <a:r>
              <a:rPr lang="en-US" sz="1200" b="0" i="0" kern="1200" dirty="0" err="1" smtClean="0">
                <a:solidFill>
                  <a:schemeClr val="tx1"/>
                </a:solidFill>
                <a:effectLst/>
                <a:latin typeface="+mn-lt"/>
                <a:ea typeface="+mn-ea"/>
                <a:cs typeface="+mn-cs"/>
              </a:rPr>
              <a:t>org.wildfly.swarm.runtime.deployer</a:t>
            </a:r>
            <a:r>
              <a:rPr lang="en-US" sz="1200" b="0" i="0" kern="1200" dirty="0" smtClean="0">
                <a:solidFill>
                  <a:schemeClr val="tx1"/>
                </a:solidFill>
                <a:effectLst/>
                <a:latin typeface="+mn-lt"/>
                <a:ea typeface="+mn-ea"/>
                <a:cs typeface="+mn-cs"/>
              </a:rPr>
              <a:t>] (main) deploying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23:54:26,169 INFO [</a:t>
            </a:r>
            <a:r>
              <a:rPr lang="en-US" sz="1200" b="0" i="0" kern="1200" dirty="0" err="1" smtClean="0">
                <a:solidFill>
                  <a:schemeClr val="tx1"/>
                </a:solidFill>
                <a:effectLst/>
                <a:latin typeface="+mn-lt"/>
                <a:ea typeface="+mn-ea"/>
                <a:cs typeface="+mn-cs"/>
              </a:rPr>
              <a:t>org.jboss.as.server.deployment</a:t>
            </a:r>
            <a:r>
              <a:rPr lang="en-US" sz="1200" b="0" i="0" kern="1200" dirty="0" smtClean="0">
                <a:solidFill>
                  <a:schemeClr val="tx1"/>
                </a:solidFill>
                <a:effectLst/>
                <a:latin typeface="+mn-lt"/>
                <a:ea typeface="+mn-ea"/>
                <a:cs typeface="+mn-cs"/>
              </a:rPr>
              <a:t>] (MSC service thread 1-3) WFLYSRV0027: Starting deployment of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(runtime-name: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23:54:27,748 INFO [</a:t>
            </a:r>
            <a:r>
              <a:rPr lang="en-US" sz="1200" b="0" i="0" kern="1200" dirty="0" err="1" smtClean="0">
                <a:solidFill>
                  <a:schemeClr val="tx1"/>
                </a:solidFill>
                <a:effectLst/>
                <a:latin typeface="+mn-lt"/>
                <a:ea typeface="+mn-ea"/>
                <a:cs typeface="+mn-cs"/>
              </a:rPr>
              <a:t>org.jboss.as.jpa</a:t>
            </a:r>
            <a:r>
              <a:rPr lang="en-US" sz="1200" b="0" i="0" kern="1200" dirty="0" smtClean="0">
                <a:solidFill>
                  <a:schemeClr val="tx1"/>
                </a:solidFill>
                <a:effectLst/>
                <a:latin typeface="+mn-lt"/>
                <a:ea typeface="+mn-ea"/>
                <a:cs typeface="+mn-cs"/>
              </a:rPr>
              <a:t>] (MSC service thread 1-2) WFLYJPA0002: Read </a:t>
            </a:r>
            <a:r>
              <a:rPr lang="en-US" sz="1200" b="0" i="0" kern="1200" dirty="0" err="1" smtClean="0">
                <a:solidFill>
                  <a:schemeClr val="tx1"/>
                </a:solidFill>
                <a:effectLst/>
                <a:latin typeface="+mn-lt"/>
                <a:ea typeface="+mn-ea"/>
                <a:cs typeface="+mn-cs"/>
              </a:rPr>
              <a:t>persistence.xml</a:t>
            </a:r>
            <a:r>
              <a:rPr lang="en-US" sz="1200" b="0" i="0" kern="1200" dirty="0" smtClean="0">
                <a:solidFill>
                  <a:schemeClr val="tx1"/>
                </a:solidFill>
                <a:effectLst/>
                <a:latin typeface="+mn-lt"/>
                <a:ea typeface="+mn-ea"/>
                <a:cs typeface="+mn-cs"/>
              </a:rPr>
              <a:t> for </a:t>
            </a:r>
            <a:r>
              <a:rPr lang="en-US" sz="1200" b="0" i="0" kern="1200" dirty="0" err="1" smtClean="0">
                <a:solidFill>
                  <a:schemeClr val="tx1"/>
                </a:solidFill>
                <a:effectLst/>
                <a:latin typeface="+mn-lt"/>
                <a:ea typeface="+mn-ea"/>
                <a:cs typeface="+mn-cs"/>
              </a:rPr>
              <a:t>MyPU</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23:54:27,887 WARN [</a:t>
            </a:r>
            <a:r>
              <a:rPr lang="en-US" sz="1200" b="0" i="0" kern="1200" dirty="0" err="1" smtClean="0">
                <a:solidFill>
                  <a:schemeClr val="tx1"/>
                </a:solidFill>
                <a:effectLst/>
                <a:latin typeface="+mn-lt"/>
                <a:ea typeface="+mn-ea"/>
                <a:cs typeface="+mn-cs"/>
              </a:rPr>
              <a:t>org.jboss.as.dependency.private</a:t>
            </a:r>
            <a:r>
              <a:rPr lang="en-US" sz="1200" b="0" i="0" kern="1200" dirty="0" smtClean="0">
                <a:solidFill>
                  <a:schemeClr val="tx1"/>
                </a:solidFill>
                <a:effectLst/>
                <a:latin typeface="+mn-lt"/>
                <a:ea typeface="+mn-ea"/>
                <a:cs typeface="+mn-cs"/>
              </a:rPr>
              <a:t>] (MSC service thread 1-7) WFLYSRV0018: Deployment "</a:t>
            </a:r>
            <a:r>
              <a:rPr lang="en-US" sz="1200" b="0" i="0" kern="1200" dirty="0" err="1" smtClean="0">
                <a:solidFill>
                  <a:schemeClr val="tx1"/>
                </a:solidFill>
                <a:effectLst/>
                <a:latin typeface="+mn-lt"/>
                <a:ea typeface="+mn-ea"/>
                <a:cs typeface="+mn-cs"/>
              </a:rPr>
              <a:t>deployment.docker-javaee.war</a:t>
            </a:r>
            <a:r>
              <a:rPr lang="en-US" sz="1200" b="0" i="0" kern="1200" dirty="0" smtClean="0">
                <a:solidFill>
                  <a:schemeClr val="tx1"/>
                </a:solidFill>
                <a:effectLst/>
                <a:latin typeface="+mn-lt"/>
                <a:ea typeface="+mn-ea"/>
                <a:cs typeface="+mn-cs"/>
              </a:rPr>
              <a:t>" is using a private module ("</a:t>
            </a:r>
            <a:r>
              <a:rPr lang="en-US" sz="1200" b="0" i="0" kern="1200" dirty="0" err="1" smtClean="0">
                <a:solidFill>
                  <a:schemeClr val="tx1"/>
                </a:solidFill>
                <a:effectLst/>
                <a:latin typeface="+mn-lt"/>
                <a:ea typeface="+mn-ea"/>
                <a:cs typeface="+mn-cs"/>
              </a:rPr>
              <a:t>org.jboss.jts:main</a:t>
            </a:r>
            <a:r>
              <a:rPr lang="en-US" sz="1200" b="0" i="0" kern="1200" dirty="0" smtClean="0">
                <a:solidFill>
                  <a:schemeClr val="tx1"/>
                </a:solidFill>
                <a:effectLst/>
                <a:latin typeface="+mn-lt"/>
                <a:ea typeface="+mn-ea"/>
                <a:cs typeface="+mn-cs"/>
              </a:rPr>
              <a:t>") which may be changed or removed in future versions without notice. . . . </a:t>
            </a:r>
          </a:p>
          <a:p>
            <a:r>
              <a:rPr lang="en-US" sz="1200" b="0" i="0" kern="1200" dirty="0" smtClean="0">
                <a:solidFill>
                  <a:schemeClr val="tx1"/>
                </a:solidFill>
                <a:effectLst/>
                <a:latin typeface="+mn-lt"/>
                <a:ea typeface="+mn-ea"/>
                <a:cs typeface="+mn-cs"/>
              </a:rPr>
              <a:t>web_1 | 2017-10-06 23:54:29,128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create table EMPLOYEE_SCHEMA (id integer not null, name varchar(40), primary key (id)) </a:t>
            </a:r>
          </a:p>
          <a:p>
            <a:r>
              <a:rPr lang="en-US" sz="1200" b="0" i="0" kern="1200" dirty="0" smtClean="0">
                <a:solidFill>
                  <a:schemeClr val="tx1"/>
                </a:solidFill>
                <a:effectLst/>
                <a:latin typeface="+mn-lt"/>
                <a:ea typeface="+mn-ea"/>
                <a:cs typeface="+mn-cs"/>
              </a:rPr>
              <a:t>web_1 | 2017-10-06 23:54:29,132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INSERT INTO EMPLOYEE_SCHEMA(ID, NAME) VALUES (1, 'Penny') </a:t>
            </a:r>
          </a:p>
          <a:p>
            <a:r>
              <a:rPr lang="en-US" sz="1200" b="0" i="0" kern="1200" dirty="0" smtClean="0">
                <a:solidFill>
                  <a:schemeClr val="tx1"/>
                </a:solidFill>
                <a:effectLst/>
                <a:latin typeface="+mn-lt"/>
                <a:ea typeface="+mn-ea"/>
                <a:cs typeface="+mn-cs"/>
              </a:rPr>
              <a:t>web_1 | 2017-10-06 23:54:29,133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INSERT INTO EMPLOYEE_SCHEMA(ID, NAME) VALUES (2, 'Sheldon') </a:t>
            </a:r>
          </a:p>
          <a:p>
            <a:r>
              <a:rPr lang="en-US" sz="1200" b="0" i="0" kern="1200" dirty="0" smtClean="0">
                <a:solidFill>
                  <a:schemeClr val="tx1"/>
                </a:solidFill>
                <a:effectLst/>
                <a:latin typeface="+mn-lt"/>
                <a:ea typeface="+mn-ea"/>
                <a:cs typeface="+mn-cs"/>
              </a:rPr>
              <a:t>web_1 | 2017-10-06 23:54:29,133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INSERT INTO EMPLOYEE_SCHEMA(ID, NAME) VALUES (3, 'Amy') </a:t>
            </a:r>
          </a:p>
          <a:p>
            <a:r>
              <a:rPr lang="en-US" sz="1200" b="0" i="0" kern="1200" dirty="0" smtClean="0">
                <a:solidFill>
                  <a:schemeClr val="tx1"/>
                </a:solidFill>
                <a:effectLst/>
                <a:latin typeface="+mn-lt"/>
                <a:ea typeface="+mn-ea"/>
                <a:cs typeface="+mn-cs"/>
              </a:rPr>
              <a:t>web_1 | 2017-10-06 23:54:29,133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INSERT INTO EMPLOYEE_SCHEMA(ID, NAME) VALUES (4, 'Leonard') . . . </a:t>
            </a:r>
          </a:p>
          <a:p>
            <a:r>
              <a:rPr lang="en-US" sz="1200" b="0" i="0" kern="1200" dirty="0" smtClean="0">
                <a:solidFill>
                  <a:schemeClr val="tx1"/>
                </a:solidFill>
                <a:effectLst/>
                <a:latin typeface="+mn-lt"/>
                <a:ea typeface="+mn-ea"/>
                <a:cs typeface="+mn-cs"/>
              </a:rPr>
              <a:t>web_1 | 2017-10-06 23:54:30,050 INFO [</a:t>
            </a:r>
            <a:r>
              <a:rPr lang="en-US" sz="1200" b="0" i="0" kern="1200" dirty="0" err="1" smtClean="0">
                <a:solidFill>
                  <a:schemeClr val="tx1"/>
                </a:solidFill>
                <a:effectLst/>
                <a:latin typeface="+mn-lt"/>
                <a:ea typeface="+mn-ea"/>
                <a:cs typeface="+mn-cs"/>
              </a:rPr>
              <a:t>org.wildfly.extension.undertow</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WFLYUT0021: Registered web context: / </a:t>
            </a:r>
          </a:p>
          <a:p>
            <a:r>
              <a:rPr lang="en-US" sz="1200" b="0" i="0" kern="1200" dirty="0" smtClean="0">
                <a:solidFill>
                  <a:schemeClr val="tx1"/>
                </a:solidFill>
                <a:effectLst/>
                <a:latin typeface="+mn-lt"/>
                <a:ea typeface="+mn-ea"/>
                <a:cs typeface="+mn-cs"/>
              </a:rPr>
              <a:t>web_1 | 2017-10-06 23:54:30,518 INFO [</a:t>
            </a:r>
            <a:r>
              <a:rPr lang="en-US" sz="1200" b="0" i="0" kern="1200" dirty="0" err="1" smtClean="0">
                <a:solidFill>
                  <a:schemeClr val="tx1"/>
                </a:solidFill>
                <a:effectLst/>
                <a:latin typeface="+mn-lt"/>
                <a:ea typeface="+mn-ea"/>
                <a:cs typeface="+mn-cs"/>
              </a:rPr>
              <a:t>org.jboss.as.server</a:t>
            </a:r>
            <a:r>
              <a:rPr lang="en-US" sz="1200" b="0" i="0" kern="1200" dirty="0" smtClean="0">
                <a:solidFill>
                  <a:schemeClr val="tx1"/>
                </a:solidFill>
                <a:effectLst/>
                <a:latin typeface="+mn-lt"/>
                <a:ea typeface="+mn-ea"/>
                <a:cs typeface="+mn-cs"/>
              </a:rPr>
              <a:t>] (main) WFLYSRV0010: Deployed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(runtime-name :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23:56:01,766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(default task-1) Hibernate: select employee0_.id as id1_0_, employee0_.name as name2_0_ from EMPLOYEE_SCHEMA employee0_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Initializing database </a:t>
            </a:r>
          </a:p>
          <a:p>
            <a:r>
              <a:rPr lang="en-US" sz="1200" b="0" i="0" kern="1200" dirty="0" smtClean="0">
                <a:solidFill>
                  <a:schemeClr val="tx1"/>
                </a:solidFill>
                <a:effectLst/>
                <a:latin typeface="+mn-lt"/>
                <a:ea typeface="+mn-ea"/>
                <a:cs typeface="+mn-cs"/>
              </a:rPr>
              <a:t>. . .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MySQL </a:t>
            </a:r>
            <a:r>
              <a:rPr lang="en-US" sz="1200" b="0" i="0" kern="1200" dirty="0" err="1" smtClean="0">
                <a:solidFill>
                  <a:schemeClr val="tx1"/>
                </a:solidFill>
                <a:effectLst/>
                <a:latin typeface="+mn-lt"/>
                <a:ea typeface="+mn-ea"/>
                <a:cs typeface="+mn-cs"/>
              </a:rPr>
              <a:t>init</a:t>
            </a:r>
            <a:r>
              <a:rPr lang="en-US" sz="1200" b="0" i="0" kern="1200" dirty="0" smtClean="0">
                <a:solidFill>
                  <a:schemeClr val="tx1"/>
                </a:solidFill>
                <a:effectLst/>
                <a:latin typeface="+mn-lt"/>
                <a:ea typeface="+mn-ea"/>
                <a:cs typeface="+mn-cs"/>
              </a:rPr>
              <a:t> process done. Ready for start up.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 .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2017-10-06T23:54:29.434423Z 0 [Note] /</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sbin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mysqld</a:t>
            </a:r>
            <a:r>
              <a:rPr lang="en-US" sz="1200" b="0" i="0" kern="1200" dirty="0" smtClean="0">
                <a:solidFill>
                  <a:schemeClr val="tx1"/>
                </a:solidFill>
                <a:effectLst/>
                <a:latin typeface="+mn-lt"/>
                <a:ea typeface="+mn-ea"/>
                <a:cs typeface="+mn-cs"/>
              </a:rPr>
              <a:t>: ready for connections. Version: '8.0.3-rc-log' socket: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/run/</a:t>
            </a:r>
            <a:r>
              <a:rPr lang="en-US" sz="1200" b="0" i="0" kern="1200" dirty="0" err="1" smtClean="0">
                <a:solidFill>
                  <a:schemeClr val="tx1"/>
                </a:solidFill>
                <a:effectLst/>
                <a:latin typeface="+mn-lt"/>
                <a:ea typeface="+mn-ea"/>
                <a:cs typeface="+mn-cs"/>
              </a:rPr>
              <a:t>mysqld</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mysqld.sock</a:t>
            </a:r>
            <a:r>
              <a:rPr lang="en-US" sz="1200" b="0" i="0" kern="1200" dirty="0" smtClean="0">
                <a:solidFill>
                  <a:schemeClr val="tx1"/>
                </a:solidFill>
                <a:effectLst/>
                <a:latin typeface="+mn-lt"/>
                <a:ea typeface="+mn-ea"/>
                <a:cs typeface="+mn-cs"/>
              </a:rPr>
              <a:t>' port: 3306 MySQL Community Server (GPL)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2017-10-06T23:54:30.281973Z 0 </a:t>
            </a:r>
          </a:p>
          <a:p>
            <a:r>
              <a:rPr lang="en-US" sz="1200" b="0" i="0" kern="1200" dirty="0" smtClean="0">
                <a:solidFill>
                  <a:schemeClr val="tx1"/>
                </a:solidFill>
                <a:effectLst/>
                <a:latin typeface="+mn-lt"/>
                <a:ea typeface="+mn-ea"/>
                <a:cs typeface="+mn-cs"/>
              </a:rPr>
              <a:t>[Note] </a:t>
            </a:r>
            <a:r>
              <a:rPr lang="en-US" sz="1200" b="0" i="0" kern="1200" dirty="0" err="1" smtClean="0">
                <a:solidFill>
                  <a:schemeClr val="tx1"/>
                </a:solidFill>
                <a:effectLst/>
                <a:latin typeface="+mn-lt"/>
                <a:ea typeface="+mn-ea"/>
                <a:cs typeface="+mn-cs"/>
              </a:rPr>
              <a:t>InnoDB</a:t>
            </a:r>
            <a:r>
              <a:rPr lang="en-US" sz="1200" b="0" i="0" kern="1200" dirty="0" smtClean="0">
                <a:solidFill>
                  <a:schemeClr val="tx1"/>
                </a:solidFill>
                <a:effectLst/>
                <a:latin typeface="+mn-lt"/>
                <a:ea typeface="+mn-ea"/>
                <a:cs typeface="+mn-cs"/>
              </a:rPr>
              <a:t>: Buffer pool(s) load completed at 171006 23:54:30</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depends_on</a:t>
            </a:r>
            <a:r>
              <a:rPr lang="en-US" sz="1200" b="0" i="0" kern="1200" dirty="0" smtClean="0">
                <a:solidFill>
                  <a:schemeClr val="tx1"/>
                </a:solidFill>
                <a:effectLst/>
                <a:latin typeface="+mn-lt"/>
                <a:ea typeface="+mn-ea"/>
                <a:cs typeface="+mn-cs"/>
              </a:rPr>
              <a:t> attribute in the Compose definition file ensures the container start up order. </a:t>
            </a:r>
          </a:p>
          <a:p>
            <a:r>
              <a:rPr lang="en-US" sz="1200" b="0" i="0" kern="1200" dirty="0" smtClean="0">
                <a:solidFill>
                  <a:schemeClr val="tx1"/>
                </a:solidFill>
                <a:effectLst/>
                <a:latin typeface="+mn-lt"/>
                <a:ea typeface="+mn-ea"/>
                <a:cs typeface="+mn-cs"/>
              </a:rPr>
              <a:t>But application-level start up needs to be ensured by the applications running inside container. </a:t>
            </a:r>
          </a:p>
          <a:p>
            <a:r>
              <a:rPr lang="en-US" sz="1200" b="0" i="0" kern="1200" dirty="0" smtClean="0">
                <a:solidFill>
                  <a:schemeClr val="tx1"/>
                </a:solidFill>
                <a:effectLst/>
                <a:latin typeface="+mn-lt"/>
                <a:ea typeface="+mn-ea"/>
                <a:cs typeface="+mn-cs"/>
              </a:rPr>
              <a:t>In our case, this can be achieved by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Swarm using swarm.datasources.data-sources.KEY.stale-connection-checker-class-name as defined at </a:t>
            </a:r>
            <a:r>
              <a:rPr lang="en-US" sz="1200" b="0" i="0" u="none" strike="noStrike" kern="1200" dirty="0" smtClean="0">
                <a:solidFill>
                  <a:schemeClr val="tx1"/>
                </a:solidFill>
                <a:effectLst/>
                <a:latin typeface="+mn-lt"/>
                <a:ea typeface="+mn-ea"/>
                <a:cs typeface="+mn-cs"/>
                <a:hlinkClick r:id="rId3"/>
              </a:rPr>
              <a:t>https://reference.wildfly-swarm.io/fractions/datasources.html</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211</a:t>
            </a:fld>
            <a:endParaRPr lang="en-US" altLang="en-US"/>
          </a:p>
        </p:txBody>
      </p:sp>
    </p:spTree>
    <p:extLst>
      <p:ext uri="{BB962C8B-B14F-4D97-AF65-F5344CB8AC3E}">
        <p14:creationId xmlns:p14="http://schemas.microsoft.com/office/powerpoint/2010/main" val="7071182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Start application</a:t>
            </a:r>
          </a:p>
          <a:p>
            <a:r>
              <a:rPr lang="en-US" sz="1200" b="0" i="0" kern="1200" dirty="0" smtClean="0">
                <a:solidFill>
                  <a:schemeClr val="tx1"/>
                </a:solidFill>
                <a:effectLst/>
                <a:latin typeface="+mn-lt"/>
                <a:ea typeface="+mn-ea"/>
                <a:cs typeface="+mn-cs"/>
              </a:rPr>
              <a:t>Started services can be verified using the command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Name Command State Ports</a:t>
            </a:r>
          </a:p>
          <a:p>
            <a:r>
              <a:rPr lang="en-US" sz="1200" b="0" i="0" kern="1200" dirty="0" smtClean="0">
                <a:solidFill>
                  <a:schemeClr val="tx1"/>
                </a:solidFill>
                <a:effectLst/>
                <a:latin typeface="+mn-lt"/>
                <a:ea typeface="+mn-ea"/>
                <a:cs typeface="+mn-cs"/>
              </a:rPr>
              <a:t> ------------------------------------------------------------------------------------------------------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docker-entrypoint.sh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mysqld</a:t>
            </a:r>
            <a:r>
              <a:rPr lang="en-US" sz="1200" b="0" i="0" kern="1200" dirty="0" smtClean="0">
                <a:solidFill>
                  <a:schemeClr val="tx1"/>
                </a:solidFill>
                <a:effectLst/>
                <a:latin typeface="+mn-lt"/>
                <a:ea typeface="+mn-ea"/>
                <a:cs typeface="+mn-cs"/>
              </a:rPr>
              <a:t> Up 0.0.0.0:3306-&gt;3306/</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javaee_web_1 /bin/</a:t>
            </a:r>
            <a:r>
              <a:rPr lang="en-US" sz="1200" b="0" i="0" kern="1200" dirty="0" err="1" smtClean="0">
                <a:solidFill>
                  <a:schemeClr val="tx1"/>
                </a:solidFill>
                <a:effectLst/>
                <a:latin typeface="+mn-lt"/>
                <a:ea typeface="+mn-ea"/>
                <a:cs typeface="+mn-cs"/>
              </a:rPr>
              <a:t>sh</a:t>
            </a:r>
            <a:r>
              <a:rPr lang="en-US" sz="1200" b="0" i="0" kern="1200" dirty="0" smtClean="0">
                <a:solidFill>
                  <a:schemeClr val="tx1"/>
                </a:solidFill>
                <a:effectLst/>
                <a:latin typeface="+mn-lt"/>
                <a:ea typeface="+mn-ea"/>
                <a:cs typeface="+mn-cs"/>
              </a:rPr>
              <a:t> -c java -jar /opt/ ... Up 0.0.0.0:8080-&gt;8080/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0.0.0.0:9990-&gt;9990/</a:t>
            </a:r>
            <a:r>
              <a:rPr lang="en-US" sz="1200" b="0" i="0" kern="1200" dirty="0" err="1" smtClean="0">
                <a:solidFill>
                  <a:schemeClr val="tx1"/>
                </a:solidFill>
                <a:effectLst/>
                <a:latin typeface="+mn-lt"/>
                <a:ea typeface="+mn-ea"/>
                <a:cs typeface="+mn-cs"/>
              </a:rPr>
              <a:t>tcp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provides a consolidated view of all the services, and containers within each of them.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Alternatively, the containers in this application, and any additional containers running on this Docker host can be verified by using the usual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ls command:</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Name Command State Ports </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docker-entrypoint.sh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mysqld</a:t>
            </a:r>
            <a:r>
              <a:rPr lang="en-US" sz="1200" b="0" i="0" kern="1200" dirty="0" smtClean="0">
                <a:solidFill>
                  <a:schemeClr val="tx1"/>
                </a:solidFill>
                <a:effectLst/>
                <a:latin typeface="+mn-lt"/>
                <a:ea typeface="+mn-ea"/>
                <a:cs typeface="+mn-cs"/>
              </a:rPr>
              <a:t> Up 0.0.0.0:3306-&gt;3306/</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javaee_web_1 /bin/</a:t>
            </a:r>
            <a:r>
              <a:rPr lang="en-US" sz="1200" b="0" i="0" kern="1200" dirty="0" err="1" smtClean="0">
                <a:solidFill>
                  <a:schemeClr val="tx1"/>
                </a:solidFill>
                <a:effectLst/>
                <a:latin typeface="+mn-lt"/>
                <a:ea typeface="+mn-ea"/>
                <a:cs typeface="+mn-cs"/>
              </a:rPr>
              <a:t>sh</a:t>
            </a:r>
            <a:r>
              <a:rPr lang="en-US" sz="1200" b="0" i="0" kern="1200" dirty="0" smtClean="0">
                <a:solidFill>
                  <a:schemeClr val="tx1"/>
                </a:solidFill>
                <a:effectLst/>
                <a:latin typeface="+mn-lt"/>
                <a:ea typeface="+mn-ea"/>
                <a:cs typeface="+mn-cs"/>
              </a:rPr>
              <a:t> -c java -jar /opt/ ... Up 0.0.0.0:8080-&gt;8080/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0.0.0.0:9990-&gt;9990/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javaee</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ls </a:t>
            </a:r>
          </a:p>
          <a:p>
            <a:r>
              <a:rPr lang="en-US" sz="1200" b="0" i="0" kern="1200" dirty="0" smtClean="0">
                <a:solidFill>
                  <a:schemeClr val="tx1"/>
                </a:solidFill>
                <a:effectLst/>
                <a:latin typeface="+mn-lt"/>
                <a:ea typeface="+mn-ea"/>
                <a:cs typeface="+mn-cs"/>
              </a:rPr>
              <a:t>CONTAINER ID IMAGE COMMAND CREATED STATUS PORTS NAMES </a:t>
            </a:r>
          </a:p>
          <a:p>
            <a:r>
              <a:rPr lang="en-US" sz="1200" b="0" i="0" kern="1200" dirty="0" smtClean="0">
                <a:solidFill>
                  <a:schemeClr val="tx1"/>
                </a:solidFill>
                <a:effectLst/>
                <a:latin typeface="+mn-lt"/>
                <a:ea typeface="+mn-ea"/>
                <a:cs typeface="+mn-cs"/>
              </a:rPr>
              <a:t>e862a5eb9484 </a:t>
            </a:r>
            <a:r>
              <a:rPr lang="en-US" sz="1200" b="0" i="0" kern="1200" dirty="0" err="1" smtClean="0">
                <a:solidFill>
                  <a:schemeClr val="tx1"/>
                </a:solidFill>
                <a:effectLst/>
                <a:latin typeface="+mn-lt"/>
                <a:ea typeface="+mn-ea"/>
                <a:cs typeface="+mn-cs"/>
              </a:rPr>
              <a:t>arungupta</a:t>
            </a:r>
            <a:r>
              <a:rPr lang="en-US" sz="1200" b="0" i="0" kern="1200" dirty="0" smtClean="0">
                <a:solidFill>
                  <a:schemeClr val="tx1"/>
                </a:solidFill>
                <a:effectLst/>
                <a:latin typeface="+mn-lt"/>
                <a:ea typeface="+mn-ea"/>
                <a:cs typeface="+mn-cs"/>
              </a:rPr>
              <a:t>/docker-javaee:dockerconeu17 "/bin/</a:t>
            </a:r>
            <a:r>
              <a:rPr lang="en-US" sz="1200" b="0" i="0" kern="1200" dirty="0" err="1" smtClean="0">
                <a:solidFill>
                  <a:schemeClr val="tx1"/>
                </a:solidFill>
                <a:effectLst/>
                <a:latin typeface="+mn-lt"/>
                <a:ea typeface="+mn-ea"/>
                <a:cs typeface="+mn-cs"/>
              </a:rPr>
              <a:t>sh</a:t>
            </a:r>
            <a:r>
              <a:rPr lang="en-US" sz="1200" b="0" i="0" kern="1200" dirty="0" smtClean="0">
                <a:solidFill>
                  <a:schemeClr val="tx1"/>
                </a:solidFill>
                <a:effectLst/>
                <a:latin typeface="+mn-lt"/>
                <a:ea typeface="+mn-ea"/>
                <a:cs typeface="+mn-cs"/>
              </a:rPr>
              <a:t> -c 'java ..." 38 seconds ago Up 36 seconds 0.0.0.0:8080-&gt;8080/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0.0.0.0:9990-&gt;9990/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javaee_web_1 08792c20c066 mysql:8 "</a:t>
            </a:r>
            <a:r>
              <a:rPr lang="en-US" sz="1200" b="0" i="0" kern="1200" dirty="0" err="1" smtClean="0">
                <a:solidFill>
                  <a:schemeClr val="tx1"/>
                </a:solidFill>
                <a:effectLst/>
                <a:latin typeface="+mn-lt"/>
                <a:ea typeface="+mn-ea"/>
                <a:cs typeface="+mn-cs"/>
              </a:rPr>
              <a:t>docker-entrypoint</a:t>
            </a:r>
            <a:r>
              <a:rPr lang="en-US" sz="1200" b="0" i="0" kern="1200" dirty="0" smtClean="0">
                <a:solidFill>
                  <a:schemeClr val="tx1"/>
                </a:solidFill>
                <a:effectLst/>
                <a:latin typeface="+mn-lt"/>
                <a:ea typeface="+mn-ea"/>
                <a:cs typeface="+mn-cs"/>
              </a:rPr>
              <a:t>..." 39 seconds ago Up 37 seconds 0.0.0.0:3306-&gt;3306/</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db</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 logs can be seen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logs command, and looks like:</a:t>
            </a:r>
          </a:p>
          <a:p>
            <a:r>
              <a:rPr lang="en-US" sz="1200" b="1" i="0" kern="1200" dirty="0" smtClean="0">
                <a:solidFill>
                  <a:schemeClr val="tx1"/>
                </a:solidFill>
                <a:effectLst/>
                <a:latin typeface="+mn-lt"/>
                <a:ea typeface="+mn-ea"/>
                <a:cs typeface="+mn-cs"/>
              </a:rPr>
              <a:t>SHARE:</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400" b="1" dirty="0" smtClean="0">
                <a:solidFill>
                  <a:schemeClr val="tx1"/>
                </a:solidFill>
                <a:ea typeface="Courier New" charset="0"/>
                <a:cs typeface="Courier New" charset="0"/>
              </a:rPr>
              <a:t>Reference</a:t>
            </a:r>
            <a:r>
              <a:rPr lang="en-US" sz="2400" dirty="0" smtClean="0">
                <a:solidFill>
                  <a:schemeClr val="tx1"/>
                </a:solidFill>
                <a:latin typeface="Courier New" charset="0"/>
                <a:ea typeface="Courier New" charset="0"/>
                <a:cs typeface="Courier New" charset="0"/>
              </a:rPr>
              <a:t>: cs_09-38.bash </a:t>
            </a:r>
            <a:r>
              <a:rPr lang="mr-IN" sz="2400" dirty="0" smtClean="0">
                <a:solidFill>
                  <a:schemeClr val="tx1"/>
                </a:solidFill>
                <a:latin typeface="Courier New" charset="0"/>
                <a:ea typeface="Courier New" charset="0"/>
                <a:cs typeface="Courier New" charset="0"/>
              </a:rPr>
              <a:t>–</a:t>
            </a:r>
            <a:r>
              <a:rPr lang="en-US" sz="2400" dirty="0" smtClean="0">
                <a:solidFill>
                  <a:schemeClr val="tx1"/>
                </a:solidFill>
                <a:latin typeface="Courier New" charset="0"/>
                <a:ea typeface="Courier New" charset="0"/>
                <a:cs typeface="Courier New" charset="0"/>
              </a:rPr>
              <a:t> if you want to share </a:t>
            </a:r>
            <a:r>
              <a:rPr lang="en-US" sz="2400" dirty="0" err="1" smtClean="0">
                <a:solidFill>
                  <a:schemeClr val="tx1"/>
                </a:solidFill>
                <a:latin typeface="Courier New" charset="0"/>
                <a:ea typeface="Courier New" charset="0"/>
                <a:cs typeface="Courier New" charset="0"/>
              </a:rPr>
              <a:t>outpu</a:t>
            </a:r>
            <a:r>
              <a:rPr lang="en-US" sz="2400" dirty="0" smtClean="0">
                <a:solidFill>
                  <a:schemeClr val="tx1"/>
                </a:solidFill>
                <a:latin typeface="Courier New" charset="0"/>
                <a:ea typeface="Courier New" charset="0"/>
                <a:cs typeface="Courier New" charset="0"/>
              </a:rPr>
              <a:t> with students</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Attaching to dockerjavaee_web_1,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23:54:21,584 INFO [</a:t>
            </a:r>
            <a:r>
              <a:rPr lang="en-US" sz="1200" b="0" i="0" kern="1200" dirty="0" err="1" smtClean="0">
                <a:solidFill>
                  <a:schemeClr val="tx1"/>
                </a:solidFill>
                <a:effectLst/>
                <a:latin typeface="+mn-lt"/>
                <a:ea typeface="+mn-ea"/>
                <a:cs typeface="+mn-cs"/>
              </a:rPr>
              <a:t>org.jboss.msc</a:t>
            </a:r>
            <a:r>
              <a:rPr lang="en-US" sz="1200" b="0" i="0" kern="1200" dirty="0" smtClean="0">
                <a:solidFill>
                  <a:schemeClr val="tx1"/>
                </a:solidFill>
                <a:effectLst/>
                <a:latin typeface="+mn-lt"/>
                <a:ea typeface="+mn-ea"/>
                <a:cs typeface="+mn-cs"/>
              </a:rPr>
              <a:t>] (main)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 MSC version 1.2.6.Final </a:t>
            </a:r>
          </a:p>
          <a:p>
            <a:r>
              <a:rPr lang="en-US" sz="1200" b="0" i="0" kern="1200" dirty="0" smtClean="0">
                <a:solidFill>
                  <a:schemeClr val="tx1"/>
                </a:solidFill>
                <a:effectLst/>
                <a:latin typeface="+mn-lt"/>
                <a:ea typeface="+mn-ea"/>
                <a:cs typeface="+mn-cs"/>
              </a:rPr>
              <a:t>web_1 | 23:54:21,688 INFO [</a:t>
            </a:r>
            <a:r>
              <a:rPr lang="en-US" sz="1200" b="0" i="0" kern="1200" dirty="0" err="1" smtClean="0">
                <a:solidFill>
                  <a:schemeClr val="tx1"/>
                </a:solidFill>
                <a:effectLst/>
                <a:latin typeface="+mn-lt"/>
                <a:ea typeface="+mn-ea"/>
                <a:cs typeface="+mn-cs"/>
              </a:rPr>
              <a:t>org.jboss.as</a:t>
            </a:r>
            <a:r>
              <a:rPr lang="en-US" sz="1200" b="0" i="0" kern="1200" dirty="0" smtClean="0">
                <a:solidFill>
                  <a:schemeClr val="tx1"/>
                </a:solidFill>
                <a:effectLst/>
                <a:latin typeface="+mn-lt"/>
                <a:ea typeface="+mn-ea"/>
                <a:cs typeface="+mn-cs"/>
              </a:rPr>
              <a:t>] (MSC service thread 1-8) WFLYSRV0049: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Core 2.0.10.Final "Kenny" starting </a:t>
            </a:r>
          </a:p>
          <a:p>
            <a:r>
              <a:rPr lang="en-US" sz="1200" b="0" i="0" kern="1200" dirty="0" smtClean="0">
                <a:solidFill>
                  <a:schemeClr val="tx1"/>
                </a:solidFill>
                <a:effectLst/>
                <a:latin typeface="+mn-lt"/>
                <a:ea typeface="+mn-ea"/>
                <a:cs typeface="+mn-cs"/>
              </a:rPr>
              <a:t>web_1 | 2017-10-06 23:54:22,687 INFO [</a:t>
            </a:r>
            <a:r>
              <a:rPr lang="en-US" sz="1200" b="0" i="0" kern="1200" dirty="0" err="1" smtClean="0">
                <a:solidFill>
                  <a:schemeClr val="tx1"/>
                </a:solidFill>
                <a:effectLst/>
                <a:latin typeface="+mn-lt"/>
                <a:ea typeface="+mn-ea"/>
                <a:cs typeface="+mn-cs"/>
              </a:rPr>
              <a:t>org.wildfly.extension.io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-- 20) WFLYIO001: Worker 'default' has auto-configured to 8 core threads with 64 task threads based on your 4 available processors . . . </a:t>
            </a:r>
          </a:p>
          <a:p>
            <a:r>
              <a:rPr lang="en-US" sz="1200" b="0" i="0" kern="1200" dirty="0" smtClean="0">
                <a:solidFill>
                  <a:schemeClr val="tx1"/>
                </a:solidFill>
                <a:effectLst/>
                <a:latin typeface="+mn-lt"/>
                <a:ea typeface="+mn-ea"/>
                <a:cs typeface="+mn-cs"/>
              </a:rPr>
              <a:t>web_1 | 2017-10-06 23:54:23,259 INFO [</a:t>
            </a:r>
            <a:r>
              <a:rPr lang="en-US" sz="1200" b="0" i="0" kern="1200" dirty="0" err="1" smtClean="0">
                <a:solidFill>
                  <a:schemeClr val="tx1"/>
                </a:solidFill>
                <a:effectLst/>
                <a:latin typeface="+mn-lt"/>
                <a:ea typeface="+mn-ea"/>
                <a:cs typeface="+mn-cs"/>
              </a:rPr>
              <a:t>org.jboss.as.connector.subsystems.datasources</a:t>
            </a:r>
            <a:r>
              <a:rPr lang="en-US" sz="1200" b="0" i="0" kern="1200" dirty="0" smtClean="0">
                <a:solidFill>
                  <a:schemeClr val="tx1"/>
                </a:solidFill>
                <a:effectLst/>
                <a:latin typeface="+mn-lt"/>
                <a:ea typeface="+mn-ea"/>
                <a:cs typeface="+mn-cs"/>
              </a:rPr>
              <a:t>] (MSC service thread 1-3) WFLYJCA0001: Bound data source [</a:t>
            </a:r>
            <a:r>
              <a:rPr lang="en-US" sz="1200" b="0" i="0" kern="1200" dirty="0" err="1" smtClean="0">
                <a:solidFill>
                  <a:schemeClr val="tx1"/>
                </a:solidFill>
                <a:effectLst/>
                <a:latin typeface="+mn-lt"/>
                <a:ea typeface="+mn-ea"/>
                <a:cs typeface="+mn-cs"/>
              </a:rPr>
              <a:t>java:jboss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datasources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ExampleDS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23:54:24,962 INFO [</a:t>
            </a:r>
            <a:r>
              <a:rPr lang="en-US" sz="1200" b="0" i="0" kern="1200" dirty="0" err="1" smtClean="0">
                <a:solidFill>
                  <a:schemeClr val="tx1"/>
                </a:solidFill>
                <a:effectLst/>
                <a:latin typeface="+mn-lt"/>
                <a:ea typeface="+mn-ea"/>
                <a:cs typeface="+mn-cs"/>
              </a:rPr>
              <a:t>org.jboss.as</a:t>
            </a:r>
            <a:r>
              <a:rPr lang="en-US" sz="1200" b="0" i="0" kern="1200" dirty="0" smtClean="0">
                <a:solidFill>
                  <a:schemeClr val="tx1"/>
                </a:solidFill>
                <a:effectLst/>
                <a:latin typeface="+mn-lt"/>
                <a:ea typeface="+mn-ea"/>
                <a:cs typeface="+mn-cs"/>
              </a:rPr>
              <a:t>] (Controller Boot Thread) WFLYSRV0025: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Core 2.0.10.Final "Kenny" started in 3406ms - Started 112 of 124 services (21 services are lazy, passive or on-demand) </a:t>
            </a:r>
          </a:p>
          <a:p>
            <a:r>
              <a:rPr lang="en-US" sz="1200" b="0" i="0" kern="1200" dirty="0" smtClean="0">
                <a:solidFill>
                  <a:schemeClr val="tx1"/>
                </a:solidFill>
                <a:effectLst/>
                <a:latin typeface="+mn-lt"/>
                <a:ea typeface="+mn-ea"/>
                <a:cs typeface="+mn-cs"/>
              </a:rPr>
              <a:t>web_1 | 2017-10-06 23:54:25,020 INFO [</a:t>
            </a:r>
            <a:r>
              <a:rPr lang="en-US" sz="1200" b="0" i="0" kern="1200" dirty="0" err="1" smtClean="0">
                <a:solidFill>
                  <a:schemeClr val="tx1"/>
                </a:solidFill>
                <a:effectLst/>
                <a:latin typeface="+mn-lt"/>
                <a:ea typeface="+mn-ea"/>
                <a:cs typeface="+mn-cs"/>
              </a:rPr>
              <a:t>org.wildfly.extension.undertow</a:t>
            </a:r>
            <a:r>
              <a:rPr lang="en-US" sz="1200" b="0" i="0" kern="1200" dirty="0" smtClean="0">
                <a:solidFill>
                  <a:schemeClr val="tx1"/>
                </a:solidFill>
                <a:effectLst/>
                <a:latin typeface="+mn-lt"/>
                <a:ea typeface="+mn-ea"/>
                <a:cs typeface="+mn-cs"/>
              </a:rPr>
              <a:t>] (MSC service thread 1-4) WFLYUT0006: Undertow HTTP listener default listening on 0.0.0.0:8080 </a:t>
            </a:r>
          </a:p>
          <a:p>
            <a:r>
              <a:rPr lang="en-US" sz="1200" b="0" i="0" kern="1200" dirty="0" smtClean="0">
                <a:solidFill>
                  <a:schemeClr val="tx1"/>
                </a:solidFill>
                <a:effectLst/>
                <a:latin typeface="+mn-lt"/>
                <a:ea typeface="+mn-ea"/>
                <a:cs typeface="+mn-cs"/>
              </a:rPr>
              <a:t>web_1 | 2017-10-06 23:54:26,146 INFO [</a:t>
            </a:r>
            <a:r>
              <a:rPr lang="en-US" sz="1200" b="0" i="0" kern="1200" dirty="0" err="1" smtClean="0">
                <a:solidFill>
                  <a:schemeClr val="tx1"/>
                </a:solidFill>
                <a:effectLst/>
                <a:latin typeface="+mn-lt"/>
                <a:ea typeface="+mn-ea"/>
                <a:cs typeface="+mn-cs"/>
              </a:rPr>
              <a:t>org.wildfly.swarm.runtime.deployer</a:t>
            </a:r>
            <a:r>
              <a:rPr lang="en-US" sz="1200" b="0" i="0" kern="1200" dirty="0" smtClean="0">
                <a:solidFill>
                  <a:schemeClr val="tx1"/>
                </a:solidFill>
                <a:effectLst/>
                <a:latin typeface="+mn-lt"/>
                <a:ea typeface="+mn-ea"/>
                <a:cs typeface="+mn-cs"/>
              </a:rPr>
              <a:t>] (main) deploying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23:54:26,169 INFO [</a:t>
            </a:r>
            <a:r>
              <a:rPr lang="en-US" sz="1200" b="0" i="0" kern="1200" dirty="0" err="1" smtClean="0">
                <a:solidFill>
                  <a:schemeClr val="tx1"/>
                </a:solidFill>
                <a:effectLst/>
                <a:latin typeface="+mn-lt"/>
                <a:ea typeface="+mn-ea"/>
                <a:cs typeface="+mn-cs"/>
              </a:rPr>
              <a:t>org.jboss.as.server.deployment</a:t>
            </a:r>
            <a:r>
              <a:rPr lang="en-US" sz="1200" b="0" i="0" kern="1200" dirty="0" smtClean="0">
                <a:solidFill>
                  <a:schemeClr val="tx1"/>
                </a:solidFill>
                <a:effectLst/>
                <a:latin typeface="+mn-lt"/>
                <a:ea typeface="+mn-ea"/>
                <a:cs typeface="+mn-cs"/>
              </a:rPr>
              <a:t>] (MSC service thread 1-3) WFLYSRV0027: Starting deployment of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(runtime-name: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23:54:27,748 INFO [</a:t>
            </a:r>
            <a:r>
              <a:rPr lang="en-US" sz="1200" b="0" i="0" kern="1200" dirty="0" err="1" smtClean="0">
                <a:solidFill>
                  <a:schemeClr val="tx1"/>
                </a:solidFill>
                <a:effectLst/>
                <a:latin typeface="+mn-lt"/>
                <a:ea typeface="+mn-ea"/>
                <a:cs typeface="+mn-cs"/>
              </a:rPr>
              <a:t>org.jboss.as.jpa</a:t>
            </a:r>
            <a:r>
              <a:rPr lang="en-US" sz="1200" b="0" i="0" kern="1200" dirty="0" smtClean="0">
                <a:solidFill>
                  <a:schemeClr val="tx1"/>
                </a:solidFill>
                <a:effectLst/>
                <a:latin typeface="+mn-lt"/>
                <a:ea typeface="+mn-ea"/>
                <a:cs typeface="+mn-cs"/>
              </a:rPr>
              <a:t>] (MSC service thread 1-2) WFLYJPA0002: Read </a:t>
            </a:r>
            <a:r>
              <a:rPr lang="en-US" sz="1200" b="0" i="0" kern="1200" dirty="0" err="1" smtClean="0">
                <a:solidFill>
                  <a:schemeClr val="tx1"/>
                </a:solidFill>
                <a:effectLst/>
                <a:latin typeface="+mn-lt"/>
                <a:ea typeface="+mn-ea"/>
                <a:cs typeface="+mn-cs"/>
              </a:rPr>
              <a:t>persistence.xml</a:t>
            </a:r>
            <a:r>
              <a:rPr lang="en-US" sz="1200" b="0" i="0" kern="1200" dirty="0" smtClean="0">
                <a:solidFill>
                  <a:schemeClr val="tx1"/>
                </a:solidFill>
                <a:effectLst/>
                <a:latin typeface="+mn-lt"/>
                <a:ea typeface="+mn-ea"/>
                <a:cs typeface="+mn-cs"/>
              </a:rPr>
              <a:t> for </a:t>
            </a:r>
            <a:r>
              <a:rPr lang="en-US" sz="1200" b="0" i="0" kern="1200" dirty="0" err="1" smtClean="0">
                <a:solidFill>
                  <a:schemeClr val="tx1"/>
                </a:solidFill>
                <a:effectLst/>
                <a:latin typeface="+mn-lt"/>
                <a:ea typeface="+mn-ea"/>
                <a:cs typeface="+mn-cs"/>
              </a:rPr>
              <a:t>MyPU</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23:54:27,887 WARN [</a:t>
            </a:r>
            <a:r>
              <a:rPr lang="en-US" sz="1200" b="0" i="0" kern="1200" dirty="0" err="1" smtClean="0">
                <a:solidFill>
                  <a:schemeClr val="tx1"/>
                </a:solidFill>
                <a:effectLst/>
                <a:latin typeface="+mn-lt"/>
                <a:ea typeface="+mn-ea"/>
                <a:cs typeface="+mn-cs"/>
              </a:rPr>
              <a:t>org.jboss.as.dependency.private</a:t>
            </a:r>
            <a:r>
              <a:rPr lang="en-US" sz="1200" b="0" i="0" kern="1200" dirty="0" smtClean="0">
                <a:solidFill>
                  <a:schemeClr val="tx1"/>
                </a:solidFill>
                <a:effectLst/>
                <a:latin typeface="+mn-lt"/>
                <a:ea typeface="+mn-ea"/>
                <a:cs typeface="+mn-cs"/>
              </a:rPr>
              <a:t>] (MSC service thread 1-7) WFLYSRV0018: Deployment "</a:t>
            </a:r>
            <a:r>
              <a:rPr lang="en-US" sz="1200" b="0" i="0" kern="1200" dirty="0" err="1" smtClean="0">
                <a:solidFill>
                  <a:schemeClr val="tx1"/>
                </a:solidFill>
                <a:effectLst/>
                <a:latin typeface="+mn-lt"/>
                <a:ea typeface="+mn-ea"/>
                <a:cs typeface="+mn-cs"/>
              </a:rPr>
              <a:t>deployment.docker-javaee.war</a:t>
            </a:r>
            <a:r>
              <a:rPr lang="en-US" sz="1200" b="0" i="0" kern="1200" dirty="0" smtClean="0">
                <a:solidFill>
                  <a:schemeClr val="tx1"/>
                </a:solidFill>
                <a:effectLst/>
                <a:latin typeface="+mn-lt"/>
                <a:ea typeface="+mn-ea"/>
                <a:cs typeface="+mn-cs"/>
              </a:rPr>
              <a:t>" is using a private module ("</a:t>
            </a:r>
            <a:r>
              <a:rPr lang="en-US" sz="1200" b="0" i="0" kern="1200" dirty="0" err="1" smtClean="0">
                <a:solidFill>
                  <a:schemeClr val="tx1"/>
                </a:solidFill>
                <a:effectLst/>
                <a:latin typeface="+mn-lt"/>
                <a:ea typeface="+mn-ea"/>
                <a:cs typeface="+mn-cs"/>
              </a:rPr>
              <a:t>org.jboss.jts:main</a:t>
            </a:r>
            <a:r>
              <a:rPr lang="en-US" sz="1200" b="0" i="0" kern="1200" dirty="0" smtClean="0">
                <a:solidFill>
                  <a:schemeClr val="tx1"/>
                </a:solidFill>
                <a:effectLst/>
                <a:latin typeface="+mn-lt"/>
                <a:ea typeface="+mn-ea"/>
                <a:cs typeface="+mn-cs"/>
              </a:rPr>
              <a:t>") which may be changed or removed in future versions without notice. . . . </a:t>
            </a:r>
          </a:p>
          <a:p>
            <a:r>
              <a:rPr lang="en-US" sz="1200" b="0" i="0" kern="1200" dirty="0" smtClean="0">
                <a:solidFill>
                  <a:schemeClr val="tx1"/>
                </a:solidFill>
                <a:effectLst/>
                <a:latin typeface="+mn-lt"/>
                <a:ea typeface="+mn-ea"/>
                <a:cs typeface="+mn-cs"/>
              </a:rPr>
              <a:t>web_1 | 2017-10-06 23:54:29,128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create table EMPLOYEE_SCHEMA (id integer not null, name varchar(40), primary key (id)) </a:t>
            </a:r>
          </a:p>
          <a:p>
            <a:r>
              <a:rPr lang="en-US" sz="1200" b="0" i="0" kern="1200" dirty="0" smtClean="0">
                <a:solidFill>
                  <a:schemeClr val="tx1"/>
                </a:solidFill>
                <a:effectLst/>
                <a:latin typeface="+mn-lt"/>
                <a:ea typeface="+mn-ea"/>
                <a:cs typeface="+mn-cs"/>
              </a:rPr>
              <a:t>web_1 | 2017-10-06 23:54:29,132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INSERT INTO EMPLOYEE_SCHEMA(ID, NAME) VALUES (1, 'Penny') </a:t>
            </a:r>
          </a:p>
          <a:p>
            <a:r>
              <a:rPr lang="en-US" sz="1200" b="0" i="0" kern="1200" dirty="0" smtClean="0">
                <a:solidFill>
                  <a:schemeClr val="tx1"/>
                </a:solidFill>
                <a:effectLst/>
                <a:latin typeface="+mn-lt"/>
                <a:ea typeface="+mn-ea"/>
                <a:cs typeface="+mn-cs"/>
              </a:rPr>
              <a:t>web_1 | 2017-10-06 23:54:29,133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INSERT INTO EMPLOYEE_SCHEMA(ID, NAME) VALUES (2, 'Sheldon') </a:t>
            </a:r>
          </a:p>
          <a:p>
            <a:r>
              <a:rPr lang="en-US" sz="1200" b="0" i="0" kern="1200" dirty="0" smtClean="0">
                <a:solidFill>
                  <a:schemeClr val="tx1"/>
                </a:solidFill>
                <a:effectLst/>
                <a:latin typeface="+mn-lt"/>
                <a:ea typeface="+mn-ea"/>
                <a:cs typeface="+mn-cs"/>
              </a:rPr>
              <a:t>web_1 | 2017-10-06 23:54:29,133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INSERT INTO EMPLOYEE_SCHEMA(ID, NAME) VALUES (3, 'Amy') </a:t>
            </a:r>
          </a:p>
          <a:p>
            <a:r>
              <a:rPr lang="en-US" sz="1200" b="0" i="0" kern="1200" dirty="0" smtClean="0">
                <a:solidFill>
                  <a:schemeClr val="tx1"/>
                </a:solidFill>
                <a:effectLst/>
                <a:latin typeface="+mn-lt"/>
                <a:ea typeface="+mn-ea"/>
                <a:cs typeface="+mn-cs"/>
              </a:rPr>
              <a:t>web_1 | 2017-10-06 23:54:29,133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Hibernate: INSERT INTO EMPLOYEE_SCHEMA(ID, NAME) VALUES (4, 'Leonard') . . . </a:t>
            </a:r>
          </a:p>
          <a:p>
            <a:r>
              <a:rPr lang="en-US" sz="1200" b="0" i="0" kern="1200" dirty="0" smtClean="0">
                <a:solidFill>
                  <a:schemeClr val="tx1"/>
                </a:solidFill>
                <a:effectLst/>
                <a:latin typeface="+mn-lt"/>
                <a:ea typeface="+mn-ea"/>
                <a:cs typeface="+mn-cs"/>
              </a:rPr>
              <a:t>web_1 | 2017-10-06 23:54:30,050 INFO [</a:t>
            </a:r>
            <a:r>
              <a:rPr lang="en-US" sz="1200" b="0" i="0" kern="1200" dirty="0" err="1" smtClean="0">
                <a:solidFill>
                  <a:schemeClr val="tx1"/>
                </a:solidFill>
                <a:effectLst/>
                <a:latin typeface="+mn-lt"/>
                <a:ea typeface="+mn-ea"/>
                <a:cs typeface="+mn-cs"/>
              </a:rPr>
              <a:t>org.wildfly.extension.undertow</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ServerService</a:t>
            </a:r>
            <a:r>
              <a:rPr lang="en-US" sz="1200" b="0" i="0" kern="1200" dirty="0" smtClean="0">
                <a:solidFill>
                  <a:schemeClr val="tx1"/>
                </a:solidFill>
                <a:effectLst/>
                <a:latin typeface="+mn-lt"/>
                <a:ea typeface="+mn-ea"/>
                <a:cs typeface="+mn-cs"/>
              </a:rPr>
              <a:t> Thread Pool -- 4) WFLYUT0021: Registered web context: / </a:t>
            </a:r>
          </a:p>
          <a:p>
            <a:r>
              <a:rPr lang="en-US" sz="1200" b="0" i="0" kern="1200" dirty="0" smtClean="0">
                <a:solidFill>
                  <a:schemeClr val="tx1"/>
                </a:solidFill>
                <a:effectLst/>
                <a:latin typeface="+mn-lt"/>
                <a:ea typeface="+mn-ea"/>
                <a:cs typeface="+mn-cs"/>
              </a:rPr>
              <a:t>web_1 | 2017-10-06 23:54:30,518 INFO [</a:t>
            </a:r>
            <a:r>
              <a:rPr lang="en-US" sz="1200" b="0" i="0" kern="1200" dirty="0" err="1" smtClean="0">
                <a:solidFill>
                  <a:schemeClr val="tx1"/>
                </a:solidFill>
                <a:effectLst/>
                <a:latin typeface="+mn-lt"/>
                <a:ea typeface="+mn-ea"/>
                <a:cs typeface="+mn-cs"/>
              </a:rPr>
              <a:t>org.jboss.as.server</a:t>
            </a:r>
            <a:r>
              <a:rPr lang="en-US" sz="1200" b="0" i="0" kern="1200" dirty="0" smtClean="0">
                <a:solidFill>
                  <a:schemeClr val="tx1"/>
                </a:solidFill>
                <a:effectLst/>
                <a:latin typeface="+mn-lt"/>
                <a:ea typeface="+mn-ea"/>
                <a:cs typeface="+mn-cs"/>
              </a:rPr>
              <a:t>] (main) WFLYSRV0010: Deployed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(runtime-name : "</a:t>
            </a:r>
            <a:r>
              <a:rPr lang="en-US" sz="1200" b="0" i="0" kern="1200" dirty="0" err="1" smtClean="0">
                <a:solidFill>
                  <a:schemeClr val="tx1"/>
                </a:solidFill>
                <a:effectLst/>
                <a:latin typeface="+mn-lt"/>
                <a:ea typeface="+mn-ea"/>
                <a:cs typeface="+mn-cs"/>
              </a:rPr>
              <a:t>docker-javaee.war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web_1 | 2017-10-06 23:56:01,766 INFO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(default task-1) Hibernate: select employee0_.id as id1_0_, employee0_.name as name2_0_ from EMPLOYEE_SCHEMA employee0_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Initializing database </a:t>
            </a:r>
          </a:p>
          <a:p>
            <a:r>
              <a:rPr lang="en-US" sz="1200" b="0" i="0" kern="1200" dirty="0" smtClean="0">
                <a:solidFill>
                  <a:schemeClr val="tx1"/>
                </a:solidFill>
                <a:effectLst/>
                <a:latin typeface="+mn-lt"/>
                <a:ea typeface="+mn-ea"/>
                <a:cs typeface="+mn-cs"/>
              </a:rPr>
              <a:t>. . .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MySQL </a:t>
            </a:r>
            <a:r>
              <a:rPr lang="en-US" sz="1200" b="0" i="0" kern="1200" dirty="0" err="1" smtClean="0">
                <a:solidFill>
                  <a:schemeClr val="tx1"/>
                </a:solidFill>
                <a:effectLst/>
                <a:latin typeface="+mn-lt"/>
                <a:ea typeface="+mn-ea"/>
                <a:cs typeface="+mn-cs"/>
              </a:rPr>
              <a:t>init</a:t>
            </a:r>
            <a:r>
              <a:rPr lang="en-US" sz="1200" b="0" i="0" kern="1200" dirty="0" smtClean="0">
                <a:solidFill>
                  <a:schemeClr val="tx1"/>
                </a:solidFill>
                <a:effectLst/>
                <a:latin typeface="+mn-lt"/>
                <a:ea typeface="+mn-ea"/>
                <a:cs typeface="+mn-cs"/>
              </a:rPr>
              <a:t> process done. Ready for start up.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 .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2017-10-06T23:54:29.434423Z 0 [Note] /</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sbin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mysqld</a:t>
            </a:r>
            <a:r>
              <a:rPr lang="en-US" sz="1200" b="0" i="0" kern="1200" dirty="0" smtClean="0">
                <a:solidFill>
                  <a:schemeClr val="tx1"/>
                </a:solidFill>
                <a:effectLst/>
                <a:latin typeface="+mn-lt"/>
                <a:ea typeface="+mn-ea"/>
                <a:cs typeface="+mn-cs"/>
              </a:rPr>
              <a:t>: ready for connections. Version: '8.0.3-rc-log' socket: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/run/</a:t>
            </a:r>
            <a:r>
              <a:rPr lang="en-US" sz="1200" b="0" i="0" kern="1200" dirty="0" err="1" smtClean="0">
                <a:solidFill>
                  <a:schemeClr val="tx1"/>
                </a:solidFill>
                <a:effectLst/>
                <a:latin typeface="+mn-lt"/>
                <a:ea typeface="+mn-ea"/>
                <a:cs typeface="+mn-cs"/>
              </a:rPr>
              <a:t>mysqld</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mysqld.sock</a:t>
            </a:r>
            <a:r>
              <a:rPr lang="en-US" sz="1200" b="0" i="0" kern="1200" dirty="0" smtClean="0">
                <a:solidFill>
                  <a:schemeClr val="tx1"/>
                </a:solidFill>
                <a:effectLst/>
                <a:latin typeface="+mn-lt"/>
                <a:ea typeface="+mn-ea"/>
                <a:cs typeface="+mn-cs"/>
              </a:rPr>
              <a:t>' port: 3306 MySQL Community Server (GPL) </a:t>
            </a:r>
          </a:p>
          <a:p>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2017-10-06T23:54:30.281973Z 0 </a:t>
            </a:r>
          </a:p>
          <a:p>
            <a:r>
              <a:rPr lang="en-US" sz="1200" b="0" i="0" kern="1200" dirty="0" smtClean="0">
                <a:solidFill>
                  <a:schemeClr val="tx1"/>
                </a:solidFill>
                <a:effectLst/>
                <a:latin typeface="+mn-lt"/>
                <a:ea typeface="+mn-ea"/>
                <a:cs typeface="+mn-cs"/>
              </a:rPr>
              <a:t>[Note] </a:t>
            </a:r>
            <a:r>
              <a:rPr lang="en-US" sz="1200" b="0" i="0" kern="1200" dirty="0" err="1" smtClean="0">
                <a:solidFill>
                  <a:schemeClr val="tx1"/>
                </a:solidFill>
                <a:effectLst/>
                <a:latin typeface="+mn-lt"/>
                <a:ea typeface="+mn-ea"/>
                <a:cs typeface="+mn-cs"/>
              </a:rPr>
              <a:t>InnoDB</a:t>
            </a:r>
            <a:r>
              <a:rPr lang="en-US" sz="1200" b="0" i="0" kern="1200" dirty="0" smtClean="0">
                <a:solidFill>
                  <a:schemeClr val="tx1"/>
                </a:solidFill>
                <a:effectLst/>
                <a:latin typeface="+mn-lt"/>
                <a:ea typeface="+mn-ea"/>
                <a:cs typeface="+mn-cs"/>
              </a:rPr>
              <a:t>: Buffer pool(s) load completed at 171006 23:54:30</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depends_on</a:t>
            </a:r>
            <a:r>
              <a:rPr lang="en-US" sz="1200" b="0" i="0" kern="1200" dirty="0" smtClean="0">
                <a:solidFill>
                  <a:schemeClr val="tx1"/>
                </a:solidFill>
                <a:effectLst/>
                <a:latin typeface="+mn-lt"/>
                <a:ea typeface="+mn-ea"/>
                <a:cs typeface="+mn-cs"/>
              </a:rPr>
              <a:t> attribute in the Compose definition file ensures the container start up order.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But application-level start up needs to be ensured by the applications running inside container. </a:t>
            </a:r>
          </a:p>
          <a:p>
            <a:r>
              <a:rPr lang="en-US" sz="1200" b="0" i="0" kern="1200" dirty="0" smtClean="0">
                <a:solidFill>
                  <a:schemeClr val="tx1"/>
                </a:solidFill>
                <a:effectLst/>
                <a:latin typeface="+mn-lt"/>
                <a:ea typeface="+mn-ea"/>
                <a:cs typeface="+mn-cs"/>
              </a:rPr>
              <a:t>In our case, this can be achieved by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Swarm using swarm.datasources.data-sources.KEY.stale-connection-checker-class-name as defined at </a:t>
            </a:r>
            <a:r>
              <a:rPr lang="en-US" sz="1200" b="0" i="0" u="none" strike="noStrike" kern="1200" dirty="0" smtClean="0">
                <a:solidFill>
                  <a:schemeClr val="tx1"/>
                </a:solidFill>
                <a:effectLst/>
                <a:latin typeface="+mn-lt"/>
                <a:ea typeface="+mn-ea"/>
                <a:cs typeface="+mn-cs"/>
                <a:hlinkClick r:id="rId3"/>
              </a:rPr>
              <a:t>https://reference.wildfly-swarm.io/fractions/datasources.html</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212</a:t>
            </a:fld>
            <a:endParaRPr lang="en-US" altLang="en-US"/>
          </a:p>
        </p:txBody>
      </p:sp>
    </p:spTree>
    <p:extLst>
      <p:ext uri="{BB962C8B-B14F-4D97-AF65-F5344CB8AC3E}">
        <p14:creationId xmlns:p14="http://schemas.microsoft.com/office/powerpoint/2010/main" val="142046010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Verify application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that the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Swarm and MySQL have been configured, let’s access the application.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need to specify IP address of the host where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is running (localhost in our case).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endpoint can be accessed in this case as:</a:t>
            </a:r>
          </a:p>
          <a:p>
            <a:r>
              <a:rPr lang="en-US" sz="1200" b="0" i="0" kern="1200" dirty="0" smtClean="0">
                <a:solidFill>
                  <a:schemeClr val="tx1"/>
                </a:solidFill>
                <a:effectLst/>
                <a:latin typeface="+mn-lt"/>
                <a:ea typeface="+mn-ea"/>
                <a:cs typeface="+mn-cs"/>
              </a:rPr>
              <a:t>curl -v http://localhost:8080/resources/employees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output is shown as:</a:t>
            </a:r>
          </a:p>
          <a:p>
            <a:r>
              <a:rPr lang="en-US" sz="1200" b="0" i="0" kern="1200" dirty="0" smtClean="0">
                <a:solidFill>
                  <a:schemeClr val="tx1"/>
                </a:solidFill>
                <a:effectLst/>
                <a:latin typeface="+mn-lt"/>
                <a:ea typeface="+mn-ea"/>
                <a:cs typeface="+mn-cs"/>
              </a:rPr>
              <a:t>curl -v http://localhost:8080/resources/employees </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Trying ::1... </a:t>
            </a:r>
          </a:p>
          <a:p>
            <a:pPr marL="0" indent="0">
              <a:buFont typeface="Arial" charset="0"/>
              <a:buNone/>
            </a:pPr>
            <a:r>
              <a:rPr lang="en-US" sz="1200" b="0" i="0" kern="1200" dirty="0" smtClean="0">
                <a:solidFill>
                  <a:schemeClr val="tx1"/>
                </a:solidFill>
                <a:effectLst/>
                <a:latin typeface="+mn-lt"/>
                <a:ea typeface="+mn-ea"/>
                <a:cs typeface="+mn-cs"/>
              </a:rPr>
              <a:t>* TCP_NODELAY set </a:t>
            </a:r>
          </a:p>
          <a:p>
            <a:pPr marL="0" indent="0">
              <a:buFont typeface="Arial" charset="0"/>
              <a:buNone/>
            </a:pPr>
            <a:r>
              <a:rPr lang="en-US" sz="1200" b="0" i="0" kern="1200" dirty="0" smtClean="0">
                <a:solidFill>
                  <a:schemeClr val="tx1"/>
                </a:solidFill>
                <a:effectLst/>
                <a:latin typeface="+mn-lt"/>
                <a:ea typeface="+mn-ea"/>
                <a:cs typeface="+mn-cs"/>
              </a:rPr>
              <a:t>* Connected to localhost (::1) port 8080 (#0) </a:t>
            </a:r>
          </a:p>
          <a:p>
            <a:pPr marL="0" indent="0">
              <a:buFont typeface="Arial" charset="0"/>
              <a:buNone/>
            </a:pPr>
            <a:r>
              <a:rPr lang="en-US" sz="1200" b="0" i="0" kern="1200" dirty="0" smtClean="0">
                <a:solidFill>
                  <a:schemeClr val="tx1"/>
                </a:solidFill>
                <a:effectLst/>
                <a:latin typeface="+mn-lt"/>
                <a:ea typeface="+mn-ea"/>
                <a:cs typeface="+mn-cs"/>
              </a:rPr>
              <a:t>&gt; GET /resources/employees HTTP/1.1 </a:t>
            </a:r>
          </a:p>
          <a:p>
            <a:pPr marL="0" indent="0">
              <a:buFont typeface="Arial" charset="0"/>
              <a:buNone/>
            </a:pPr>
            <a:r>
              <a:rPr lang="en-US" sz="1200" b="0" i="0" kern="1200" dirty="0" smtClean="0">
                <a:solidFill>
                  <a:schemeClr val="tx1"/>
                </a:solidFill>
                <a:effectLst/>
                <a:latin typeface="+mn-lt"/>
                <a:ea typeface="+mn-ea"/>
                <a:cs typeface="+mn-cs"/>
              </a:rPr>
              <a:t>&gt; Host: localhost:8080 </a:t>
            </a:r>
          </a:p>
          <a:p>
            <a:pPr marL="0" indent="0">
              <a:buFont typeface="Arial" charset="0"/>
              <a:buNone/>
            </a:pPr>
            <a:r>
              <a:rPr lang="en-US" sz="1200" b="0" i="0" kern="1200" dirty="0" smtClean="0">
                <a:solidFill>
                  <a:schemeClr val="tx1"/>
                </a:solidFill>
                <a:effectLst/>
                <a:latin typeface="+mn-lt"/>
                <a:ea typeface="+mn-ea"/>
                <a:cs typeface="+mn-cs"/>
              </a:rPr>
              <a:t>&gt; User-Agent: curl/7.51.0 </a:t>
            </a:r>
          </a:p>
          <a:p>
            <a:pPr marL="0" indent="0">
              <a:buFont typeface="Arial" charset="0"/>
              <a:buNone/>
            </a:pPr>
            <a:r>
              <a:rPr lang="en-US" sz="1200" b="0" i="0" kern="1200" dirty="0" smtClean="0">
                <a:solidFill>
                  <a:schemeClr val="tx1"/>
                </a:solidFill>
                <a:effectLst/>
                <a:latin typeface="+mn-lt"/>
                <a:ea typeface="+mn-ea"/>
                <a:cs typeface="+mn-cs"/>
              </a:rPr>
              <a:t>&gt; Accept: */* </a:t>
            </a:r>
          </a:p>
          <a:p>
            <a:pPr marL="0" indent="0">
              <a:buFont typeface="Arial" charset="0"/>
              <a:buNone/>
            </a:pPr>
            <a:r>
              <a:rPr lang="en-US" sz="1200" b="0" i="0" kern="1200" dirty="0" smtClean="0">
                <a:solidFill>
                  <a:schemeClr val="tx1"/>
                </a:solidFill>
                <a:effectLst/>
                <a:latin typeface="+mn-lt"/>
                <a:ea typeface="+mn-ea"/>
                <a:cs typeface="+mn-cs"/>
              </a:rPr>
              <a:t>&gt; </a:t>
            </a:r>
          </a:p>
          <a:p>
            <a:pPr marL="0" indent="0">
              <a:buFont typeface="Arial" charset="0"/>
              <a:buNone/>
            </a:pPr>
            <a:r>
              <a:rPr lang="en-US" sz="1200" b="0" i="0" kern="1200" dirty="0" smtClean="0">
                <a:solidFill>
                  <a:schemeClr val="tx1"/>
                </a:solidFill>
                <a:effectLst/>
                <a:latin typeface="+mn-lt"/>
                <a:ea typeface="+mn-ea"/>
                <a:cs typeface="+mn-cs"/>
              </a:rPr>
              <a:t>&lt; HTTP/1.1 200 OK </a:t>
            </a:r>
          </a:p>
          <a:p>
            <a:pPr marL="0" indent="0">
              <a:buFont typeface="Arial" charset="0"/>
              <a:buNone/>
            </a:pPr>
            <a:r>
              <a:rPr lang="en-US" sz="1200" b="0" i="0" kern="1200" dirty="0" smtClean="0">
                <a:solidFill>
                  <a:schemeClr val="tx1"/>
                </a:solidFill>
                <a:effectLst/>
                <a:latin typeface="+mn-lt"/>
                <a:ea typeface="+mn-ea"/>
                <a:cs typeface="+mn-cs"/>
              </a:rPr>
              <a:t>&lt; Connection: keep-alive </a:t>
            </a:r>
          </a:p>
          <a:p>
            <a:pPr marL="0" indent="0">
              <a:buFont typeface="Arial" charset="0"/>
              <a:buNone/>
            </a:pPr>
            <a:r>
              <a:rPr lang="en-US" sz="1200" b="0" i="0" kern="1200" dirty="0" smtClean="0">
                <a:solidFill>
                  <a:schemeClr val="tx1"/>
                </a:solidFill>
                <a:effectLst/>
                <a:latin typeface="+mn-lt"/>
                <a:ea typeface="+mn-ea"/>
                <a:cs typeface="+mn-cs"/>
              </a:rPr>
              <a:t>&lt; Content-Type: application/xml </a:t>
            </a:r>
          </a:p>
          <a:p>
            <a:pPr marL="0" indent="0">
              <a:buFont typeface="Arial" charset="0"/>
              <a:buNone/>
            </a:pPr>
            <a:r>
              <a:rPr lang="en-US" sz="1200" b="0" i="0" kern="1200" dirty="0" smtClean="0">
                <a:solidFill>
                  <a:schemeClr val="tx1"/>
                </a:solidFill>
                <a:effectLst/>
                <a:latin typeface="+mn-lt"/>
                <a:ea typeface="+mn-ea"/>
                <a:cs typeface="+mn-cs"/>
              </a:rPr>
              <a:t>&lt; Content-Length: 478 </a:t>
            </a:r>
          </a:p>
          <a:p>
            <a:pPr marL="0" indent="0">
              <a:buFont typeface="Arial" charset="0"/>
              <a:buNone/>
            </a:pPr>
            <a:r>
              <a:rPr lang="en-US" sz="1200" b="0" i="0" kern="1200" dirty="0" smtClean="0">
                <a:solidFill>
                  <a:schemeClr val="tx1"/>
                </a:solidFill>
                <a:effectLst/>
                <a:latin typeface="+mn-lt"/>
                <a:ea typeface="+mn-ea"/>
                <a:cs typeface="+mn-cs"/>
              </a:rPr>
              <a:t>&lt; Date: Sat, 07 Oct 2017 00:05:41 GMT </a:t>
            </a:r>
          </a:p>
          <a:p>
            <a:pPr marL="0" indent="0">
              <a:buFont typeface="Arial" charset="0"/>
              <a:buNone/>
            </a:pPr>
            <a:r>
              <a:rPr lang="en-US" sz="1200" b="0" i="0" kern="1200" dirty="0" smtClean="0">
                <a:solidFill>
                  <a:schemeClr val="tx1"/>
                </a:solidFill>
                <a:effectLst/>
                <a:latin typeface="+mn-lt"/>
                <a:ea typeface="+mn-ea"/>
                <a:cs typeface="+mn-cs"/>
              </a:rPr>
              <a:t>&lt; </a:t>
            </a:r>
          </a:p>
          <a:p>
            <a:pPr marL="0" indent="0">
              <a:buFont typeface="Arial" charset="0"/>
              <a:buNone/>
            </a:pP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Curl_http_done</a:t>
            </a:r>
            <a:r>
              <a:rPr lang="en-US" sz="1200" b="0" i="0" kern="1200" dirty="0" smtClean="0">
                <a:solidFill>
                  <a:schemeClr val="tx1"/>
                </a:solidFill>
                <a:effectLst/>
                <a:latin typeface="+mn-lt"/>
                <a:ea typeface="+mn-ea"/>
                <a:cs typeface="+mn-cs"/>
              </a:rPr>
              <a:t>: called premature == 0 </a:t>
            </a:r>
          </a:p>
          <a:p>
            <a:pPr marL="0" indent="0">
              <a:buFont typeface="Arial" charset="0"/>
              <a:buNone/>
            </a:pPr>
            <a:r>
              <a:rPr lang="en-US" sz="1200" b="0" i="0" kern="1200" dirty="0" smtClean="0">
                <a:solidFill>
                  <a:schemeClr val="tx1"/>
                </a:solidFill>
                <a:effectLst/>
                <a:latin typeface="+mn-lt"/>
                <a:ea typeface="+mn-ea"/>
                <a:cs typeface="+mn-cs"/>
              </a:rPr>
              <a:t>* Connection #0 to host localhost left intact </a:t>
            </a:r>
          </a:p>
          <a:p>
            <a:pPr marL="0" indent="0">
              <a:buFont typeface="Arial" charset="0"/>
              <a:buNone/>
            </a:pPr>
            <a:r>
              <a:rPr lang="en-US" sz="1200" b="0" i="0" kern="1200" dirty="0" smtClean="0">
                <a:solidFill>
                  <a:schemeClr val="tx1"/>
                </a:solidFill>
                <a:effectLst/>
                <a:latin typeface="+mn-lt"/>
                <a:ea typeface="+mn-ea"/>
                <a:cs typeface="+mn-cs"/>
              </a:rPr>
              <a:t>&lt;?xml version="1.0" encoding="UTF-8" standalone="yes"?&gt;&lt;collection&gt;&lt;employee&gt;&lt;id&gt;1&lt;/id&gt;&lt;name&gt;Penny&lt;/name&gt;&lt;/employee&gt;&lt;employee&gt;&lt;id&gt;2&lt;/id&gt;&lt;name&gt;Sheldon&lt;/name&gt;&lt;/employee&gt;&lt;employee&gt;&lt;id&gt;3&lt;/id&gt;&lt;name&gt;Amy&lt;/name&gt;&lt;/employee&gt;&lt;employee&gt;&lt;id&gt;4&lt;/id&gt;&lt;name&gt;Leonard&lt;/name&gt;&lt;/employee&gt;&lt;employee&gt;&lt;id&gt;5&lt;/id&gt;&lt;name&gt;Bernadette&lt;/name&gt;&lt;/employee&gt;&lt;employee&gt;&lt;id&gt;6&lt;/id&gt;&lt;name&gt;Raj&lt;/name&gt;&lt;/employee&gt;&lt;employee&gt;&lt;id&gt;7&lt;/id&gt;&lt;name&gt;Howard&lt;/name&gt;&lt;/employee&gt;&lt;employee&gt;&lt;id&gt;8&lt;/id&gt;&lt;name&gt;</a:t>
            </a:r>
            <a:r>
              <a:rPr lang="en-US" sz="1200" b="0" i="0" kern="1200" dirty="0" err="1" smtClean="0">
                <a:solidFill>
                  <a:schemeClr val="tx1"/>
                </a:solidFill>
                <a:effectLst/>
                <a:latin typeface="+mn-lt"/>
                <a:ea typeface="+mn-ea"/>
                <a:cs typeface="+mn-cs"/>
              </a:rPr>
              <a:t>Priya</a:t>
            </a:r>
            <a:r>
              <a:rPr lang="en-US" sz="1200" b="0" i="0" kern="1200" dirty="0" smtClean="0">
                <a:solidFill>
                  <a:schemeClr val="tx1"/>
                </a:solidFill>
                <a:effectLst/>
                <a:latin typeface="+mn-lt"/>
                <a:ea typeface="+mn-ea"/>
                <a:cs typeface="+mn-cs"/>
              </a:rPr>
              <a:t>&lt;/name&gt;&lt;/employee&gt;&lt;/collection&gt;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shows the result from querying the database.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single resource can be obtained:</a:t>
            </a:r>
          </a:p>
          <a:p>
            <a:r>
              <a:rPr lang="en-US" sz="1200" b="0" i="0" kern="1200" dirty="0" smtClean="0">
                <a:solidFill>
                  <a:schemeClr val="tx1"/>
                </a:solidFill>
                <a:effectLst/>
                <a:latin typeface="+mn-lt"/>
                <a:ea typeface="+mn-ea"/>
                <a:cs typeface="+mn-cs"/>
              </a:rPr>
              <a:t>curl -v http://localhost:8080/resources/employees/1</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shows the output:</a:t>
            </a:r>
          </a:p>
          <a:p>
            <a:r>
              <a:rPr lang="en-US" sz="1200" b="0" i="0" kern="1200" dirty="0" smtClean="0">
                <a:solidFill>
                  <a:schemeClr val="tx1"/>
                </a:solidFill>
                <a:effectLst/>
                <a:latin typeface="+mn-lt"/>
                <a:ea typeface="+mn-ea"/>
                <a:cs typeface="+mn-cs"/>
              </a:rPr>
              <a:t>curl -v http://localhost:8080/resources/employees/1 </a:t>
            </a:r>
          </a:p>
          <a:p>
            <a:pPr marL="0" indent="0">
              <a:buFont typeface="Arial" charset="0"/>
              <a:buNone/>
            </a:pPr>
            <a:r>
              <a:rPr lang="en-US" sz="1200" b="0" i="0" kern="1200" dirty="0" smtClean="0">
                <a:solidFill>
                  <a:schemeClr val="tx1"/>
                </a:solidFill>
                <a:effectLst/>
                <a:latin typeface="+mn-lt"/>
                <a:ea typeface="+mn-ea"/>
                <a:cs typeface="+mn-cs"/>
              </a:rPr>
              <a:t>Trying ::1... </a:t>
            </a:r>
          </a:p>
          <a:p>
            <a:pPr marL="0" indent="0">
              <a:buFont typeface="Arial" charset="0"/>
              <a:buNone/>
            </a:pPr>
            <a:r>
              <a:rPr lang="en-US" sz="1200" b="0" i="0" kern="1200" dirty="0" smtClean="0">
                <a:solidFill>
                  <a:schemeClr val="tx1"/>
                </a:solidFill>
                <a:effectLst/>
                <a:latin typeface="+mn-lt"/>
                <a:ea typeface="+mn-ea"/>
                <a:cs typeface="+mn-cs"/>
              </a:rPr>
              <a:t>* TCP_NODELAY set </a:t>
            </a:r>
          </a:p>
          <a:p>
            <a:pPr marL="0" indent="0">
              <a:buFont typeface="Arial" charset="0"/>
              <a:buNone/>
            </a:pPr>
            <a:r>
              <a:rPr lang="en-US" sz="1200" b="0" i="0" kern="1200" dirty="0" smtClean="0">
                <a:solidFill>
                  <a:schemeClr val="tx1"/>
                </a:solidFill>
                <a:effectLst/>
                <a:latin typeface="+mn-lt"/>
                <a:ea typeface="+mn-ea"/>
                <a:cs typeface="+mn-cs"/>
              </a:rPr>
              <a:t>* Connected to localhost (::1) port 8080 (#0) </a:t>
            </a:r>
          </a:p>
          <a:p>
            <a:pPr marL="0" indent="0">
              <a:buFont typeface="Arial" charset="0"/>
              <a:buNone/>
            </a:pPr>
            <a:r>
              <a:rPr lang="en-US" sz="1200" b="0" i="0" kern="1200" dirty="0" smtClean="0">
                <a:solidFill>
                  <a:schemeClr val="tx1"/>
                </a:solidFill>
                <a:effectLst/>
                <a:latin typeface="+mn-lt"/>
                <a:ea typeface="+mn-ea"/>
                <a:cs typeface="+mn-cs"/>
              </a:rPr>
              <a:t>&gt; GET /resources/employees/1 HTTP/1.1 </a:t>
            </a:r>
          </a:p>
          <a:p>
            <a:pPr marL="0" indent="0">
              <a:buFont typeface="Arial" charset="0"/>
              <a:buNone/>
            </a:pPr>
            <a:r>
              <a:rPr lang="en-US" sz="1200" b="0" i="0" kern="1200" dirty="0" smtClean="0">
                <a:solidFill>
                  <a:schemeClr val="tx1"/>
                </a:solidFill>
                <a:effectLst/>
                <a:latin typeface="+mn-lt"/>
                <a:ea typeface="+mn-ea"/>
                <a:cs typeface="+mn-cs"/>
              </a:rPr>
              <a:t>&gt; Host: localhost:8080 </a:t>
            </a:r>
          </a:p>
          <a:p>
            <a:pPr marL="0" indent="0">
              <a:buFont typeface="Arial" charset="0"/>
              <a:buNone/>
            </a:pPr>
            <a:r>
              <a:rPr lang="en-US" sz="1200" b="0" i="0" kern="1200" dirty="0" smtClean="0">
                <a:solidFill>
                  <a:schemeClr val="tx1"/>
                </a:solidFill>
                <a:effectLst/>
                <a:latin typeface="+mn-lt"/>
                <a:ea typeface="+mn-ea"/>
                <a:cs typeface="+mn-cs"/>
              </a:rPr>
              <a:t>&gt; User-Agent: curl/7.51.0 </a:t>
            </a:r>
          </a:p>
          <a:p>
            <a:pPr marL="0" indent="0">
              <a:buFont typeface="Arial" charset="0"/>
              <a:buNone/>
            </a:pPr>
            <a:r>
              <a:rPr lang="en-US" sz="1200" b="0" i="0" kern="1200" dirty="0" smtClean="0">
                <a:solidFill>
                  <a:schemeClr val="tx1"/>
                </a:solidFill>
                <a:effectLst/>
                <a:latin typeface="+mn-lt"/>
                <a:ea typeface="+mn-ea"/>
                <a:cs typeface="+mn-cs"/>
              </a:rPr>
              <a:t>&gt; Accept: */* </a:t>
            </a:r>
          </a:p>
          <a:p>
            <a:pPr marL="0" indent="0">
              <a:buFont typeface="Arial" charset="0"/>
              <a:buNone/>
            </a:pPr>
            <a:r>
              <a:rPr lang="en-US" sz="1200" b="0" i="0" kern="1200" dirty="0" smtClean="0">
                <a:solidFill>
                  <a:schemeClr val="tx1"/>
                </a:solidFill>
                <a:effectLst/>
                <a:latin typeface="+mn-lt"/>
                <a:ea typeface="+mn-ea"/>
                <a:cs typeface="+mn-cs"/>
              </a:rPr>
              <a:t>&gt; </a:t>
            </a:r>
          </a:p>
          <a:p>
            <a:pPr marL="0" indent="0">
              <a:buFont typeface="Arial" charset="0"/>
              <a:buNone/>
            </a:pPr>
            <a:r>
              <a:rPr lang="en-US" sz="1200" b="0" i="0" kern="1200" dirty="0" smtClean="0">
                <a:solidFill>
                  <a:schemeClr val="tx1"/>
                </a:solidFill>
                <a:effectLst/>
                <a:latin typeface="+mn-lt"/>
                <a:ea typeface="+mn-ea"/>
                <a:cs typeface="+mn-cs"/>
              </a:rPr>
              <a:t>&lt; HTTP/1.1 200 OK</a:t>
            </a:r>
          </a:p>
          <a:p>
            <a:pPr marL="0" indent="0">
              <a:buFont typeface="Arial" charset="0"/>
              <a:buNone/>
            </a:pPr>
            <a:r>
              <a:rPr lang="en-US" sz="1200" b="0" i="0" kern="1200" dirty="0" smtClean="0">
                <a:solidFill>
                  <a:schemeClr val="tx1"/>
                </a:solidFill>
                <a:effectLst/>
                <a:latin typeface="+mn-lt"/>
                <a:ea typeface="+mn-ea"/>
                <a:cs typeface="+mn-cs"/>
              </a:rPr>
              <a:t>&lt; Connection: keep-alive </a:t>
            </a:r>
          </a:p>
          <a:p>
            <a:pPr marL="0" indent="0">
              <a:buFont typeface="Arial" charset="0"/>
              <a:buNone/>
            </a:pPr>
            <a:r>
              <a:rPr lang="en-US" sz="1200" b="0" i="0" kern="1200" dirty="0" smtClean="0">
                <a:solidFill>
                  <a:schemeClr val="tx1"/>
                </a:solidFill>
                <a:effectLst/>
                <a:latin typeface="+mn-lt"/>
                <a:ea typeface="+mn-ea"/>
                <a:cs typeface="+mn-cs"/>
              </a:rPr>
              <a:t>&lt; Content-Type: application/xml</a:t>
            </a:r>
          </a:p>
          <a:p>
            <a:pPr marL="0" indent="0">
              <a:buFont typeface="Arial" charset="0"/>
              <a:buNone/>
            </a:pPr>
            <a:r>
              <a:rPr lang="en-US" sz="1200" b="0" i="0" kern="1200" dirty="0" smtClean="0">
                <a:solidFill>
                  <a:schemeClr val="tx1"/>
                </a:solidFill>
                <a:effectLst/>
                <a:latin typeface="+mn-lt"/>
                <a:ea typeface="+mn-ea"/>
                <a:cs typeface="+mn-cs"/>
              </a:rPr>
              <a:t>&lt; Content-Length: 104 </a:t>
            </a:r>
          </a:p>
          <a:p>
            <a:pPr marL="0" indent="0">
              <a:buFont typeface="Arial" charset="0"/>
              <a:buNone/>
            </a:pPr>
            <a:r>
              <a:rPr lang="en-US" sz="1200" b="0" i="0" kern="1200" dirty="0" smtClean="0">
                <a:solidFill>
                  <a:schemeClr val="tx1"/>
                </a:solidFill>
                <a:effectLst/>
                <a:latin typeface="+mn-lt"/>
                <a:ea typeface="+mn-ea"/>
                <a:cs typeface="+mn-cs"/>
              </a:rPr>
              <a:t>&lt; Date: Sat, 07 Oct 2017 00:06:33 GMT </a:t>
            </a:r>
          </a:p>
          <a:p>
            <a:pPr marL="0" indent="0">
              <a:buFont typeface="Arial" charset="0"/>
              <a:buNone/>
            </a:pPr>
            <a:r>
              <a:rPr lang="en-US" sz="1200" b="0" i="0" kern="1200" dirty="0" smtClean="0">
                <a:solidFill>
                  <a:schemeClr val="tx1"/>
                </a:solidFill>
                <a:effectLst/>
                <a:latin typeface="+mn-lt"/>
                <a:ea typeface="+mn-ea"/>
                <a:cs typeface="+mn-cs"/>
              </a:rPr>
              <a:t>&lt; * </a:t>
            </a:r>
            <a:r>
              <a:rPr lang="en-US" sz="1200" b="0" i="0" kern="1200" dirty="0" err="1" smtClean="0">
                <a:solidFill>
                  <a:schemeClr val="tx1"/>
                </a:solidFill>
                <a:effectLst/>
                <a:latin typeface="+mn-lt"/>
                <a:ea typeface="+mn-ea"/>
                <a:cs typeface="+mn-cs"/>
              </a:rPr>
              <a:t>Curl_http_done</a:t>
            </a:r>
            <a:r>
              <a:rPr lang="en-US" sz="1200" b="0" i="0" kern="1200" dirty="0" smtClean="0">
                <a:solidFill>
                  <a:schemeClr val="tx1"/>
                </a:solidFill>
                <a:effectLst/>
                <a:latin typeface="+mn-lt"/>
                <a:ea typeface="+mn-ea"/>
                <a:cs typeface="+mn-cs"/>
              </a:rPr>
              <a:t>: called premature == 0 * Connection #0 to host localhost left intact </a:t>
            </a:r>
          </a:p>
          <a:p>
            <a:pPr marL="0" indent="0">
              <a:buFont typeface="Arial" charset="0"/>
              <a:buNone/>
            </a:pPr>
            <a:r>
              <a:rPr lang="en-US" sz="1200" b="0" i="0" kern="1200" dirty="0" smtClean="0">
                <a:solidFill>
                  <a:schemeClr val="tx1"/>
                </a:solidFill>
                <a:effectLst/>
                <a:latin typeface="+mn-lt"/>
                <a:ea typeface="+mn-ea"/>
                <a:cs typeface="+mn-cs"/>
              </a:rPr>
              <a:t>&lt;?xml version="1.0" encoding="UTF-8" standalone="yes"?&gt;&lt;employee&gt;&lt;id&gt;1&lt;/id&gt;&lt;name&gt;Penny&lt;/name&gt;&lt;/employee&gt;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213</a:t>
            </a:fld>
            <a:endParaRPr lang="en-US" altLang="en-US"/>
          </a:p>
        </p:txBody>
      </p:sp>
    </p:spTree>
    <p:extLst>
      <p:ext uri="{BB962C8B-B14F-4D97-AF65-F5344CB8AC3E}">
        <p14:creationId xmlns:p14="http://schemas.microsoft.com/office/powerpoint/2010/main" val="10497919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Verify application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single resource can be obtained:</a:t>
            </a:r>
          </a:p>
          <a:p>
            <a:r>
              <a:rPr lang="en-US" sz="1200" b="0" i="0" kern="1200" dirty="0" smtClean="0">
                <a:solidFill>
                  <a:schemeClr val="tx1"/>
                </a:solidFill>
                <a:effectLst/>
                <a:latin typeface="+mn-lt"/>
                <a:ea typeface="+mn-ea"/>
                <a:cs typeface="+mn-cs"/>
              </a:rPr>
              <a:t>curl -v http://localhost:8080/resources/employees/1</a:t>
            </a:r>
          </a:p>
          <a:p>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hu-HU" sz="1200" b="1" dirty="0" err="1" smtClean="0"/>
              <a:t>Reference</a:t>
            </a:r>
            <a:r>
              <a:rPr lang="hu-HU" sz="1200" dirty="0" smtClean="0"/>
              <a:t>: </a:t>
            </a:r>
            <a:r>
              <a:rPr lang="hu-HU" sz="1200" dirty="0" smtClean="0">
                <a:latin typeface="Courier New" charset="0"/>
                <a:ea typeface="Courier New" charset="0"/>
                <a:cs typeface="Courier New" charset="0"/>
              </a:rPr>
              <a:t>cs_09-40.bash</a:t>
            </a:r>
            <a:r>
              <a:rPr lang="hu-HU" sz="1200" baseline="0" dirty="0" smtClean="0">
                <a:latin typeface="Courier New" charset="0"/>
                <a:ea typeface="Courier New" charset="0"/>
                <a:cs typeface="Courier New" charset="0"/>
              </a:rPr>
              <a:t> </a:t>
            </a:r>
            <a:r>
              <a:rPr lang="mr-IN" sz="1200" baseline="0" dirty="0" smtClean="0">
                <a:latin typeface="Courier New" charset="0"/>
                <a:ea typeface="Courier New" charset="0"/>
                <a:cs typeface="Courier New" charset="0"/>
              </a:rPr>
              <a:t>–</a:t>
            </a:r>
            <a:r>
              <a:rPr lang="hu-HU" sz="1200" baseline="0" dirty="0" smtClean="0">
                <a:latin typeface="Courier New" charset="0"/>
                <a:ea typeface="Courier New" charset="0"/>
                <a:cs typeface="Courier New" charset="0"/>
              </a:rPr>
              <a:t> </a:t>
            </a:r>
            <a:r>
              <a:rPr lang="hu-HU" sz="1200" baseline="0" dirty="0" err="1" smtClean="0">
                <a:latin typeface="Courier New" charset="0"/>
                <a:ea typeface="Courier New" charset="0"/>
                <a:cs typeface="Courier New" charset="0"/>
              </a:rPr>
              <a:t>for</a:t>
            </a:r>
            <a:r>
              <a:rPr lang="hu-HU" sz="1200" baseline="0" dirty="0" smtClean="0">
                <a:latin typeface="Courier New" charset="0"/>
                <a:ea typeface="Courier New" charset="0"/>
                <a:cs typeface="Courier New" charset="0"/>
              </a:rPr>
              <a:t> </a:t>
            </a:r>
            <a:r>
              <a:rPr lang="hu-HU" sz="1200" baseline="0" dirty="0" err="1" smtClean="0">
                <a:latin typeface="Courier New" charset="0"/>
                <a:ea typeface="Courier New" charset="0"/>
                <a:cs typeface="Courier New" charset="0"/>
              </a:rPr>
              <a:t>larger</a:t>
            </a:r>
            <a:r>
              <a:rPr lang="hu-HU" sz="1200" baseline="0" dirty="0" smtClean="0">
                <a:latin typeface="Courier New" charset="0"/>
                <a:ea typeface="Courier New" charset="0"/>
                <a:cs typeface="Courier New" charset="0"/>
              </a:rPr>
              <a:t> print </a:t>
            </a:r>
            <a:r>
              <a:rPr lang="hu-HU" sz="1200" baseline="0" dirty="0" err="1" smtClean="0">
                <a:latin typeface="Courier New" charset="0"/>
                <a:ea typeface="Courier New" charset="0"/>
                <a:cs typeface="Courier New" charset="0"/>
              </a:rPr>
              <a:t>to</a:t>
            </a:r>
            <a:r>
              <a:rPr lang="hu-HU" sz="1200" baseline="0" dirty="0" smtClean="0">
                <a:latin typeface="Courier New" charset="0"/>
                <a:ea typeface="Courier New" charset="0"/>
                <a:cs typeface="Courier New" charset="0"/>
              </a:rPr>
              <a:t> </a:t>
            </a:r>
            <a:r>
              <a:rPr lang="hu-HU" sz="1200" baseline="0" dirty="0" err="1" smtClean="0">
                <a:latin typeface="Courier New" charset="0"/>
                <a:ea typeface="Courier New" charset="0"/>
                <a:cs typeface="Courier New" charset="0"/>
              </a:rPr>
              <a:t>share</a:t>
            </a:r>
            <a:r>
              <a:rPr lang="hu-HU" sz="1200" baseline="0" dirty="0" smtClean="0">
                <a:latin typeface="Courier New" charset="0"/>
                <a:ea typeface="Courier New" charset="0"/>
                <a:cs typeface="Courier New" charset="0"/>
              </a:rPr>
              <a:t> </a:t>
            </a:r>
            <a:r>
              <a:rPr lang="hu-HU" sz="1200" baseline="0" dirty="0" err="1" smtClean="0">
                <a:latin typeface="Courier New" charset="0"/>
                <a:ea typeface="Courier New" charset="0"/>
                <a:cs typeface="Courier New" charset="0"/>
              </a:rPr>
              <a:t>with</a:t>
            </a:r>
            <a:r>
              <a:rPr lang="hu-HU" sz="1200" baseline="0" dirty="0" smtClean="0">
                <a:latin typeface="Courier New" charset="0"/>
                <a:ea typeface="Courier New" charset="0"/>
                <a:cs typeface="Courier New" charset="0"/>
              </a:rPr>
              <a:t> </a:t>
            </a:r>
            <a:r>
              <a:rPr lang="hu-HU" sz="1200" baseline="0" dirty="0" err="1" smtClean="0">
                <a:latin typeface="Courier New" charset="0"/>
                <a:ea typeface="Courier New" charset="0"/>
                <a:cs typeface="Courier New" charset="0"/>
              </a:rPr>
              <a:t>students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shows the output:</a:t>
            </a:r>
          </a:p>
          <a:p>
            <a:r>
              <a:rPr lang="en-US" sz="1200" b="0" i="0" kern="1200" dirty="0" smtClean="0">
                <a:solidFill>
                  <a:schemeClr val="tx1"/>
                </a:solidFill>
                <a:effectLst/>
                <a:latin typeface="+mn-lt"/>
                <a:ea typeface="+mn-ea"/>
                <a:cs typeface="+mn-cs"/>
              </a:rPr>
              <a:t>curl -v http://localhost:8080/resources/employees/1 </a:t>
            </a:r>
          </a:p>
          <a:p>
            <a:pPr marL="0" indent="0">
              <a:buFont typeface="Arial" charset="0"/>
              <a:buNone/>
            </a:pPr>
            <a:r>
              <a:rPr lang="en-US" sz="1200" b="0" i="0" kern="1200" dirty="0" smtClean="0">
                <a:solidFill>
                  <a:schemeClr val="tx1"/>
                </a:solidFill>
                <a:effectLst/>
                <a:latin typeface="+mn-lt"/>
                <a:ea typeface="+mn-ea"/>
                <a:cs typeface="+mn-cs"/>
              </a:rPr>
              <a:t>Trying ::1... </a:t>
            </a:r>
          </a:p>
          <a:p>
            <a:pPr marL="0" indent="0">
              <a:buFont typeface="Arial" charset="0"/>
              <a:buNone/>
            </a:pPr>
            <a:r>
              <a:rPr lang="en-US" sz="1200" b="0" i="0" kern="1200" dirty="0" smtClean="0">
                <a:solidFill>
                  <a:schemeClr val="tx1"/>
                </a:solidFill>
                <a:effectLst/>
                <a:latin typeface="+mn-lt"/>
                <a:ea typeface="+mn-ea"/>
                <a:cs typeface="+mn-cs"/>
              </a:rPr>
              <a:t>* TCP_NODELAY set </a:t>
            </a:r>
          </a:p>
          <a:p>
            <a:pPr marL="0" indent="0">
              <a:buFont typeface="Arial" charset="0"/>
              <a:buNone/>
            </a:pPr>
            <a:r>
              <a:rPr lang="en-US" sz="1200" b="0" i="0" kern="1200" dirty="0" smtClean="0">
                <a:solidFill>
                  <a:schemeClr val="tx1"/>
                </a:solidFill>
                <a:effectLst/>
                <a:latin typeface="+mn-lt"/>
                <a:ea typeface="+mn-ea"/>
                <a:cs typeface="+mn-cs"/>
              </a:rPr>
              <a:t>* Connected to localhost (::1) port 8080 (#0) </a:t>
            </a:r>
          </a:p>
          <a:p>
            <a:pPr marL="0" indent="0">
              <a:buFont typeface="Arial" charset="0"/>
              <a:buNone/>
            </a:pPr>
            <a:r>
              <a:rPr lang="en-US" sz="1200" b="0" i="0" kern="1200" dirty="0" smtClean="0">
                <a:solidFill>
                  <a:schemeClr val="tx1"/>
                </a:solidFill>
                <a:effectLst/>
                <a:latin typeface="+mn-lt"/>
                <a:ea typeface="+mn-ea"/>
                <a:cs typeface="+mn-cs"/>
              </a:rPr>
              <a:t>&gt; GET /resources/employees/1 HTTP/1.1 </a:t>
            </a:r>
          </a:p>
          <a:p>
            <a:pPr marL="0" indent="0">
              <a:buFont typeface="Arial" charset="0"/>
              <a:buNone/>
            </a:pPr>
            <a:r>
              <a:rPr lang="en-US" sz="1200" b="0" i="0" kern="1200" dirty="0" smtClean="0">
                <a:solidFill>
                  <a:schemeClr val="tx1"/>
                </a:solidFill>
                <a:effectLst/>
                <a:latin typeface="+mn-lt"/>
                <a:ea typeface="+mn-ea"/>
                <a:cs typeface="+mn-cs"/>
              </a:rPr>
              <a:t>&gt; Host: localhost:8080 </a:t>
            </a:r>
          </a:p>
          <a:p>
            <a:pPr marL="0" indent="0">
              <a:buFont typeface="Arial" charset="0"/>
              <a:buNone/>
            </a:pPr>
            <a:r>
              <a:rPr lang="en-US" sz="1200" b="0" i="0" kern="1200" dirty="0" smtClean="0">
                <a:solidFill>
                  <a:schemeClr val="tx1"/>
                </a:solidFill>
                <a:effectLst/>
                <a:latin typeface="+mn-lt"/>
                <a:ea typeface="+mn-ea"/>
                <a:cs typeface="+mn-cs"/>
              </a:rPr>
              <a:t>&gt; User-Agent: curl/7.51.0 </a:t>
            </a:r>
          </a:p>
          <a:p>
            <a:pPr marL="0" indent="0">
              <a:buFont typeface="Arial" charset="0"/>
              <a:buNone/>
            </a:pPr>
            <a:r>
              <a:rPr lang="en-US" sz="1200" b="0" i="0" kern="1200" dirty="0" smtClean="0">
                <a:solidFill>
                  <a:schemeClr val="tx1"/>
                </a:solidFill>
                <a:effectLst/>
                <a:latin typeface="+mn-lt"/>
                <a:ea typeface="+mn-ea"/>
                <a:cs typeface="+mn-cs"/>
              </a:rPr>
              <a:t>&gt; Accept: */* </a:t>
            </a:r>
          </a:p>
          <a:p>
            <a:pPr marL="0" indent="0">
              <a:buFont typeface="Arial" charset="0"/>
              <a:buNone/>
            </a:pPr>
            <a:r>
              <a:rPr lang="en-US" sz="1200" b="0" i="0" kern="1200" dirty="0" smtClean="0">
                <a:solidFill>
                  <a:schemeClr val="tx1"/>
                </a:solidFill>
                <a:effectLst/>
                <a:latin typeface="+mn-lt"/>
                <a:ea typeface="+mn-ea"/>
                <a:cs typeface="+mn-cs"/>
              </a:rPr>
              <a:t>&gt; </a:t>
            </a:r>
          </a:p>
          <a:p>
            <a:pPr marL="0" indent="0">
              <a:buFont typeface="Arial" charset="0"/>
              <a:buNone/>
            </a:pPr>
            <a:r>
              <a:rPr lang="en-US" sz="1200" b="0" i="0" kern="1200" dirty="0" smtClean="0">
                <a:solidFill>
                  <a:schemeClr val="tx1"/>
                </a:solidFill>
                <a:effectLst/>
                <a:latin typeface="+mn-lt"/>
                <a:ea typeface="+mn-ea"/>
                <a:cs typeface="+mn-cs"/>
              </a:rPr>
              <a:t>&lt; HTTP/1.1 200 OK</a:t>
            </a:r>
          </a:p>
          <a:p>
            <a:pPr marL="0" indent="0">
              <a:buFont typeface="Arial" charset="0"/>
              <a:buNone/>
            </a:pPr>
            <a:r>
              <a:rPr lang="en-US" sz="1200" b="0" i="0" kern="1200" dirty="0" smtClean="0">
                <a:solidFill>
                  <a:schemeClr val="tx1"/>
                </a:solidFill>
                <a:effectLst/>
                <a:latin typeface="+mn-lt"/>
                <a:ea typeface="+mn-ea"/>
                <a:cs typeface="+mn-cs"/>
              </a:rPr>
              <a:t>&lt; Connection: keep-alive </a:t>
            </a:r>
          </a:p>
          <a:p>
            <a:pPr marL="0" indent="0">
              <a:buFont typeface="Arial" charset="0"/>
              <a:buNone/>
            </a:pPr>
            <a:r>
              <a:rPr lang="en-US" sz="1200" b="0" i="0" kern="1200" dirty="0" smtClean="0">
                <a:solidFill>
                  <a:schemeClr val="tx1"/>
                </a:solidFill>
                <a:effectLst/>
                <a:latin typeface="+mn-lt"/>
                <a:ea typeface="+mn-ea"/>
                <a:cs typeface="+mn-cs"/>
              </a:rPr>
              <a:t>&lt; Content-Type: application/xml</a:t>
            </a:r>
          </a:p>
          <a:p>
            <a:pPr marL="0" indent="0">
              <a:buFont typeface="Arial" charset="0"/>
              <a:buNone/>
            </a:pPr>
            <a:r>
              <a:rPr lang="en-US" sz="1200" b="0" i="0" kern="1200" dirty="0" smtClean="0">
                <a:solidFill>
                  <a:schemeClr val="tx1"/>
                </a:solidFill>
                <a:effectLst/>
                <a:latin typeface="+mn-lt"/>
                <a:ea typeface="+mn-ea"/>
                <a:cs typeface="+mn-cs"/>
              </a:rPr>
              <a:t>&lt; Content-Length: 104 </a:t>
            </a:r>
          </a:p>
          <a:p>
            <a:pPr marL="0" indent="0">
              <a:buFont typeface="Arial" charset="0"/>
              <a:buNone/>
            </a:pPr>
            <a:r>
              <a:rPr lang="en-US" sz="1200" b="0" i="0" kern="1200" dirty="0" smtClean="0">
                <a:solidFill>
                  <a:schemeClr val="tx1"/>
                </a:solidFill>
                <a:effectLst/>
                <a:latin typeface="+mn-lt"/>
                <a:ea typeface="+mn-ea"/>
                <a:cs typeface="+mn-cs"/>
              </a:rPr>
              <a:t>&lt; Date: Sat, 07 Oct 2017 00:06:33 GMT </a:t>
            </a:r>
          </a:p>
          <a:p>
            <a:pPr marL="0" indent="0">
              <a:buFont typeface="Arial" charset="0"/>
              <a:buNone/>
            </a:pPr>
            <a:r>
              <a:rPr lang="en-US" sz="1200" b="0" i="0" kern="1200" dirty="0" smtClean="0">
                <a:solidFill>
                  <a:schemeClr val="tx1"/>
                </a:solidFill>
                <a:effectLst/>
                <a:latin typeface="+mn-lt"/>
                <a:ea typeface="+mn-ea"/>
                <a:cs typeface="+mn-cs"/>
              </a:rPr>
              <a:t>&lt; * </a:t>
            </a:r>
            <a:r>
              <a:rPr lang="en-US" sz="1200" b="0" i="0" kern="1200" dirty="0" err="1" smtClean="0">
                <a:solidFill>
                  <a:schemeClr val="tx1"/>
                </a:solidFill>
                <a:effectLst/>
                <a:latin typeface="+mn-lt"/>
                <a:ea typeface="+mn-ea"/>
                <a:cs typeface="+mn-cs"/>
              </a:rPr>
              <a:t>Curl_http_done</a:t>
            </a:r>
            <a:r>
              <a:rPr lang="en-US" sz="1200" b="0" i="0" kern="1200" dirty="0" smtClean="0">
                <a:solidFill>
                  <a:schemeClr val="tx1"/>
                </a:solidFill>
                <a:effectLst/>
                <a:latin typeface="+mn-lt"/>
                <a:ea typeface="+mn-ea"/>
                <a:cs typeface="+mn-cs"/>
              </a:rPr>
              <a:t>: called premature == 0 * Connection #0 to host localhost left intact </a:t>
            </a:r>
          </a:p>
          <a:p>
            <a:pPr marL="0" indent="0">
              <a:buFont typeface="Arial" charset="0"/>
              <a:buNone/>
            </a:pPr>
            <a:r>
              <a:rPr lang="en-US" sz="1200" b="0" i="0" kern="1200" dirty="0" smtClean="0">
                <a:solidFill>
                  <a:schemeClr val="tx1"/>
                </a:solidFill>
                <a:effectLst/>
                <a:latin typeface="+mn-lt"/>
                <a:ea typeface="+mn-ea"/>
                <a:cs typeface="+mn-cs"/>
              </a:rPr>
              <a:t>&lt;?xml version="1.0" encoding="UTF-8" standalone="yes"?&gt;&lt;employee&gt;&lt;id&gt;1&lt;/id&gt;&lt;name&gt;Penny&lt;/name&gt;&lt;/employee&gt;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214</a:t>
            </a:fld>
            <a:endParaRPr lang="en-US" altLang="en-US"/>
          </a:p>
        </p:txBody>
      </p:sp>
    </p:spTree>
    <p:extLst>
      <p:ext uri="{BB962C8B-B14F-4D97-AF65-F5344CB8AC3E}">
        <p14:creationId xmlns:p14="http://schemas.microsoft.com/office/powerpoint/2010/main" val="1910564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Shutdown application</a:t>
            </a:r>
          </a:p>
          <a:p>
            <a:r>
              <a:rPr lang="en-US" sz="1200" b="0" i="0" kern="1200" dirty="0" smtClean="0">
                <a:solidFill>
                  <a:schemeClr val="tx1"/>
                </a:solidFill>
                <a:effectLst/>
                <a:latin typeface="+mn-lt"/>
                <a:ea typeface="+mn-ea"/>
                <a:cs typeface="+mn-cs"/>
              </a:rPr>
              <a:t>Shutdown the application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-compose down:</a:t>
            </a:r>
          </a:p>
          <a:p>
            <a:r>
              <a:rPr lang="en-US" sz="1200" b="0" i="0" kern="1200" dirty="0" smtClean="0">
                <a:solidFill>
                  <a:schemeClr val="tx1"/>
                </a:solidFill>
                <a:effectLst/>
                <a:latin typeface="+mn-lt"/>
                <a:ea typeface="+mn-ea"/>
                <a:cs typeface="+mn-cs"/>
              </a:rPr>
              <a:t>Stopping javaee_web_1 ... done </a:t>
            </a:r>
          </a:p>
          <a:p>
            <a:r>
              <a:rPr lang="en-US" sz="1200" b="0" i="0" kern="1200" dirty="0" smtClean="0">
                <a:solidFill>
                  <a:schemeClr val="tx1"/>
                </a:solidFill>
                <a:effectLst/>
                <a:latin typeface="+mn-lt"/>
                <a:ea typeface="+mn-ea"/>
                <a:cs typeface="+mn-cs"/>
              </a:rPr>
              <a:t>Stopping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done </a:t>
            </a:r>
          </a:p>
          <a:p>
            <a:r>
              <a:rPr lang="en-US" sz="1200" b="0" i="0" kern="1200" dirty="0" smtClean="0">
                <a:solidFill>
                  <a:schemeClr val="tx1"/>
                </a:solidFill>
                <a:effectLst/>
                <a:latin typeface="+mn-lt"/>
                <a:ea typeface="+mn-ea"/>
                <a:cs typeface="+mn-cs"/>
              </a:rPr>
              <a:t>Removing javaee_web_1 ... done </a:t>
            </a:r>
          </a:p>
          <a:p>
            <a:r>
              <a:rPr lang="en-US" sz="1200" b="0" i="0" kern="1200" dirty="0" smtClean="0">
                <a:solidFill>
                  <a:schemeClr val="tx1"/>
                </a:solidFill>
                <a:effectLst/>
                <a:latin typeface="+mn-lt"/>
                <a:ea typeface="+mn-ea"/>
                <a:cs typeface="+mn-cs"/>
              </a:rPr>
              <a:t>Removing </a:t>
            </a:r>
            <a:r>
              <a:rPr lang="en-US" sz="1200" b="0" i="0" kern="1200" dirty="0" err="1" smtClean="0">
                <a:solidFill>
                  <a:schemeClr val="tx1"/>
                </a:solidFill>
                <a:effectLst/>
                <a:latin typeface="+mn-lt"/>
                <a:ea typeface="+mn-ea"/>
                <a:cs typeface="+mn-cs"/>
              </a:rPr>
              <a:t>db</a:t>
            </a:r>
            <a:r>
              <a:rPr lang="en-US" sz="1200" b="0" i="0" kern="1200" dirty="0" smtClean="0">
                <a:solidFill>
                  <a:schemeClr val="tx1"/>
                </a:solidFill>
                <a:effectLst/>
                <a:latin typeface="+mn-lt"/>
                <a:ea typeface="+mn-ea"/>
                <a:cs typeface="+mn-cs"/>
              </a:rPr>
              <a:t> ... done </a:t>
            </a:r>
          </a:p>
          <a:p>
            <a:r>
              <a:rPr lang="en-US" sz="1200" b="0" i="0" kern="1200" dirty="0" smtClean="0">
                <a:solidFill>
                  <a:schemeClr val="tx1"/>
                </a:solidFill>
                <a:effectLst/>
                <a:latin typeface="+mn-lt"/>
                <a:ea typeface="+mn-ea"/>
                <a:cs typeface="+mn-cs"/>
              </a:rPr>
              <a:t>Removing network </a:t>
            </a:r>
            <a:r>
              <a:rPr lang="en-US" sz="1200" b="0" i="0" kern="1200" dirty="0" err="1" smtClean="0">
                <a:solidFill>
                  <a:schemeClr val="tx1"/>
                </a:solidFill>
                <a:effectLst/>
                <a:latin typeface="+mn-lt"/>
                <a:ea typeface="+mn-ea"/>
                <a:cs typeface="+mn-cs"/>
              </a:rPr>
              <a:t>javaee_default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stops the container in each service and removes all the services.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also deletes any networks that were created as part of this application.</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215</a:t>
            </a:fld>
            <a:endParaRPr lang="en-US" altLang="en-US"/>
          </a:p>
        </p:txBody>
      </p:sp>
    </p:spTree>
    <p:extLst>
      <p:ext uri="{BB962C8B-B14F-4D97-AF65-F5344CB8AC3E}">
        <p14:creationId xmlns:p14="http://schemas.microsoft.com/office/powerpoint/2010/main" val="4568334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BEWARE: TO DO THESE</a:t>
            </a:r>
            <a:r>
              <a:rPr lang="en-US" sz="1200" b="1" i="0" kern="1200" baseline="0" dirty="0" smtClean="0">
                <a:solidFill>
                  <a:schemeClr val="tx1"/>
                </a:solidFill>
                <a:effectLst/>
                <a:latin typeface="+mn-lt"/>
                <a:ea typeface="+mn-ea"/>
                <a:cs typeface="+mn-cs"/>
              </a:rPr>
              <a:t> EXERCISES, YOU NEED TO CLONE:</a:t>
            </a:r>
          </a:p>
          <a:p>
            <a:r>
              <a:rPr lang="en-US" sz="1200" b="1" i="0" kern="1200" baseline="0" dirty="0" err="1" smtClean="0">
                <a:solidFill>
                  <a:schemeClr val="tx1"/>
                </a:solidFill>
                <a:effectLst/>
                <a:latin typeface="+mn-lt"/>
                <a:ea typeface="+mn-ea"/>
                <a:cs typeface="+mn-cs"/>
              </a:rPr>
              <a:t>git@Docker</a:t>
            </a:r>
            <a:r>
              <a:rPr lang="en-US" sz="1200" b="1" i="0" kern="1200" baseline="0" dirty="0" smtClean="0">
                <a:solidFill>
                  <a:schemeClr val="tx1"/>
                </a:solidFill>
                <a:effectLst/>
                <a:latin typeface="+mn-lt"/>
                <a:ea typeface="+mn-ea"/>
                <a:cs typeface="+mn-cs"/>
              </a:rPr>
              <a:t>/labs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section will deploy an application that will provide a CRUD/REST interface on a data bucket in </a:t>
            </a:r>
            <a:r>
              <a:rPr lang="en-US" sz="1200" b="0" i="0" u="none" strike="noStrike" kern="1200" dirty="0" smtClean="0">
                <a:solidFill>
                  <a:schemeClr val="tx1"/>
                </a:solidFill>
                <a:effectLst/>
                <a:latin typeface="+mn-lt"/>
                <a:ea typeface="+mn-ea"/>
                <a:cs typeface="+mn-cs"/>
                <a:hlinkClick r:id="rId3"/>
              </a:rPr>
              <a:t>MySQL</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This is achieved by using a Java EE application deployed on </a:t>
            </a:r>
            <a:r>
              <a:rPr lang="en-US" sz="1200" b="0" i="0" u="none" strike="noStrike" kern="1200" dirty="0" smtClean="0">
                <a:solidFill>
                  <a:schemeClr val="tx1"/>
                </a:solidFill>
                <a:effectLst/>
                <a:latin typeface="+mn-lt"/>
                <a:ea typeface="+mn-ea"/>
                <a:cs typeface="+mn-cs"/>
                <a:hlinkClick r:id="rId4"/>
              </a:rPr>
              <a:t>WildFly</a:t>
            </a:r>
            <a:r>
              <a:rPr lang="en-US" sz="1200" b="0" i="0" kern="1200" dirty="0" smtClean="0">
                <a:solidFill>
                  <a:schemeClr val="tx1"/>
                </a:solidFill>
                <a:effectLst/>
                <a:latin typeface="+mn-lt"/>
                <a:ea typeface="+mn-ea"/>
                <a:cs typeface="+mn-cs"/>
              </a:rPr>
              <a:t> to access the database.</a:t>
            </a:r>
          </a:p>
          <a:p>
            <a:endParaRPr lang="en-US" dirty="0" smtClean="0"/>
          </a:p>
          <a:p>
            <a:r>
              <a:rPr lang="en-US" sz="1200" b="1" i="0" kern="1200" dirty="0" smtClean="0">
                <a:solidFill>
                  <a:schemeClr val="tx1"/>
                </a:solidFill>
                <a:effectLst/>
                <a:latin typeface="+mn-lt"/>
                <a:ea typeface="+mn-ea"/>
                <a:cs typeface="+mn-cs"/>
              </a:rPr>
              <a:t>Initialize Swarm</a:t>
            </a:r>
          </a:p>
          <a:p>
            <a:r>
              <a:rPr lang="en-US" sz="1200" b="0" i="0" kern="1200" dirty="0" smtClean="0">
                <a:solidFill>
                  <a:schemeClr val="tx1"/>
                </a:solidFill>
                <a:effectLst/>
                <a:latin typeface="+mn-lt"/>
                <a:ea typeface="+mn-ea"/>
                <a:cs typeface="+mn-cs"/>
              </a:rPr>
              <a:t>Initialize Swarm mode using the following command:</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swarm </a:t>
            </a:r>
            <a:r>
              <a:rPr lang="en-US" sz="1200" b="0" i="0" kern="1200" dirty="0" err="1" smtClean="0">
                <a:solidFill>
                  <a:schemeClr val="tx1"/>
                </a:solidFill>
                <a:effectLst/>
                <a:latin typeface="+mn-lt"/>
                <a:ea typeface="+mn-ea"/>
                <a:cs typeface="+mn-cs"/>
              </a:rPr>
              <a:t>init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starts a Swarm Manager.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By default, a manager node is also a worker but can be configured to be a manager-only.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217</a:t>
            </a:fld>
            <a:endParaRPr lang="en-US" altLang="en-US"/>
          </a:p>
        </p:txBody>
      </p:sp>
    </p:spTree>
    <p:extLst>
      <p:ext uri="{BB962C8B-B14F-4D97-AF65-F5344CB8AC3E}">
        <p14:creationId xmlns:p14="http://schemas.microsoft.com/office/powerpoint/2010/main" val="137458957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Initialize Swarm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Find some information about this one-node cluster using the command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info</a:t>
            </a:r>
          </a:p>
          <a:p>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cs_09-info.bash</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cluster has 1 node, and that is a manager. </a:t>
            </a:r>
          </a:p>
          <a:p>
            <a:r>
              <a:rPr lang="en-US" sz="1200" b="0" i="0" kern="1200" dirty="0" smtClean="0">
                <a:solidFill>
                  <a:schemeClr val="tx1"/>
                </a:solidFill>
                <a:effectLst/>
                <a:latin typeface="+mn-lt"/>
                <a:ea typeface="+mn-ea"/>
                <a:cs typeface="+mn-cs"/>
              </a:rPr>
              <a:t>By default, the manager node is also a worker node. </a:t>
            </a:r>
          </a:p>
          <a:p>
            <a:r>
              <a:rPr lang="en-US" sz="1200" b="0" i="0" kern="1200" dirty="0" smtClean="0">
                <a:solidFill>
                  <a:schemeClr val="tx1"/>
                </a:solidFill>
                <a:effectLst/>
                <a:latin typeface="+mn-lt"/>
                <a:ea typeface="+mn-ea"/>
                <a:cs typeface="+mn-cs"/>
              </a:rPr>
              <a:t>This means the containers can run on this node.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218</a:t>
            </a:fld>
            <a:endParaRPr lang="en-US" altLang="en-US"/>
          </a:p>
        </p:txBody>
      </p:sp>
    </p:spTree>
    <p:extLst>
      <p:ext uri="{BB962C8B-B14F-4D97-AF65-F5344CB8AC3E}">
        <p14:creationId xmlns:p14="http://schemas.microsoft.com/office/powerpoint/2010/main" val="13796851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Multi-container application</a:t>
            </a:r>
          </a:p>
          <a:p>
            <a:r>
              <a:rPr lang="en-US" sz="1200" b="0" i="0" kern="1200" dirty="0" smtClean="0">
                <a:solidFill>
                  <a:schemeClr val="tx1"/>
                </a:solidFill>
                <a:effectLst/>
                <a:latin typeface="+mn-lt"/>
                <a:ea typeface="+mn-ea"/>
                <a:cs typeface="+mn-cs"/>
              </a:rPr>
              <a:t>This section describes how to deploy a multi-container application using Docker Compose to Swarm mode use Docker CLI.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Create a new directory and cd to it:</a:t>
            </a:r>
          </a:p>
          <a:p>
            <a:r>
              <a:rPr lang="en-US" sz="1200" b="0" i="0" kern="1200" dirty="0" err="1" smtClean="0">
                <a:solidFill>
                  <a:schemeClr val="tx1"/>
                </a:solidFill>
                <a:effectLst/>
                <a:latin typeface="+mn-lt"/>
                <a:ea typeface="+mn-ea"/>
                <a:cs typeface="+mn-cs"/>
              </a:rPr>
              <a:t>mkdir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webapp</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cd </a:t>
            </a:r>
            <a:r>
              <a:rPr lang="en-US" sz="1200" b="0" i="0" kern="1200" dirty="0" err="1" smtClean="0">
                <a:solidFill>
                  <a:schemeClr val="tx1"/>
                </a:solidFill>
                <a:effectLst/>
                <a:latin typeface="+mn-lt"/>
                <a:ea typeface="+mn-ea"/>
                <a:cs typeface="+mn-cs"/>
              </a:rPr>
              <a:t>webapp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indent="0" algn="l">
              <a:buNone/>
            </a:pPr>
            <a:r>
              <a:rPr lang="en-US" sz="1200" b="0" i="0" kern="1200" dirty="0" smtClean="0">
                <a:solidFill>
                  <a:schemeClr val="tx1"/>
                </a:solidFill>
                <a:effectLst/>
                <a:latin typeface="+mn-lt"/>
                <a:ea typeface="+mn-ea"/>
                <a:cs typeface="+mn-cs"/>
              </a:rPr>
              <a:t>Create a new Compose definition </a:t>
            </a:r>
            <a:r>
              <a:rPr lang="en-US" sz="1200" b="0" i="0" kern="1200" dirty="0" err="1" smtClean="0">
                <a:solidFill>
                  <a:schemeClr val="tx1"/>
                </a:solidFill>
                <a:effectLst/>
                <a:latin typeface="+mn-lt"/>
                <a:ea typeface="+mn-ea"/>
                <a:cs typeface="+mn-cs"/>
              </a:rPr>
              <a:t>docker-compose.yml</a:t>
            </a:r>
            <a:r>
              <a:rPr lang="en-US" sz="1200" b="0" i="0" kern="1200" dirty="0" smtClean="0">
                <a:solidFill>
                  <a:schemeClr val="tx1"/>
                </a:solidFill>
                <a:effectLst/>
                <a:latin typeface="+mn-lt"/>
                <a:ea typeface="+mn-ea"/>
                <a:cs typeface="+mn-cs"/>
              </a:rPr>
              <a:t> using </a:t>
            </a:r>
            <a:r>
              <a:rPr lang="hu-HU" sz="1200" b="1" dirty="0" err="1" smtClean="0"/>
              <a:t>Reference</a:t>
            </a:r>
            <a:r>
              <a:rPr lang="hu-HU" sz="1200" dirty="0" smtClean="0"/>
              <a:t>: </a:t>
            </a:r>
            <a:r>
              <a:rPr lang="hu-HU" sz="1200" dirty="0" smtClean="0">
                <a:latin typeface="Courier New" charset="0"/>
                <a:ea typeface="Courier New" charset="0"/>
                <a:cs typeface="Courier New" charset="0"/>
              </a:rPr>
              <a:t>cs_09-35.yaml</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219</a:t>
            </a:fld>
            <a:endParaRPr lang="en-US" altLang="en-US"/>
          </a:p>
        </p:txBody>
      </p:sp>
    </p:spTree>
    <p:extLst>
      <p:ext uri="{BB962C8B-B14F-4D97-AF65-F5344CB8AC3E}">
        <p14:creationId xmlns:p14="http://schemas.microsoft.com/office/powerpoint/2010/main" val="13337965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Multi-container application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application can be started as:</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stack deploy --compose-file=</a:t>
            </a:r>
            <a:r>
              <a:rPr lang="en-US" sz="1200" b="0" i="0" kern="1200" dirty="0" err="1" smtClean="0">
                <a:solidFill>
                  <a:schemeClr val="tx1"/>
                </a:solidFill>
                <a:effectLst/>
                <a:latin typeface="+mn-lt"/>
                <a:ea typeface="+mn-ea"/>
                <a:cs typeface="+mn-cs"/>
              </a:rPr>
              <a:t>docker-compose.yml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webapp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shows the output as:</a:t>
            </a:r>
          </a:p>
          <a:p>
            <a:r>
              <a:rPr lang="en-US" sz="1200" b="0" i="0" kern="1200" dirty="0" smtClean="0">
                <a:solidFill>
                  <a:schemeClr val="tx1"/>
                </a:solidFill>
                <a:effectLst/>
                <a:latin typeface="+mn-lt"/>
                <a:ea typeface="+mn-ea"/>
                <a:cs typeface="+mn-cs"/>
              </a:rPr>
              <a:t>Ignoring deprecated options: </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container_name</a:t>
            </a:r>
            <a:r>
              <a:rPr lang="en-US" sz="1200" b="0" i="0" kern="1200" dirty="0" smtClean="0">
                <a:solidFill>
                  <a:schemeClr val="tx1"/>
                </a:solidFill>
                <a:effectLst/>
                <a:latin typeface="+mn-lt"/>
                <a:ea typeface="+mn-ea"/>
                <a:cs typeface="+mn-cs"/>
              </a:rPr>
              <a:t>: Setting the container name is not supported.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Creating network </a:t>
            </a:r>
            <a:r>
              <a:rPr lang="en-US" sz="1200" b="0" i="0" kern="1200" dirty="0" err="1" smtClean="0">
                <a:solidFill>
                  <a:schemeClr val="tx1"/>
                </a:solidFill>
                <a:effectLst/>
                <a:latin typeface="+mn-lt"/>
                <a:ea typeface="+mn-ea"/>
                <a:cs typeface="+mn-cs"/>
              </a:rPr>
              <a:t>webapp_default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Creating service </a:t>
            </a:r>
            <a:r>
              <a:rPr lang="en-US" sz="1200" b="0" i="0" kern="1200" dirty="0" err="1" smtClean="0">
                <a:solidFill>
                  <a:schemeClr val="tx1"/>
                </a:solidFill>
                <a:effectLst/>
                <a:latin typeface="+mn-lt"/>
                <a:ea typeface="+mn-ea"/>
                <a:cs typeface="+mn-cs"/>
              </a:rPr>
              <a:t>webapp_db</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Creating service </a:t>
            </a:r>
            <a:r>
              <a:rPr lang="en-US" sz="1200" b="0" i="0" kern="1200" dirty="0" err="1" smtClean="0">
                <a:solidFill>
                  <a:schemeClr val="tx1"/>
                </a:solidFill>
                <a:effectLst/>
                <a:latin typeface="+mn-lt"/>
                <a:ea typeface="+mn-ea"/>
                <a:cs typeface="+mn-cs"/>
              </a:rPr>
              <a:t>webapp_web</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Swarm and MySQL services are started on this node. </a:t>
            </a:r>
          </a:p>
          <a:p>
            <a:r>
              <a:rPr lang="en-US" sz="1200" b="0"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Each service has a single container. If the Swarm mode is enabled on multiple nodes then the containers will be distributed across them.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new overlay network is created.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can be verified using the command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network ls. This network allows multiple containers on different hosts to communicate with each other.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220</a:t>
            </a:fld>
            <a:endParaRPr lang="en-US" altLang="en-US"/>
          </a:p>
        </p:txBody>
      </p:sp>
    </p:spTree>
    <p:extLst>
      <p:ext uri="{BB962C8B-B14F-4D97-AF65-F5344CB8AC3E}">
        <p14:creationId xmlns:p14="http://schemas.microsoft.com/office/powerpoint/2010/main" val="167993262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Verify service and containers in application</a:t>
            </a:r>
          </a:p>
          <a:p>
            <a:endParaRPr lang="en-US" b="1" dirty="0" smtClean="0">
              <a:effectLst/>
            </a:endParaRPr>
          </a:p>
          <a:p>
            <a:r>
              <a:rPr lang="en-US" b="1" dirty="0" smtClean="0">
                <a:effectLst/>
              </a:rPr>
              <a:t>SHARE:</a:t>
            </a:r>
          </a:p>
          <a:p>
            <a:r>
              <a:rPr lang="en-US" sz="1200" b="0" i="0" kern="1200" dirty="0" smtClean="0">
                <a:solidFill>
                  <a:schemeClr val="tx1"/>
                </a:solidFill>
                <a:effectLst/>
                <a:latin typeface="+mn-lt"/>
                <a:ea typeface="+mn-ea"/>
                <a:cs typeface="+mn-cs"/>
              </a:rPr>
              <a:t>Verify that the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and MySQL services are running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ID NAME MODE REPLICAS IMAGE PORTS </a:t>
            </a:r>
          </a:p>
          <a:p>
            <a:r>
              <a:rPr lang="en-US" sz="1200" b="0" i="0" kern="1200" dirty="0" smtClean="0">
                <a:solidFill>
                  <a:schemeClr val="tx1"/>
                </a:solidFill>
                <a:effectLst/>
                <a:latin typeface="+mn-lt"/>
                <a:ea typeface="+mn-ea"/>
                <a:cs typeface="+mn-cs"/>
              </a:rPr>
              <a:t>j21lwelj529f </a:t>
            </a:r>
            <a:r>
              <a:rPr lang="en-US" sz="1200" b="0" i="0" kern="1200" dirty="0" err="1" smtClean="0">
                <a:solidFill>
                  <a:schemeClr val="tx1"/>
                </a:solidFill>
                <a:effectLst/>
                <a:latin typeface="+mn-lt"/>
                <a:ea typeface="+mn-ea"/>
                <a:cs typeface="+mn-cs"/>
              </a:rPr>
              <a:t>webapp_db</a:t>
            </a:r>
            <a:r>
              <a:rPr lang="en-US" sz="1200" b="0" i="0" kern="1200" dirty="0" smtClean="0">
                <a:solidFill>
                  <a:schemeClr val="tx1"/>
                </a:solidFill>
                <a:effectLst/>
                <a:latin typeface="+mn-lt"/>
                <a:ea typeface="+mn-ea"/>
                <a:cs typeface="+mn-cs"/>
              </a:rPr>
              <a:t> replicated 1/1 mysql:8 *:3306-&gt;3306/</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m0m44axt35cg </a:t>
            </a:r>
            <a:r>
              <a:rPr lang="en-US" sz="1200" b="0" i="0" kern="1200" dirty="0" err="1" smtClean="0">
                <a:solidFill>
                  <a:schemeClr val="tx1"/>
                </a:solidFill>
                <a:effectLst/>
                <a:latin typeface="+mn-lt"/>
                <a:ea typeface="+mn-ea"/>
                <a:cs typeface="+mn-cs"/>
              </a:rPr>
              <a:t>webapp_web</a:t>
            </a:r>
            <a:r>
              <a:rPr lang="en-US" sz="1200" b="0" i="0" kern="1200" dirty="0" smtClean="0">
                <a:solidFill>
                  <a:schemeClr val="tx1"/>
                </a:solidFill>
                <a:effectLst/>
                <a:latin typeface="+mn-lt"/>
                <a:ea typeface="+mn-ea"/>
                <a:cs typeface="+mn-cs"/>
              </a:rPr>
              <a:t> replicated 1/1 </a:t>
            </a:r>
            <a:r>
              <a:rPr lang="en-US" sz="1200" b="0" i="0" kern="1200" dirty="0" err="1" smtClean="0">
                <a:solidFill>
                  <a:schemeClr val="tx1"/>
                </a:solidFill>
                <a:effectLst/>
                <a:latin typeface="+mn-lt"/>
                <a:ea typeface="+mn-ea"/>
                <a:cs typeface="+mn-cs"/>
              </a:rPr>
              <a:t>arungupta</a:t>
            </a:r>
            <a:r>
              <a:rPr lang="en-US" sz="1200" b="0" i="0" kern="1200" dirty="0" smtClean="0">
                <a:solidFill>
                  <a:schemeClr val="tx1"/>
                </a:solidFill>
                <a:effectLst/>
                <a:latin typeface="+mn-lt"/>
                <a:ea typeface="+mn-ea"/>
                <a:cs typeface="+mn-cs"/>
              </a:rPr>
              <a:t>/docker-javaee:dockerconeu17 *:8080-&gt;8080/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,*:9990-&gt;9990/</a:t>
            </a:r>
            <a:r>
              <a:rPr lang="en-US" sz="1200" b="0" i="0" kern="1200" dirty="0" err="1" smtClean="0">
                <a:solidFill>
                  <a:schemeClr val="tx1"/>
                </a:solidFill>
                <a:effectLst/>
                <a:latin typeface="+mn-lt"/>
                <a:ea typeface="+mn-ea"/>
                <a:cs typeface="+mn-cs"/>
              </a:rPr>
              <a:t>tcp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More details about the service can be obtained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inspect </a:t>
            </a:r>
            <a:r>
              <a:rPr lang="en-US" sz="1200" b="0" i="0" kern="1200" dirty="0" err="1" smtClean="0">
                <a:solidFill>
                  <a:schemeClr val="tx1"/>
                </a:solidFill>
                <a:effectLst/>
                <a:latin typeface="+mn-lt"/>
                <a:ea typeface="+mn-ea"/>
                <a:cs typeface="+mn-cs"/>
              </a:rPr>
              <a:t>webapp_web</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cs_09-inspect.bash</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Logs for the service can be seen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logs -f </a:t>
            </a:r>
            <a:r>
              <a:rPr lang="en-US" sz="1200" b="0" i="0" kern="1200" dirty="0" err="1" smtClean="0">
                <a:solidFill>
                  <a:schemeClr val="tx1"/>
                </a:solidFill>
                <a:effectLst/>
                <a:latin typeface="+mn-lt"/>
                <a:ea typeface="+mn-ea"/>
                <a:cs typeface="+mn-cs"/>
              </a:rPr>
              <a:t>webapp_web</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cs_09-logs.bash</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Make sure to wait for the last log statement to show.</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221</a:t>
            </a:fld>
            <a:endParaRPr lang="en-US" altLang="en-US"/>
          </a:p>
        </p:txBody>
      </p:sp>
    </p:spTree>
    <p:extLst>
      <p:ext uri="{BB962C8B-B14F-4D97-AF65-F5344CB8AC3E}">
        <p14:creationId xmlns:p14="http://schemas.microsoft.com/office/powerpoint/2010/main" val="532993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34</a:t>
            </a:fld>
            <a:endParaRPr lang="en-US" altLang="en-US"/>
          </a:p>
        </p:txBody>
      </p:sp>
    </p:spTree>
    <p:extLst>
      <p:ext uri="{BB962C8B-B14F-4D97-AF65-F5344CB8AC3E}">
        <p14:creationId xmlns:p14="http://schemas.microsoft.com/office/powerpoint/2010/main" val="37415292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Access application</a:t>
            </a:r>
          </a:p>
          <a:p>
            <a:r>
              <a:rPr lang="en-US" sz="1200" b="0" i="0" kern="1200" dirty="0" smtClean="0">
                <a:solidFill>
                  <a:schemeClr val="tx1"/>
                </a:solidFill>
                <a:effectLst/>
                <a:latin typeface="+mn-lt"/>
                <a:ea typeface="+mn-ea"/>
                <a:cs typeface="+mn-cs"/>
              </a:rPr>
              <a:t>Now that the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and MySQL servers have been configured, let’s access the application. </a:t>
            </a:r>
          </a:p>
          <a:p>
            <a:r>
              <a:rPr lang="en-US" sz="1200" b="0" i="0" kern="1200" dirty="0" smtClean="0">
                <a:solidFill>
                  <a:schemeClr val="tx1"/>
                </a:solidFill>
                <a:effectLst/>
                <a:latin typeface="+mn-lt"/>
                <a:ea typeface="+mn-ea"/>
                <a:cs typeface="+mn-cs"/>
              </a:rPr>
              <a:t>You need to specify IP address of the host where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is running (localhost in our case).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endpoint can be accessed in this case as: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curl -v http://localhost:8080/resources/employees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output is shown as:</a:t>
            </a:r>
          </a:p>
          <a:p>
            <a:r>
              <a:rPr lang="en-US" sz="1200" b="0" i="0" kern="1200" dirty="0" smtClean="0">
                <a:solidFill>
                  <a:schemeClr val="tx1"/>
                </a:solidFill>
                <a:effectLst/>
                <a:latin typeface="+mn-lt"/>
                <a:ea typeface="+mn-ea"/>
                <a:cs typeface="+mn-cs"/>
              </a:rPr>
              <a:t>cs_09-curl.bash</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shows all employees stored in the database.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222</a:t>
            </a:fld>
            <a:endParaRPr lang="en-US" altLang="en-US"/>
          </a:p>
        </p:txBody>
      </p:sp>
    </p:spTree>
    <p:extLst>
      <p:ext uri="{BB962C8B-B14F-4D97-AF65-F5344CB8AC3E}">
        <p14:creationId xmlns:p14="http://schemas.microsoft.com/office/powerpoint/2010/main" val="196141919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Stop application</a:t>
            </a:r>
          </a:p>
          <a:p>
            <a:r>
              <a:rPr lang="en-US" sz="1200" b="0" i="0" kern="1200" dirty="0" smtClean="0">
                <a:solidFill>
                  <a:schemeClr val="tx1"/>
                </a:solidFill>
                <a:effectLst/>
                <a:latin typeface="+mn-lt"/>
                <a:ea typeface="+mn-ea"/>
                <a:cs typeface="+mn-cs"/>
              </a:rPr>
              <a:t>If you only want to stop the application temporarily while keeping any networks that were created as part of this application, the recommended way is to set the amount of service replicas to 0.</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scale </a:t>
            </a:r>
            <a:r>
              <a:rPr lang="en-US" sz="1200" b="0" i="0" kern="1200" dirty="0" err="1" smtClean="0">
                <a:solidFill>
                  <a:schemeClr val="tx1"/>
                </a:solidFill>
                <a:effectLst/>
                <a:latin typeface="+mn-lt"/>
                <a:ea typeface="+mn-ea"/>
                <a:cs typeface="+mn-cs"/>
              </a:rPr>
              <a:t>webapp_db</a:t>
            </a:r>
            <a:r>
              <a:rPr lang="en-US" sz="1200" b="0" i="0" kern="1200" dirty="0" smtClean="0">
                <a:solidFill>
                  <a:schemeClr val="tx1"/>
                </a:solidFill>
                <a:effectLst/>
                <a:latin typeface="+mn-lt"/>
                <a:ea typeface="+mn-ea"/>
                <a:cs typeface="+mn-cs"/>
              </a:rPr>
              <a:t>=0 </a:t>
            </a:r>
            <a:r>
              <a:rPr lang="en-US" sz="1200" b="0" i="0" kern="1200" dirty="0" err="1" smtClean="0">
                <a:solidFill>
                  <a:schemeClr val="tx1"/>
                </a:solidFill>
                <a:effectLst/>
                <a:latin typeface="+mn-lt"/>
                <a:ea typeface="+mn-ea"/>
                <a:cs typeface="+mn-cs"/>
              </a:rPr>
              <a:t>webapp_web</a:t>
            </a:r>
            <a:r>
              <a:rPr lang="en-US" sz="1200" b="0" i="0" kern="1200" dirty="0" smtClean="0">
                <a:solidFill>
                  <a:schemeClr val="tx1"/>
                </a:solidFill>
                <a:effectLst/>
                <a:latin typeface="+mn-lt"/>
                <a:ea typeface="+mn-ea"/>
                <a:cs typeface="+mn-cs"/>
              </a:rPr>
              <a:t>=0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shows the output:</a:t>
            </a:r>
          </a:p>
          <a:p>
            <a:r>
              <a:rPr lang="en-US" sz="1200" b="0" i="0" kern="1200" dirty="0" err="1" smtClean="0">
                <a:solidFill>
                  <a:schemeClr val="tx1"/>
                </a:solidFill>
                <a:effectLst/>
                <a:latin typeface="+mn-lt"/>
                <a:ea typeface="+mn-ea"/>
                <a:cs typeface="+mn-cs"/>
              </a:rPr>
              <a:t>webapp_db</a:t>
            </a:r>
            <a:r>
              <a:rPr lang="en-US" sz="1200" b="0" i="0" kern="1200" dirty="0" smtClean="0">
                <a:solidFill>
                  <a:schemeClr val="tx1"/>
                </a:solidFill>
                <a:effectLst/>
                <a:latin typeface="+mn-lt"/>
                <a:ea typeface="+mn-ea"/>
                <a:cs typeface="+mn-cs"/>
              </a:rPr>
              <a:t> scaled to 0 </a:t>
            </a:r>
          </a:p>
          <a:p>
            <a:r>
              <a:rPr lang="en-US" sz="1200" b="0" i="0" kern="1200" dirty="0" err="1" smtClean="0">
                <a:solidFill>
                  <a:schemeClr val="tx1"/>
                </a:solidFill>
                <a:effectLst/>
                <a:latin typeface="+mn-lt"/>
                <a:ea typeface="+mn-ea"/>
                <a:cs typeface="+mn-cs"/>
              </a:rPr>
              <a:t>webapp_web</a:t>
            </a:r>
            <a:r>
              <a:rPr lang="en-US" sz="1200" b="0" i="0" kern="1200" dirty="0" smtClean="0">
                <a:solidFill>
                  <a:schemeClr val="tx1"/>
                </a:solidFill>
                <a:effectLst/>
                <a:latin typeface="+mn-lt"/>
                <a:ea typeface="+mn-ea"/>
                <a:cs typeface="+mn-cs"/>
              </a:rPr>
              <a:t> scaled to 0 </a:t>
            </a:r>
          </a:p>
          <a:p>
            <a:r>
              <a:rPr lang="en-US" sz="1200" b="0" i="0" kern="1200" dirty="0" smtClean="0">
                <a:solidFill>
                  <a:schemeClr val="tx1"/>
                </a:solidFill>
                <a:effectLst/>
                <a:latin typeface="+mn-lt"/>
                <a:ea typeface="+mn-ea"/>
                <a:cs typeface="+mn-cs"/>
              </a:rPr>
              <a:t>Since --detach=false was not specified, tasks will be scaled in the background. </a:t>
            </a:r>
          </a:p>
          <a:p>
            <a:r>
              <a:rPr lang="en-US" sz="1200" b="0" i="0" kern="1200" dirty="0" smtClean="0">
                <a:solidFill>
                  <a:schemeClr val="tx1"/>
                </a:solidFill>
                <a:effectLst/>
                <a:latin typeface="+mn-lt"/>
                <a:ea typeface="+mn-ea"/>
                <a:cs typeface="+mn-cs"/>
              </a:rPr>
              <a:t>In a future release, --detach=false will become the default.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is especially useful if the stack contains volumes and you want to keep the data. It allows you to simply start the stack again with setting the replicas to a number higher than 0.</a:t>
            </a: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223</a:t>
            </a:fld>
            <a:endParaRPr lang="en-US" altLang="en-US"/>
          </a:p>
        </p:txBody>
      </p:sp>
    </p:spTree>
    <p:extLst>
      <p:ext uri="{BB962C8B-B14F-4D97-AF65-F5344CB8AC3E}">
        <p14:creationId xmlns:p14="http://schemas.microsoft.com/office/powerpoint/2010/main" val="11421384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Remove application completely</a:t>
            </a:r>
          </a:p>
          <a:p>
            <a:r>
              <a:rPr lang="en-US" sz="1200" b="0" i="0" kern="1200" dirty="0" smtClean="0">
                <a:solidFill>
                  <a:schemeClr val="tx1"/>
                </a:solidFill>
                <a:effectLst/>
                <a:latin typeface="+mn-lt"/>
                <a:ea typeface="+mn-ea"/>
                <a:cs typeface="+mn-cs"/>
              </a:rPr>
              <a:t>Shutdown the application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stack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webapp</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Removing service </a:t>
            </a:r>
            <a:r>
              <a:rPr lang="en-US" sz="1200" b="0" i="0" kern="1200" dirty="0" err="1" smtClean="0">
                <a:solidFill>
                  <a:schemeClr val="tx1"/>
                </a:solidFill>
                <a:effectLst/>
                <a:latin typeface="+mn-lt"/>
                <a:ea typeface="+mn-ea"/>
                <a:cs typeface="+mn-cs"/>
              </a:rPr>
              <a:t>webapp_db</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Removing service </a:t>
            </a:r>
            <a:r>
              <a:rPr lang="en-US" sz="1200" b="0" i="0" kern="1200" dirty="0" err="1" smtClean="0">
                <a:solidFill>
                  <a:schemeClr val="tx1"/>
                </a:solidFill>
                <a:effectLst/>
                <a:latin typeface="+mn-lt"/>
                <a:ea typeface="+mn-ea"/>
                <a:cs typeface="+mn-cs"/>
              </a:rPr>
              <a:t>webapp_web</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Removing network </a:t>
            </a:r>
            <a:r>
              <a:rPr lang="en-US" sz="1200" b="0" i="0" kern="1200" dirty="0" err="1" smtClean="0">
                <a:solidFill>
                  <a:schemeClr val="tx1"/>
                </a:solidFill>
                <a:effectLst/>
                <a:latin typeface="+mn-lt"/>
                <a:ea typeface="+mn-ea"/>
                <a:cs typeface="+mn-cs"/>
              </a:rPr>
              <a:t>webapp_default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stops the container in each service and removes the services. It also deletes any networks that were created as part of this application.</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224</a:t>
            </a:fld>
            <a:endParaRPr lang="en-US" altLang="en-US"/>
          </a:p>
        </p:txBody>
      </p:sp>
    </p:spTree>
    <p:extLst>
      <p:ext uri="{BB962C8B-B14F-4D97-AF65-F5344CB8AC3E}">
        <p14:creationId xmlns:p14="http://schemas.microsoft.com/office/powerpoint/2010/main" val="11680930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227</a:t>
            </a:fld>
            <a:endParaRPr lang="en-US" altLang="en-US"/>
          </a:p>
        </p:txBody>
      </p:sp>
    </p:spTree>
    <p:extLst>
      <p:ext uri="{BB962C8B-B14F-4D97-AF65-F5344CB8AC3E}">
        <p14:creationId xmlns:p14="http://schemas.microsoft.com/office/powerpoint/2010/main" val="126992605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228</a:t>
            </a:fld>
            <a:endParaRPr lang="en-US" altLang="en-US"/>
          </a:p>
        </p:txBody>
      </p:sp>
    </p:spTree>
    <p:extLst>
      <p:ext uri="{BB962C8B-B14F-4D97-AF65-F5344CB8AC3E}">
        <p14:creationId xmlns:p14="http://schemas.microsoft.com/office/powerpoint/2010/main" val="81620888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Cloud provides a hosted </a:t>
            </a:r>
            <a:r>
              <a:rPr lang="en-US" sz="1200" b="0" i="0" u="none" strike="noStrike" kern="1200" dirty="0" smtClean="0">
                <a:solidFill>
                  <a:schemeClr val="tx1"/>
                </a:solidFill>
                <a:effectLst/>
                <a:latin typeface="+mn-lt"/>
                <a:ea typeface="+mn-ea"/>
                <a:cs typeface="+mn-cs"/>
                <a:hlinkClick r:id="rId3"/>
              </a:rPr>
              <a:t>registry service</a:t>
            </a:r>
            <a:r>
              <a:rPr lang="en-US" sz="1200" b="0" i="0" kern="1200" dirty="0" smtClean="0">
                <a:solidFill>
                  <a:schemeClr val="tx1"/>
                </a:solidFill>
                <a:effectLst/>
                <a:latin typeface="+mn-lt"/>
                <a:ea typeface="+mn-ea"/>
                <a:cs typeface="+mn-cs"/>
              </a:rPr>
              <a:t> with </a:t>
            </a:r>
            <a:r>
              <a:rPr lang="en-US" sz="1200" b="0" i="0" u="none" strike="noStrike" kern="1200" dirty="0" smtClean="0">
                <a:solidFill>
                  <a:schemeClr val="tx1"/>
                </a:solidFill>
                <a:effectLst/>
                <a:latin typeface="+mn-lt"/>
                <a:ea typeface="+mn-ea"/>
                <a:cs typeface="+mn-cs"/>
                <a:hlinkClick r:id="rId4"/>
              </a:rPr>
              <a:t>build</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a:rPr>
              <a:t>testing</a:t>
            </a:r>
            <a:r>
              <a:rPr lang="en-US" sz="1200" b="0" i="0" kern="1200" dirty="0" smtClean="0">
                <a:solidFill>
                  <a:schemeClr val="tx1"/>
                </a:solidFill>
                <a:effectLst/>
                <a:latin typeface="+mn-lt"/>
                <a:ea typeface="+mn-ea"/>
                <a:cs typeface="+mn-cs"/>
              </a:rPr>
              <a:t> facilities for </a:t>
            </a:r>
            <a:r>
              <a:rPr lang="en-US" sz="1200" b="0" i="0" kern="1200" dirty="0" err="1" smtClean="0">
                <a:solidFill>
                  <a:schemeClr val="tx1"/>
                </a:solidFill>
                <a:effectLst/>
                <a:latin typeface="+mn-lt"/>
                <a:ea typeface="+mn-ea"/>
                <a:cs typeface="+mn-cs"/>
              </a:rPr>
              <a:t>Dockerized</a:t>
            </a:r>
            <a:r>
              <a:rPr lang="en-US" sz="1200" b="0" i="0" kern="1200" dirty="0" smtClean="0">
                <a:solidFill>
                  <a:schemeClr val="tx1"/>
                </a:solidFill>
                <a:effectLst/>
                <a:latin typeface="+mn-lt"/>
                <a:ea typeface="+mn-ea"/>
                <a:cs typeface="+mn-cs"/>
              </a:rPr>
              <a:t> application images; </a:t>
            </a:r>
          </a:p>
          <a:p>
            <a:r>
              <a:rPr lang="en-US" sz="1200" b="0" i="0" kern="1200" dirty="0" smtClean="0">
                <a:solidFill>
                  <a:schemeClr val="tx1"/>
                </a:solidFill>
                <a:effectLst/>
                <a:latin typeface="+mn-lt"/>
                <a:ea typeface="+mn-ea"/>
                <a:cs typeface="+mn-cs"/>
              </a:rPr>
              <a:t>tools to help you set up and </a:t>
            </a:r>
            <a:r>
              <a:rPr lang="en-US" sz="1200" b="0" i="0" u="none" strike="noStrike" kern="1200" dirty="0" smtClean="0">
                <a:solidFill>
                  <a:schemeClr val="tx1"/>
                </a:solidFill>
                <a:effectLst/>
                <a:latin typeface="+mn-lt"/>
                <a:ea typeface="+mn-ea"/>
                <a:cs typeface="+mn-cs"/>
                <a:hlinkClick r:id="rId6"/>
              </a:rPr>
              <a:t>manage host infrastructure</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and </a:t>
            </a:r>
            <a:r>
              <a:rPr lang="en-US" sz="1200" b="0" i="0" u="none" strike="noStrike" kern="1200" dirty="0" smtClean="0">
                <a:solidFill>
                  <a:schemeClr val="tx1"/>
                </a:solidFill>
                <a:effectLst/>
                <a:latin typeface="+mn-lt"/>
                <a:ea typeface="+mn-ea"/>
                <a:cs typeface="+mn-cs"/>
                <a:hlinkClick r:id="rId7"/>
              </a:rPr>
              <a:t>application lifecycle features</a:t>
            </a:r>
            <a:r>
              <a:rPr lang="en-US" sz="1200" b="0" i="0" kern="1200" dirty="0" smtClean="0">
                <a:solidFill>
                  <a:schemeClr val="tx1"/>
                </a:solidFill>
                <a:effectLst/>
                <a:latin typeface="+mn-lt"/>
                <a:ea typeface="+mn-ea"/>
                <a:cs typeface="+mn-cs"/>
              </a:rPr>
              <a:t> to automate deploying (and redeploying) services created from images.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229</a:t>
            </a:fld>
            <a:endParaRPr lang="en-US" altLang="en-US"/>
          </a:p>
        </p:txBody>
      </p:sp>
    </p:spTree>
    <p:extLst>
      <p:ext uri="{BB962C8B-B14F-4D97-AF65-F5344CB8AC3E}">
        <p14:creationId xmlns:p14="http://schemas.microsoft.com/office/powerpoint/2010/main" val="141470964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Introducing Docker Cloud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 is a node?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node is an individual Linux host used to deploy and run your applications.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Cloud does not provide hosting services, so all of your applications, services, and containers run on your own hosts.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Your hosts can come from several different sources, including physical servers, virtual machines or cloud providers.</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230</a:t>
            </a:fld>
            <a:endParaRPr lang="en-US" altLang="en-US"/>
          </a:p>
        </p:txBody>
      </p:sp>
    </p:spTree>
    <p:extLst>
      <p:ext uri="{BB962C8B-B14F-4D97-AF65-F5344CB8AC3E}">
        <p14:creationId xmlns:p14="http://schemas.microsoft.com/office/powerpoint/2010/main" val="150246913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What is a node cluster?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launching a node from a cloud provider you actually create a node cluster.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Node Clusters are groups of nodes of the same type and from the same cloud provider.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Node clusters allow you to scale the infrastructure by provisioning more nodes with a drag of a slider.</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231</a:t>
            </a:fld>
            <a:endParaRPr lang="en-US" altLang="en-US"/>
          </a:p>
        </p:txBody>
      </p:sp>
    </p:spTree>
    <p:extLst>
      <p:ext uri="{BB962C8B-B14F-4D97-AF65-F5344CB8AC3E}">
        <p14:creationId xmlns:p14="http://schemas.microsoft.com/office/powerpoint/2010/main" val="16563031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Use cloud service providers</a:t>
            </a:r>
          </a:p>
          <a:p>
            <a:r>
              <a:rPr lang="en-US" sz="1200" b="0" i="0" kern="1200" dirty="0" smtClean="0">
                <a:solidFill>
                  <a:schemeClr val="tx1"/>
                </a:solidFill>
                <a:effectLst/>
                <a:latin typeface="+mn-lt"/>
                <a:ea typeface="+mn-ea"/>
                <a:cs typeface="+mn-cs"/>
              </a:rPr>
              <a:t>Docker Cloud makes it easy to provision nodes from existing cloud providers.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already have an account with an infrastructure as a service provider, you can provision new nodes directly from within Docker Cloud.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Today we have native support for Amazon Web Services, </a:t>
            </a:r>
            <a:r>
              <a:rPr lang="en-US" sz="1200" b="0" i="0" kern="1200" dirty="0" err="1" smtClean="0">
                <a:solidFill>
                  <a:schemeClr val="tx1"/>
                </a:solidFill>
                <a:effectLst/>
                <a:latin typeface="+mn-lt"/>
                <a:ea typeface="+mn-ea"/>
                <a:cs typeface="+mn-cs"/>
              </a:rPr>
              <a:t>DigitalOcean</a:t>
            </a:r>
            <a:r>
              <a:rPr lang="en-US" sz="1200" b="0" i="0" kern="1200" dirty="0" smtClean="0">
                <a:solidFill>
                  <a:schemeClr val="tx1"/>
                </a:solidFill>
                <a:effectLst/>
                <a:latin typeface="+mn-lt"/>
                <a:ea typeface="+mn-ea"/>
                <a:cs typeface="+mn-cs"/>
              </a:rPr>
              <a:t>, Microsoft Azure, </a:t>
            </a:r>
            <a:r>
              <a:rPr lang="en-US" sz="1200" b="0" i="0" kern="1200" dirty="0" err="1" smtClean="0">
                <a:solidFill>
                  <a:schemeClr val="tx1"/>
                </a:solidFill>
                <a:effectLst/>
                <a:latin typeface="+mn-lt"/>
                <a:ea typeface="+mn-ea"/>
                <a:cs typeface="+mn-cs"/>
              </a:rPr>
              <a:t>Packet.net</a:t>
            </a:r>
            <a:r>
              <a:rPr lang="en-US" sz="1200" b="0" i="0" kern="1200" dirty="0" smtClean="0">
                <a:solidFill>
                  <a:schemeClr val="tx1"/>
                </a:solidFill>
                <a:effectLst/>
                <a:latin typeface="+mn-lt"/>
                <a:ea typeface="+mn-ea"/>
                <a:cs typeface="+mn-cs"/>
              </a:rPr>
              <a:t>, and IBM </a:t>
            </a:r>
            <a:r>
              <a:rPr lang="en-US" sz="1200" b="0" i="0" kern="1200" dirty="0" err="1" smtClean="0">
                <a:solidFill>
                  <a:schemeClr val="tx1"/>
                </a:solidFill>
                <a:effectLst/>
                <a:latin typeface="+mn-lt"/>
                <a:ea typeface="+mn-ea"/>
                <a:cs typeface="+mn-cs"/>
              </a:rPr>
              <a:t>SoftLayer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Use your own hosts (“Bring your own nodes”)</a:t>
            </a:r>
          </a:p>
          <a:p>
            <a:r>
              <a:rPr lang="en-US" sz="1200" b="0" i="0" kern="1200" dirty="0" smtClean="0">
                <a:solidFill>
                  <a:schemeClr val="tx1"/>
                </a:solidFill>
                <a:effectLst/>
                <a:latin typeface="+mn-lt"/>
                <a:ea typeface="+mn-ea"/>
                <a:cs typeface="+mn-cs"/>
              </a:rPr>
              <a:t>You can also provide your own node or nodes.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means you can use any Linux host connected to the Internet as a Docker Cloud node as long as you can install a Cloud agent.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agent registers itself with your Docker account, and allows you to use Docker Cloud to deploy containerized applications.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232</a:t>
            </a:fld>
            <a:endParaRPr lang="en-US" altLang="en-US"/>
          </a:p>
        </p:txBody>
      </p:sp>
    </p:spTree>
    <p:extLst>
      <p:ext uri="{BB962C8B-B14F-4D97-AF65-F5344CB8AC3E}">
        <p14:creationId xmlns:p14="http://schemas.microsoft.com/office/powerpoint/2010/main" val="210165792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What is a service?</a:t>
            </a:r>
          </a:p>
          <a:p>
            <a:r>
              <a:rPr lang="en-US" sz="1200" b="0" i="0" kern="1200" dirty="0" smtClean="0">
                <a:solidFill>
                  <a:schemeClr val="tx1"/>
                </a:solidFill>
                <a:effectLst/>
                <a:latin typeface="+mn-lt"/>
                <a:ea typeface="+mn-ea"/>
                <a:cs typeface="+mn-cs"/>
              </a:rPr>
              <a:t>Services are logical groups of containers from the same image.</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Services make it simple to scale your application across different nodes.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Docker Cloud you drag a slider to increase or decrease the availability, performance, and redundancy of the application.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Services can also be linked one to another even if they are deployed on different nodes, regions, or even cloud providers.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233</a:t>
            </a:fld>
            <a:endParaRPr lang="en-US" altLang="en-US"/>
          </a:p>
        </p:txBody>
      </p:sp>
    </p:spTree>
    <p:extLst>
      <p:ext uri="{BB962C8B-B14F-4D97-AF65-F5344CB8AC3E}">
        <p14:creationId xmlns:p14="http://schemas.microsoft.com/office/powerpoint/2010/main" val="607028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Our Docker Host has been mapped properly, but we cannot reach it from our host (Windows/</a:t>
            </a:r>
            <a:r>
              <a:rPr lang="en-US" sz="1200" b="0" i="0" kern="1200" dirty="0" err="1" smtClean="0">
                <a:solidFill>
                  <a:schemeClr val="tx1"/>
                </a:solidFill>
                <a:effectLst/>
                <a:latin typeface="+mn-lt"/>
                <a:ea typeface="+mn-ea"/>
                <a:cs typeface="+mn-cs"/>
              </a:rPr>
              <a:t>MacOSX</a:t>
            </a:r>
            <a:r>
              <a:rPr lang="en-US" sz="1200" b="0" i="0" kern="1200" dirty="0" smtClean="0">
                <a:solidFill>
                  <a:schemeClr val="tx1"/>
                </a:solidFill>
                <a:effectLst/>
                <a:latin typeface="+mn-lt"/>
                <a:ea typeface="+mn-ea"/>
                <a:cs typeface="+mn-cs"/>
              </a:rPr>
              <a:t>) because the VM does not expose those ports.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38</a:t>
            </a:fld>
            <a:endParaRPr lang="en-US" altLang="en-US"/>
          </a:p>
        </p:txBody>
      </p:sp>
    </p:spTree>
    <p:extLst>
      <p:ext uri="{BB962C8B-B14F-4D97-AF65-F5344CB8AC3E}">
        <p14:creationId xmlns:p14="http://schemas.microsoft.com/office/powerpoint/2010/main" val="19512808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Let’s get started! To work with Docker Cloud we first need a Docker ID.</a:t>
            </a:r>
          </a:p>
          <a:p>
            <a:r>
              <a:rPr lang="en-US" sz="1200" b="0" i="0" kern="1200" dirty="0" smtClean="0">
                <a:solidFill>
                  <a:schemeClr val="tx1"/>
                </a:solidFill>
                <a:effectLst/>
                <a:latin typeface="+mn-lt"/>
                <a:ea typeface="+mn-ea"/>
                <a:cs typeface="+mn-cs"/>
              </a:rPr>
              <a:t>(These are the same credentials you used for Docker Hub if you had an account there.)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DOCKER ID</a:t>
            </a:r>
          </a:p>
          <a:p>
            <a:r>
              <a:rPr lang="en-US" sz="1200" b="0" i="0" kern="1200" dirty="0" smtClean="0">
                <a:solidFill>
                  <a:schemeClr val="tx1"/>
                </a:solidFill>
                <a:effectLst/>
                <a:latin typeface="+mn-lt"/>
                <a:ea typeface="+mn-ea"/>
                <a:cs typeface="+mn-cs"/>
              </a:rPr>
              <a:t>Docker Cloud uses your Docker ID for access and access control, and this allows you to link your Hub and Cloud accounts.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already have an account on Docker Hub, you can use the same credentials to log in to Docker Cloud.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don’t have a </a:t>
            </a:r>
            <a:r>
              <a:rPr lang="en-US" sz="1200" b="0" i="0" u="none" strike="noStrike" kern="1200" dirty="0" smtClean="0">
                <a:solidFill>
                  <a:schemeClr val="tx1"/>
                </a:solidFill>
                <a:effectLst/>
                <a:latin typeface="+mn-lt"/>
                <a:ea typeface="+mn-ea"/>
                <a:cs typeface="+mn-cs"/>
                <a:hlinkClick r:id="rId3"/>
              </a:rPr>
              <a:t>Docker ID</a:t>
            </a:r>
            <a:r>
              <a:rPr lang="en-US" sz="1200" b="0" i="0" kern="1200" dirty="0" smtClean="0">
                <a:solidFill>
                  <a:schemeClr val="tx1"/>
                </a:solidFill>
                <a:effectLst/>
                <a:latin typeface="+mn-lt"/>
                <a:ea typeface="+mn-ea"/>
                <a:cs typeface="+mn-cs"/>
              </a:rPr>
              <a:t> yet, you can sign up for one from the Cloud website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 using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login command in the Docker CLI.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name you choose for your Docker ID becomes part of your account namespace.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234</a:t>
            </a:fld>
            <a:endParaRPr lang="en-US" altLang="en-US"/>
          </a:p>
        </p:txBody>
      </p:sp>
    </p:spTree>
    <p:extLst>
      <p:ext uri="{BB962C8B-B14F-4D97-AF65-F5344CB8AC3E}">
        <p14:creationId xmlns:p14="http://schemas.microsoft.com/office/powerpoint/2010/main" val="200824742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ADVANTAGE: 1</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Images, Builds, and Testing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Cloud uses the hosted Docker Cloud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 allows you to publish </a:t>
            </a:r>
            <a:r>
              <a:rPr lang="en-US" sz="1200" b="0" i="0" kern="1200" dirty="0" err="1" smtClean="0">
                <a:solidFill>
                  <a:schemeClr val="tx1"/>
                </a:solidFill>
                <a:effectLst/>
                <a:latin typeface="+mn-lt"/>
                <a:ea typeface="+mn-ea"/>
                <a:cs typeface="+mn-cs"/>
              </a:rPr>
              <a:t>Dockerized</a:t>
            </a:r>
            <a:r>
              <a:rPr lang="en-US" sz="1200" b="0" i="0" kern="1200" dirty="0" smtClean="0">
                <a:solidFill>
                  <a:schemeClr val="tx1"/>
                </a:solidFill>
                <a:effectLst/>
                <a:latin typeface="+mn-lt"/>
                <a:ea typeface="+mn-ea"/>
                <a:cs typeface="+mn-cs"/>
              </a:rPr>
              <a:t> images on the internet either publicly or privately.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Cloud can also store pre-built images,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 link to your source code so it can build the code into Docker images,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optionally test the resulting images before pushing them to a repository.</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236</a:t>
            </a:fld>
            <a:endParaRPr lang="en-US" altLang="en-US"/>
          </a:p>
        </p:txBody>
      </p:sp>
    </p:spTree>
    <p:extLst>
      <p:ext uri="{BB962C8B-B14F-4D97-AF65-F5344CB8AC3E}">
        <p14:creationId xmlns:p14="http://schemas.microsoft.com/office/powerpoint/2010/main" val="136771540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ADVANTAGE: 1</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Images, Builds, and Testing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Cloud uses the hosted Docker Cloud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 allows you to publish </a:t>
            </a:r>
            <a:r>
              <a:rPr lang="en-US" sz="1200" b="0" i="0" kern="1200" dirty="0" err="1" smtClean="0">
                <a:solidFill>
                  <a:schemeClr val="tx1"/>
                </a:solidFill>
                <a:effectLst/>
                <a:latin typeface="+mn-lt"/>
                <a:ea typeface="+mn-ea"/>
                <a:cs typeface="+mn-cs"/>
              </a:rPr>
              <a:t>Dockerized</a:t>
            </a:r>
            <a:r>
              <a:rPr lang="en-US" sz="1200" b="0" i="0" kern="1200" dirty="0" smtClean="0">
                <a:solidFill>
                  <a:schemeClr val="tx1"/>
                </a:solidFill>
                <a:effectLst/>
                <a:latin typeface="+mn-lt"/>
                <a:ea typeface="+mn-ea"/>
                <a:cs typeface="+mn-cs"/>
              </a:rPr>
              <a:t> images on the internet either publicly or privately.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Cloud can also store pre-built images,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 link to your source code so it can build the code into Docker images,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optionally test the resulting images before pushing them to a repository.</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237</a:t>
            </a:fld>
            <a:endParaRPr lang="en-US" altLang="en-US"/>
          </a:p>
        </p:txBody>
      </p:sp>
    </p:spTree>
    <p:extLst>
      <p:ext uri="{BB962C8B-B14F-4D97-AF65-F5344CB8AC3E}">
        <p14:creationId xmlns:p14="http://schemas.microsoft.com/office/powerpoint/2010/main" val="169312217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ADVANTAGE:</a:t>
            </a:r>
            <a:r>
              <a:rPr lang="en-US" sz="1200" b="1" i="0" kern="1200" baseline="0" dirty="0" smtClean="0">
                <a:solidFill>
                  <a:schemeClr val="tx1"/>
                </a:solidFill>
                <a:effectLst/>
                <a:latin typeface="+mn-lt"/>
                <a:ea typeface="+mn-ea"/>
                <a:cs typeface="+mn-cs"/>
              </a:rPr>
              <a:t> 2</a:t>
            </a:r>
            <a:endParaRPr lang="en-US" sz="1200" b="1" i="0" kern="1200" dirty="0" smtClean="0">
              <a:solidFill>
                <a:schemeClr val="tx1"/>
              </a:solidFill>
              <a:effectLst/>
              <a:latin typeface="+mn-lt"/>
              <a:ea typeface="+mn-ea"/>
              <a:cs typeface="+mn-cs"/>
            </a:endParaRPr>
          </a:p>
          <a:p>
            <a:endParaRPr lang="en-US" dirty="0" smtClean="0"/>
          </a:p>
          <a:p>
            <a:r>
              <a:rPr lang="en-US" dirty="0" smtClean="0"/>
              <a:t>Swarm Management (Beta Swarm Mode)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 </a:t>
            </a:r>
            <a:r>
              <a:rPr lang="en-US" sz="1200" b="0" i="0" u="none" strike="noStrike" kern="1200" dirty="0" smtClean="0">
                <a:solidFill>
                  <a:schemeClr val="tx1"/>
                </a:solidFill>
                <a:effectLst/>
                <a:latin typeface="+mn-lt"/>
                <a:ea typeface="+mn-ea"/>
                <a:cs typeface="+mn-cs"/>
                <a:hlinkClick r:id="rId3"/>
              </a:rPr>
              <a:t>Beta Swarm Mode</a:t>
            </a:r>
            <a:r>
              <a:rPr lang="en-US" sz="1200" b="0" i="0" kern="1200" dirty="0" smtClean="0">
                <a:solidFill>
                  <a:schemeClr val="tx1"/>
                </a:solidFill>
                <a:effectLst/>
                <a:latin typeface="+mn-lt"/>
                <a:ea typeface="+mn-ea"/>
                <a:cs typeface="+mn-cs"/>
              </a:rPr>
              <a:t>, you can create new swarms from within Docker Cloud,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register existing swarms to Docker Cloud, or provision swarms to your cloud providers.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Your Docker ID authenticates and securely accesses personal or team swarms.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Cloud allows you to connect your local Docker Engine to any swarm you have access to in Docker Cloud.</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238</a:t>
            </a:fld>
            <a:endParaRPr lang="en-US" altLang="en-US"/>
          </a:p>
        </p:txBody>
      </p:sp>
    </p:spTree>
    <p:extLst>
      <p:ext uri="{BB962C8B-B14F-4D97-AF65-F5344CB8AC3E}">
        <p14:creationId xmlns:p14="http://schemas.microsoft.com/office/powerpoint/2010/main" val="120481021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ADVANTAGE:</a:t>
            </a:r>
            <a:r>
              <a:rPr lang="en-US" sz="1200" b="1" i="0" kern="1200" baseline="0" dirty="0" smtClean="0">
                <a:solidFill>
                  <a:schemeClr val="tx1"/>
                </a:solidFill>
                <a:effectLst/>
                <a:latin typeface="+mn-lt"/>
                <a:ea typeface="+mn-ea"/>
                <a:cs typeface="+mn-cs"/>
              </a:rPr>
              <a:t> 2</a:t>
            </a:r>
            <a:endParaRPr lang="en-US" sz="1200" b="1" i="0" kern="1200" dirty="0" smtClean="0">
              <a:solidFill>
                <a:schemeClr val="tx1"/>
              </a:solidFill>
              <a:effectLst/>
              <a:latin typeface="+mn-lt"/>
              <a:ea typeface="+mn-ea"/>
              <a:cs typeface="+mn-cs"/>
            </a:endParaRPr>
          </a:p>
          <a:p>
            <a:endParaRPr lang="en-US" dirty="0" smtClean="0"/>
          </a:p>
          <a:p>
            <a:r>
              <a:rPr lang="en-US" dirty="0" smtClean="0"/>
              <a:t>Swarm Management (Beta Swarm Mode)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 </a:t>
            </a:r>
            <a:r>
              <a:rPr lang="en-US" sz="1200" b="0" i="0" u="none" strike="noStrike" kern="1200" dirty="0" smtClean="0">
                <a:solidFill>
                  <a:schemeClr val="tx1"/>
                </a:solidFill>
                <a:effectLst/>
                <a:latin typeface="+mn-lt"/>
                <a:ea typeface="+mn-ea"/>
                <a:cs typeface="+mn-cs"/>
                <a:hlinkClick r:id="rId3"/>
              </a:rPr>
              <a:t>Beta Swarm Mode</a:t>
            </a:r>
            <a:r>
              <a:rPr lang="en-US" sz="1200" b="0" i="0" kern="1200" dirty="0" smtClean="0">
                <a:solidFill>
                  <a:schemeClr val="tx1"/>
                </a:solidFill>
                <a:effectLst/>
                <a:latin typeface="+mn-lt"/>
                <a:ea typeface="+mn-ea"/>
                <a:cs typeface="+mn-cs"/>
              </a:rPr>
              <a:t>, you can create new swarms from within Docker Cloud,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register existing swarms to Docker Cloud, or provision swarms to your cloud providers.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Your Docker ID authenticates and securely accesses personal or team swarms.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Cloud allows you to connect your local Docker Engine to any swarm you have access to in Docker Cloud.</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239</a:t>
            </a:fld>
            <a:endParaRPr lang="en-US" altLang="en-US"/>
          </a:p>
        </p:txBody>
      </p:sp>
    </p:spTree>
    <p:extLst>
      <p:ext uri="{BB962C8B-B14F-4D97-AF65-F5344CB8AC3E}">
        <p14:creationId xmlns:p14="http://schemas.microsoft.com/office/powerpoint/2010/main" val="11817967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ADVANTAGE: 2</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Infrastructure management (Standard Mode)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you can do anything with your images, you need somewhere to run them.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Cloud allows you to link to your infrastructure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cloud services provider so you can provision new nodes automatically.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nodes set up, you can deploy images directly from Docker Cloud repositories.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240</a:t>
            </a:fld>
            <a:endParaRPr lang="en-US" altLang="en-US"/>
          </a:p>
        </p:txBody>
      </p:sp>
    </p:spTree>
    <p:extLst>
      <p:ext uri="{BB962C8B-B14F-4D97-AF65-F5344CB8AC3E}">
        <p14:creationId xmlns:p14="http://schemas.microsoft.com/office/powerpoint/2010/main" val="2902732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ADVANTAGE: 2</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Infrastructure management (Standard Mode)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you can do anything with your images, you need somewhere to run them.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Cloud allows you to link to your infrastructure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cloud services provider so you can provision new nodes automatically.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nodes set up, you can deploy images directly from Docker Cloud repositories.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241</a:t>
            </a:fld>
            <a:endParaRPr lang="en-US" altLang="en-US"/>
          </a:p>
        </p:txBody>
      </p:sp>
    </p:spTree>
    <p:extLst>
      <p:ext uri="{BB962C8B-B14F-4D97-AF65-F5344CB8AC3E}">
        <p14:creationId xmlns:p14="http://schemas.microsoft.com/office/powerpoint/2010/main" val="197193377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ADVANTAGE: 4</a:t>
            </a:r>
            <a:r>
              <a:rPr lang="en-US" sz="1200" b="1" i="0" kern="1200" baseline="0" dirty="0" smtClean="0">
                <a:solidFill>
                  <a:schemeClr val="tx1"/>
                </a:solidFill>
                <a:effectLst/>
                <a:latin typeface="+mn-lt"/>
                <a:ea typeface="+mn-ea"/>
                <a:cs typeface="+mn-cs"/>
              </a:rPr>
              <a:t> (Final one)</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Services, Stacks, and Applications (Standard Mode)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Images are just one layer in containerized applications.</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Once you’ve built an image, you can use it to deploy services (which are composed of one or more containers created from an image),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 use Docker Cloud’s </a:t>
            </a:r>
            <a:r>
              <a:rPr lang="en-US" sz="1200" b="0" i="0" u="none" strike="noStrike" kern="1200" dirty="0" smtClean="0">
                <a:solidFill>
                  <a:schemeClr val="tx1"/>
                </a:solidFill>
                <a:effectLst/>
                <a:latin typeface="+mn-lt"/>
                <a:ea typeface="+mn-ea"/>
                <a:cs typeface="+mn-cs"/>
                <a:hlinkClick r:id="rId3"/>
              </a:rPr>
              <a:t>stackfiles</a:t>
            </a:r>
            <a:r>
              <a:rPr lang="en-US" sz="1200" b="0" i="0" kern="1200" dirty="0" smtClean="0">
                <a:solidFill>
                  <a:schemeClr val="tx1"/>
                </a:solidFill>
                <a:effectLst/>
                <a:latin typeface="+mn-lt"/>
                <a:ea typeface="+mn-ea"/>
                <a:cs typeface="+mn-cs"/>
              </a:rPr>
              <a:t> to combine it with other services and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to form a full application.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242</a:t>
            </a:fld>
            <a:endParaRPr lang="en-US" altLang="en-US"/>
          </a:p>
        </p:txBody>
      </p:sp>
    </p:spTree>
    <p:extLst>
      <p:ext uri="{BB962C8B-B14F-4D97-AF65-F5344CB8AC3E}">
        <p14:creationId xmlns:p14="http://schemas.microsoft.com/office/powerpoint/2010/main" val="27553084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ADVANTAGE: 4</a:t>
            </a:r>
            <a:r>
              <a:rPr lang="en-US" sz="1200" b="1" i="0" kern="1200" baseline="0" dirty="0" smtClean="0">
                <a:solidFill>
                  <a:schemeClr val="tx1"/>
                </a:solidFill>
                <a:effectLst/>
                <a:latin typeface="+mn-lt"/>
                <a:ea typeface="+mn-ea"/>
                <a:cs typeface="+mn-cs"/>
              </a:rPr>
              <a:t> (Final one)</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Services, Stacks, and Applications (Standard Mode)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Images are just one layer in containerized applications.</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Once you’ve built an image, you can use it to deploy services (which are composed of one or more containers created from an image),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 use Docker Cloud’s </a:t>
            </a:r>
            <a:r>
              <a:rPr lang="en-US" sz="1200" b="0" i="0" u="none" strike="noStrike" kern="1200" dirty="0" smtClean="0">
                <a:solidFill>
                  <a:schemeClr val="tx1"/>
                </a:solidFill>
                <a:effectLst/>
                <a:latin typeface="+mn-lt"/>
                <a:ea typeface="+mn-ea"/>
                <a:cs typeface="+mn-cs"/>
                <a:hlinkClick r:id="rId3"/>
              </a:rPr>
              <a:t>stackfiles</a:t>
            </a:r>
            <a:r>
              <a:rPr lang="en-US" sz="1200" b="0" i="0" kern="1200" dirty="0" smtClean="0">
                <a:solidFill>
                  <a:schemeClr val="tx1"/>
                </a:solidFill>
                <a:effectLst/>
                <a:latin typeface="+mn-lt"/>
                <a:ea typeface="+mn-ea"/>
                <a:cs typeface="+mn-cs"/>
              </a:rPr>
              <a:t> to combine it with other services and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to form a full application.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243</a:t>
            </a:fld>
            <a:endParaRPr lang="en-US" altLang="en-US"/>
          </a:p>
        </p:txBody>
      </p:sp>
    </p:spTree>
    <p:extLst>
      <p:ext uri="{BB962C8B-B14F-4D97-AF65-F5344CB8AC3E}">
        <p14:creationId xmlns:p14="http://schemas.microsoft.com/office/powerpoint/2010/main" val="10319810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(1) Manage builds and images </a:t>
            </a:r>
            <a:r>
              <a:rPr lang="en-US" b="1" dirty="0" smtClean="0"/>
              <a:t/>
            </a:r>
            <a:br>
              <a:rPr lang="en-US" b="1" dirty="0" smtClean="0"/>
            </a:br>
            <a:endParaRPr lang="en-US" b="1" dirty="0" smtClean="0"/>
          </a:p>
          <a:p>
            <a:r>
              <a:rPr lang="en-US" sz="1200" b="0" i="0" u="none" strike="noStrike" kern="1200" dirty="0" smtClean="0">
                <a:solidFill>
                  <a:schemeClr val="tx1"/>
                </a:solidFill>
                <a:effectLst/>
                <a:latin typeface="+mn-lt"/>
                <a:ea typeface="+mn-ea"/>
                <a:cs typeface="+mn-cs"/>
              </a:rPr>
              <a:t>Manage swarms (beta swarm mode)</a:t>
            </a:r>
            <a:r>
              <a:rPr lang="en-US" dirty="0" smtClean="0"/>
              <a:t/>
            </a:r>
            <a:br>
              <a:rPr lang="en-US" dirty="0" smtClean="0"/>
            </a:br>
            <a:endParaRPr lang="en-US" dirty="0" smtClean="0"/>
          </a:p>
          <a:p>
            <a:r>
              <a:rPr lang="en-US" sz="1200" b="0" i="0" u="none" strike="noStrike" kern="1200" dirty="0" smtClean="0">
                <a:solidFill>
                  <a:schemeClr val="tx1"/>
                </a:solidFill>
                <a:effectLst/>
                <a:latin typeface="+mn-lt"/>
                <a:ea typeface="+mn-ea"/>
                <a:cs typeface="+mn-cs"/>
              </a:rPr>
              <a:t>Manage Infrastructure (standard mode)</a:t>
            </a:r>
            <a:r>
              <a:rPr lang="en-US" dirty="0" smtClean="0"/>
              <a:t/>
            </a:r>
            <a:br>
              <a:rPr lang="en-US" dirty="0" smtClean="0"/>
            </a:br>
            <a:endParaRPr lang="en-US" dirty="0" smtClean="0"/>
          </a:p>
          <a:p>
            <a:r>
              <a:rPr lang="en-US" sz="1200" b="0" i="0" u="none" strike="noStrike" kern="1200" dirty="0" smtClean="0">
                <a:solidFill>
                  <a:schemeClr val="tx1"/>
                </a:solidFill>
                <a:effectLst/>
                <a:latin typeface="+mn-lt"/>
                <a:ea typeface="+mn-ea"/>
                <a:cs typeface="+mn-cs"/>
              </a:rPr>
              <a:t>Manage nodes and apps (standard mode)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244</a:t>
            </a:fld>
            <a:endParaRPr lang="en-US" altLang="en-US"/>
          </a:p>
        </p:txBody>
      </p:sp>
    </p:spTree>
    <p:extLst>
      <p:ext uri="{BB962C8B-B14F-4D97-AF65-F5344CB8AC3E}">
        <p14:creationId xmlns:p14="http://schemas.microsoft.com/office/powerpoint/2010/main" val="1861609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Our Docker Host has been mapped properly, but we cannot reach it from our host (Windows/</a:t>
            </a:r>
            <a:r>
              <a:rPr lang="en-US" sz="1200" b="0" i="0" kern="1200" dirty="0" err="1" smtClean="0">
                <a:solidFill>
                  <a:schemeClr val="tx1"/>
                </a:solidFill>
                <a:effectLst/>
                <a:latin typeface="+mn-lt"/>
                <a:ea typeface="+mn-ea"/>
                <a:cs typeface="+mn-cs"/>
              </a:rPr>
              <a:t>MacOSX</a:t>
            </a:r>
            <a:r>
              <a:rPr lang="en-US" sz="1200" b="0" i="0" kern="1200" dirty="0" smtClean="0">
                <a:solidFill>
                  <a:schemeClr val="tx1"/>
                </a:solidFill>
                <a:effectLst/>
                <a:latin typeface="+mn-lt"/>
                <a:ea typeface="+mn-ea"/>
                <a:cs typeface="+mn-cs"/>
              </a:rPr>
              <a:t>) because the VM does not expose those ports.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39</a:t>
            </a:fld>
            <a:endParaRPr lang="en-US" altLang="en-US"/>
          </a:p>
        </p:txBody>
      </p:sp>
    </p:spTree>
    <p:extLst>
      <p:ext uri="{BB962C8B-B14F-4D97-AF65-F5344CB8AC3E}">
        <p14:creationId xmlns:p14="http://schemas.microsoft.com/office/powerpoint/2010/main" val="12325996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Cloud provides a hosted registry service where you can create repositories to store your Docker images.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choose to push images to the repositories, or link to your source code and build them directly in Docker Cloud.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build images manually, or set up automated builds to rebuild your Docker image on each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push to the source code.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also create automated tests, and when the tests pass use </a:t>
            </a:r>
            <a:r>
              <a:rPr lang="en-US" sz="1200" b="0" i="0" kern="1200" dirty="0" err="1" smtClean="0">
                <a:solidFill>
                  <a:schemeClr val="tx1"/>
                </a:solidFill>
                <a:effectLst/>
                <a:latin typeface="+mn-lt"/>
                <a:ea typeface="+mn-ea"/>
                <a:cs typeface="+mn-cs"/>
              </a:rPr>
              <a:t>autoredeploy</a:t>
            </a:r>
            <a:r>
              <a:rPr lang="en-US" sz="1200" b="0" i="0" kern="1200" dirty="0" smtClean="0">
                <a:solidFill>
                  <a:schemeClr val="tx1"/>
                </a:solidFill>
                <a:effectLst/>
                <a:latin typeface="+mn-lt"/>
                <a:ea typeface="+mn-ea"/>
                <a:cs typeface="+mn-cs"/>
              </a:rPr>
              <a:t> to automatically update your running services when a build passes its tests.</a:t>
            </a:r>
          </a:p>
          <a:p>
            <a:r>
              <a:rPr lang="en-US" sz="1200" b="0" i="0" u="none" strike="noStrike" kern="1200" dirty="0" smtClean="0">
                <a:solidFill>
                  <a:schemeClr val="tx1"/>
                </a:solidFill>
                <a:effectLst/>
                <a:latin typeface="+mn-lt"/>
                <a:ea typeface="+mn-ea"/>
                <a:cs typeface="+mn-cs"/>
                <a:hlinkClick r:id="rId3"/>
              </a:rPr>
              <a:t>Repositories in Docker Cloud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a:rPr>
              <a:t>Push images to Docker Cloud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a:rPr>
              <a:t>Link to a source code repository</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6"/>
              </a:rPr>
              <a:t>Automated builds</a:t>
            </a:r>
            <a:r>
              <a:rPr lang="en-US" sz="1200" b="1" i="0" u="none" strike="noStrike" kern="1200" dirty="0" smtClean="0">
                <a:solidFill>
                  <a:schemeClr val="tx1"/>
                </a:solidFill>
                <a:effectLst/>
                <a:latin typeface="+mn-lt"/>
                <a:ea typeface="+mn-ea"/>
                <a:cs typeface="+mn-cs"/>
              </a:rPr>
              <a:t> </a:t>
            </a:r>
            <a:endParaRPr lang="en-US" sz="1200" b="1"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Docker Security Scanning</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8"/>
              </a:rPr>
              <a:t>Automated repository tests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9"/>
              </a:rPr>
              <a:t>Advanced options for Autobuild and Autotest</a:t>
            </a:r>
            <a:endParaRPr lang="en-US" sz="1200" b="0" i="0" kern="1200" dirty="0" smtClean="0">
              <a:solidFill>
                <a:schemeClr val="tx1"/>
              </a:solidFill>
              <a:effectLst/>
              <a:latin typeface="+mn-lt"/>
              <a:ea typeface="+mn-ea"/>
              <a:cs typeface="+mn-cs"/>
            </a:endParaRPr>
          </a:p>
          <a:p>
            <a:r>
              <a:rPr lang="en-US" dirty="0" smtClean="0"/>
              <a:t/>
            </a:r>
            <a:br>
              <a:rPr lang="en-US" dirty="0" smtClean="0"/>
            </a:br>
            <a:r>
              <a:rPr lang="en-US" dirty="0" smtClean="0"/>
              <a:t>THERE IS MORE TO DRAW FROM AT:</a:t>
            </a:r>
          </a:p>
          <a:p>
            <a:r>
              <a:rPr lang="en-US" dirty="0" smtClean="0"/>
              <a:t>https://</a:t>
            </a:r>
            <a:r>
              <a:rPr lang="en-US" dirty="0" err="1" smtClean="0"/>
              <a:t>docs.docker.com</a:t>
            </a:r>
            <a:r>
              <a:rPr lang="en-US" dirty="0" smtClean="0"/>
              <a:t>/</a:t>
            </a:r>
            <a:r>
              <a:rPr lang="en-US" dirty="0" err="1" smtClean="0"/>
              <a:t>docker</a:t>
            </a:r>
            <a:r>
              <a:rPr lang="en-US" dirty="0" smtClean="0"/>
              <a:t>-cloud/builds/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245</a:t>
            </a:fld>
            <a:endParaRPr lang="en-US" altLang="en-US"/>
          </a:p>
        </p:txBody>
      </p:sp>
    </p:spTree>
    <p:extLst>
      <p:ext uri="{BB962C8B-B14F-4D97-AF65-F5344CB8AC3E}">
        <p14:creationId xmlns:p14="http://schemas.microsoft.com/office/powerpoint/2010/main" val="182203328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Docker Cloud can automatically build images from source code in an external repository and automatically push the built image to your Docker repositories.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set up automated builds (also called </a:t>
            </a:r>
            <a:r>
              <a:rPr lang="en-US" sz="1200" b="0" i="0" kern="1200" dirty="0" err="1" smtClean="0">
                <a:solidFill>
                  <a:schemeClr val="tx1"/>
                </a:solidFill>
                <a:effectLst/>
                <a:latin typeface="+mn-lt"/>
                <a:ea typeface="+mn-ea"/>
                <a:cs typeface="+mn-cs"/>
              </a:rPr>
              <a:t>autobuilds</a:t>
            </a:r>
            <a:r>
              <a:rPr lang="en-US" sz="1200" b="0" i="0" kern="1200" dirty="0" smtClean="0">
                <a:solidFill>
                  <a:schemeClr val="tx1"/>
                </a:solidFill>
                <a:effectLst/>
                <a:latin typeface="+mn-lt"/>
                <a:ea typeface="+mn-ea"/>
                <a:cs typeface="+mn-cs"/>
              </a:rPr>
              <a:t>), you create a list of branches and tags that you want to build into Docker images.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push code to a source code branch (for example in </a:t>
            </a:r>
            <a:r>
              <a:rPr lang="en-US" sz="1200" b="0" i="0" kern="1200" dirty="0" err="1" smtClean="0">
                <a:solidFill>
                  <a:schemeClr val="tx1"/>
                </a:solidFill>
                <a:effectLst/>
                <a:latin typeface="+mn-lt"/>
                <a:ea typeface="+mn-ea"/>
                <a:cs typeface="+mn-cs"/>
              </a:rPr>
              <a:t>Github</a:t>
            </a:r>
            <a:r>
              <a:rPr lang="en-US" sz="1200" b="0" i="0" kern="1200" dirty="0" smtClean="0">
                <a:solidFill>
                  <a:schemeClr val="tx1"/>
                </a:solidFill>
                <a:effectLst/>
                <a:latin typeface="+mn-lt"/>
                <a:ea typeface="+mn-ea"/>
                <a:cs typeface="+mn-cs"/>
              </a:rPr>
              <a:t>) for one of those listed image tags, </a:t>
            </a:r>
          </a:p>
          <a:p>
            <a:r>
              <a:rPr lang="en-US" sz="1200" b="0" i="0" kern="1200" dirty="0" smtClean="0">
                <a:solidFill>
                  <a:schemeClr val="tx1"/>
                </a:solidFill>
                <a:effectLst/>
                <a:latin typeface="+mn-lt"/>
                <a:ea typeface="+mn-ea"/>
                <a:cs typeface="+mn-cs"/>
              </a:rPr>
              <a:t>the push uses a </a:t>
            </a:r>
            <a:r>
              <a:rPr lang="en-US" sz="1200" b="0" i="0" kern="1200" dirty="0" err="1" smtClean="0">
                <a:solidFill>
                  <a:schemeClr val="tx1"/>
                </a:solidFill>
                <a:effectLst/>
                <a:latin typeface="+mn-lt"/>
                <a:ea typeface="+mn-ea"/>
                <a:cs typeface="+mn-cs"/>
              </a:rPr>
              <a:t>webhook</a:t>
            </a:r>
            <a:r>
              <a:rPr lang="en-US" sz="1200" b="0" i="0" kern="1200" dirty="0" smtClean="0">
                <a:solidFill>
                  <a:schemeClr val="tx1"/>
                </a:solidFill>
                <a:effectLst/>
                <a:latin typeface="+mn-lt"/>
                <a:ea typeface="+mn-ea"/>
                <a:cs typeface="+mn-cs"/>
              </a:rPr>
              <a:t> to trigger a new build, which produces a Docker image.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built image is then pushed to the Docker Cloud registry or to an external registry.</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SOURCE:</a:t>
            </a:r>
          </a:p>
          <a:p>
            <a:r>
              <a:rPr lang="en-US" b="1" dirty="0" smtClean="0"/>
              <a:t>https://</a:t>
            </a:r>
            <a:r>
              <a:rPr lang="en-US" b="1" dirty="0" err="1" smtClean="0"/>
              <a:t>docs.docker.com</a:t>
            </a:r>
            <a:r>
              <a:rPr lang="en-US" b="1" dirty="0" smtClean="0"/>
              <a:t>/</a:t>
            </a:r>
            <a:r>
              <a:rPr lang="en-US" b="1" dirty="0" err="1" smtClean="0"/>
              <a:t>docker</a:t>
            </a:r>
            <a:r>
              <a:rPr lang="en-US" b="1" dirty="0" smtClean="0"/>
              <a:t>-cloud/builds/automated-build/</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246</a:t>
            </a:fld>
            <a:endParaRPr lang="en-US" altLang="en-US"/>
          </a:p>
        </p:txBody>
      </p:sp>
    </p:spTree>
    <p:extLst>
      <p:ext uri="{BB962C8B-B14F-4D97-AF65-F5344CB8AC3E}">
        <p14:creationId xmlns:p14="http://schemas.microsoft.com/office/powerpoint/2010/main" val="162839044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have automated tests configured, these run after building but before pushing to the registry.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use these tests to create a continuous integration workflow where a build that fails its tests does not push the built image.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Automated tests do not push images to the registry on their own.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also just use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push to push pre-built images to these repositories, even if you have automatic builds set up.</a:t>
            </a:r>
          </a:p>
          <a:p>
            <a:endParaRPr lang="en-US" dirty="0" smtClean="0"/>
          </a:p>
          <a:p>
            <a:endParaRPr lang="en-US" dirty="0" smtClean="0"/>
          </a:p>
          <a:p>
            <a:r>
              <a:rPr lang="en-US" b="1" dirty="0" smtClean="0"/>
              <a:t>IMAGE:</a:t>
            </a:r>
          </a:p>
          <a:p>
            <a:r>
              <a:rPr lang="en-US" b="1" dirty="0" smtClean="0"/>
              <a:t>build-</a:t>
            </a:r>
            <a:r>
              <a:rPr lang="en-US" b="1" dirty="0" err="1" smtClean="0"/>
              <a:t>dashboard.png</a:t>
            </a:r>
            <a:endParaRPr lang="en-US" b="1" dirty="0" smtClean="0"/>
          </a:p>
          <a:p>
            <a:endParaRPr lang="en-US" b="1" dirty="0" smtClean="0"/>
          </a:p>
          <a:p>
            <a:endParaRPr lang="en-US" b="1" dirty="0" smtClean="0"/>
          </a:p>
          <a:p>
            <a:endParaRPr lang="en-US" b="1" dirty="0" smtClean="0"/>
          </a:p>
          <a:p>
            <a:r>
              <a:rPr lang="en-US" sz="1200" b="1" i="0" kern="1200" dirty="0" smtClean="0">
                <a:solidFill>
                  <a:schemeClr val="tx1"/>
                </a:solidFill>
                <a:effectLst/>
                <a:latin typeface="+mn-lt"/>
                <a:ea typeface="+mn-ea"/>
                <a:cs typeface="+mn-cs"/>
              </a:rPr>
              <a:t>Configure automated build settings</a:t>
            </a:r>
          </a:p>
          <a:p>
            <a:r>
              <a:rPr lang="en-US" sz="1200" b="0" i="0" kern="1200" dirty="0" smtClean="0">
                <a:solidFill>
                  <a:schemeClr val="tx1"/>
                </a:solidFill>
                <a:effectLst/>
                <a:latin typeface="+mn-lt"/>
                <a:ea typeface="+mn-ea"/>
                <a:cs typeface="+mn-cs"/>
              </a:rPr>
              <a:t>You can configure repositories in Docker Cloud so that they automatically build an image each time you push new code to your source provider. If you have </a:t>
            </a:r>
            <a:r>
              <a:rPr lang="en-US" sz="1200" b="0" i="0" u="none" strike="noStrike" kern="1200" dirty="0" smtClean="0">
                <a:solidFill>
                  <a:schemeClr val="tx1"/>
                </a:solidFill>
                <a:effectLst/>
                <a:latin typeface="+mn-lt"/>
                <a:ea typeface="+mn-ea"/>
                <a:cs typeface="+mn-cs"/>
                <a:hlinkClick r:id="rId3"/>
              </a:rPr>
              <a:t>automated tests</a:t>
            </a:r>
            <a:r>
              <a:rPr lang="en-US" sz="1200" b="0" i="0" kern="1200" dirty="0" smtClean="0">
                <a:solidFill>
                  <a:schemeClr val="tx1"/>
                </a:solidFill>
                <a:effectLst/>
                <a:latin typeface="+mn-lt"/>
                <a:ea typeface="+mn-ea"/>
                <a:cs typeface="+mn-cs"/>
              </a:rPr>
              <a:t> configured, the new image is only pushed when the tests succeed.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you set up automated builds you need to </a:t>
            </a:r>
            <a:r>
              <a:rPr lang="en-US" sz="1200" b="0" i="0" u="none" strike="noStrike" kern="1200" dirty="0" smtClean="0">
                <a:solidFill>
                  <a:schemeClr val="tx1"/>
                </a:solidFill>
                <a:effectLst/>
                <a:latin typeface="+mn-lt"/>
                <a:ea typeface="+mn-ea"/>
                <a:cs typeface="+mn-cs"/>
                <a:hlinkClick r:id="rId4"/>
              </a:rPr>
              <a:t>create a repository</a:t>
            </a:r>
            <a:r>
              <a:rPr lang="en-US" sz="1200" b="0" i="0" kern="1200" dirty="0" smtClean="0">
                <a:solidFill>
                  <a:schemeClr val="tx1"/>
                </a:solidFill>
                <a:effectLst/>
                <a:latin typeface="+mn-lt"/>
                <a:ea typeface="+mn-ea"/>
                <a:cs typeface="+mn-cs"/>
              </a:rPr>
              <a:t> to build, and </a:t>
            </a:r>
            <a:r>
              <a:rPr lang="en-US" sz="1200" b="0" i="0" u="none" strike="noStrike" kern="1200" dirty="0" smtClean="0">
                <a:solidFill>
                  <a:schemeClr val="tx1"/>
                </a:solidFill>
                <a:effectLst/>
                <a:latin typeface="+mn-lt"/>
                <a:ea typeface="+mn-ea"/>
                <a:cs typeface="+mn-cs"/>
                <a:hlinkClick r:id="rId5"/>
              </a:rPr>
              <a:t>link to your source code provider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From the </a:t>
            </a:r>
            <a:r>
              <a:rPr lang="en-US" sz="1200" b="1" i="0" kern="1200" dirty="0" smtClean="0">
                <a:solidFill>
                  <a:schemeClr val="tx1"/>
                </a:solidFill>
                <a:effectLst/>
                <a:latin typeface="+mn-lt"/>
                <a:ea typeface="+mn-ea"/>
                <a:cs typeface="+mn-cs"/>
              </a:rPr>
              <a:t>Repositories</a:t>
            </a:r>
            <a:r>
              <a:rPr lang="en-US" sz="1200" b="0" i="0" kern="1200" dirty="0" smtClean="0">
                <a:solidFill>
                  <a:schemeClr val="tx1"/>
                </a:solidFill>
                <a:effectLst/>
                <a:latin typeface="+mn-lt"/>
                <a:ea typeface="+mn-ea"/>
                <a:cs typeface="+mn-cs"/>
              </a:rPr>
              <a:t> section, click into a repository to view its details.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Click the </a:t>
            </a:r>
            <a:r>
              <a:rPr lang="en-US" sz="1200" b="1" i="0" kern="1200" dirty="0" smtClean="0">
                <a:solidFill>
                  <a:schemeClr val="tx1"/>
                </a:solidFill>
                <a:effectLst/>
                <a:latin typeface="+mn-lt"/>
                <a:ea typeface="+mn-ea"/>
                <a:cs typeface="+mn-cs"/>
              </a:rPr>
              <a:t>Builds</a:t>
            </a:r>
            <a:r>
              <a:rPr lang="en-US" sz="1200" b="0" i="0" kern="1200" dirty="0" smtClean="0">
                <a:solidFill>
                  <a:schemeClr val="tx1"/>
                </a:solidFill>
                <a:effectLst/>
                <a:latin typeface="+mn-lt"/>
                <a:ea typeface="+mn-ea"/>
                <a:cs typeface="+mn-cs"/>
              </a:rPr>
              <a:t> tab.</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If you are setting up automated builds for the first time, select the code repository service where the image’s source code is stored.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Otherwise, if you are editing the build settings for an existing automated build, click </a:t>
            </a:r>
            <a:r>
              <a:rPr lang="en-US" sz="1200" b="1" i="0" kern="1200" dirty="0" smtClean="0">
                <a:solidFill>
                  <a:schemeClr val="tx1"/>
                </a:solidFill>
                <a:effectLst/>
                <a:latin typeface="+mn-lt"/>
                <a:ea typeface="+mn-ea"/>
                <a:cs typeface="+mn-cs"/>
              </a:rPr>
              <a:t>Configure automated builds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4. Select the </a:t>
            </a:r>
            <a:r>
              <a:rPr lang="en-US" sz="1200" b="1" i="0" kern="1200" dirty="0" smtClean="0">
                <a:solidFill>
                  <a:schemeClr val="tx1"/>
                </a:solidFill>
                <a:effectLst/>
                <a:latin typeface="+mn-lt"/>
                <a:ea typeface="+mn-ea"/>
                <a:cs typeface="+mn-cs"/>
              </a:rPr>
              <a:t>source repository</a:t>
            </a:r>
            <a:r>
              <a:rPr lang="en-US" sz="1200" b="0" i="0" kern="1200" dirty="0" smtClean="0">
                <a:solidFill>
                  <a:schemeClr val="tx1"/>
                </a:solidFill>
                <a:effectLst/>
                <a:latin typeface="+mn-lt"/>
                <a:ea typeface="+mn-ea"/>
                <a:cs typeface="+mn-cs"/>
              </a:rPr>
              <a:t> to build the Docker images from.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might need to specify an organization or user (the </a:t>
            </a:r>
            <a:r>
              <a:rPr lang="en-US" sz="1200" b="0" i="1" kern="1200" dirty="0" smtClean="0">
                <a:solidFill>
                  <a:schemeClr val="tx1"/>
                </a:solidFill>
                <a:effectLst/>
                <a:latin typeface="+mn-lt"/>
                <a:ea typeface="+mn-ea"/>
                <a:cs typeface="+mn-cs"/>
              </a:rPr>
              <a:t>namespace</a:t>
            </a:r>
            <a:r>
              <a:rPr lang="en-US" sz="1200" b="0" i="0" kern="1200" dirty="0" smtClean="0">
                <a:solidFill>
                  <a:schemeClr val="tx1"/>
                </a:solidFill>
                <a:effectLst/>
                <a:latin typeface="+mn-lt"/>
                <a:ea typeface="+mn-ea"/>
                <a:cs typeface="+mn-cs"/>
              </a:rPr>
              <a:t>) from the source code provider. Once you select a namespace, its source code repositories appear in the </a:t>
            </a:r>
            <a:r>
              <a:rPr lang="en-US" sz="1200" b="1" i="0" kern="1200" dirty="0" smtClean="0">
                <a:solidFill>
                  <a:schemeClr val="tx1"/>
                </a:solidFill>
                <a:effectLst/>
                <a:latin typeface="+mn-lt"/>
                <a:ea typeface="+mn-ea"/>
                <a:cs typeface="+mn-cs"/>
              </a:rPr>
              <a:t>Select repository</a:t>
            </a:r>
            <a:r>
              <a:rPr lang="en-US" sz="1200" b="0" i="0" kern="1200" dirty="0" smtClean="0">
                <a:solidFill>
                  <a:schemeClr val="tx1"/>
                </a:solidFill>
                <a:effectLst/>
                <a:latin typeface="+mn-lt"/>
                <a:ea typeface="+mn-ea"/>
                <a:cs typeface="+mn-cs"/>
              </a:rPr>
              <a:t> dropdown list.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 Choose where to run your build processes.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either run the process on your own infrastructure and optionally </a:t>
            </a:r>
            <a:r>
              <a:rPr lang="en-US" sz="1200" b="0" i="0" u="none" strike="noStrike" kern="1200" dirty="0" smtClean="0">
                <a:solidFill>
                  <a:schemeClr val="tx1"/>
                </a:solidFill>
                <a:effectLst/>
                <a:latin typeface="+mn-lt"/>
                <a:ea typeface="+mn-ea"/>
                <a:cs typeface="+mn-cs"/>
                <a:hlinkClick r:id="rId6"/>
              </a:rPr>
              <a:t>set up specific nodes to build on</a:t>
            </a:r>
            <a:r>
              <a:rPr lang="en-US" sz="1200" b="0" i="0" kern="1200" dirty="0" smtClean="0">
                <a:solidFill>
                  <a:schemeClr val="tx1"/>
                </a:solidFill>
                <a:effectLst/>
                <a:latin typeface="+mn-lt"/>
                <a:ea typeface="+mn-ea"/>
                <a:cs typeface="+mn-cs"/>
              </a:rPr>
              <a:t>, or select </a:t>
            </a:r>
            <a:r>
              <a:rPr lang="en-US" sz="1200" b="1" i="0" kern="1200" dirty="0" smtClean="0">
                <a:solidFill>
                  <a:schemeClr val="tx1"/>
                </a:solidFill>
                <a:effectLst/>
                <a:latin typeface="+mn-lt"/>
                <a:ea typeface="+mn-ea"/>
                <a:cs typeface="+mn-cs"/>
              </a:rPr>
              <a:t>Build on Docker Cloud’s infrastructure</a:t>
            </a:r>
            <a:r>
              <a:rPr lang="en-US" sz="1200" b="0" i="0" kern="1200" dirty="0" smtClean="0">
                <a:solidFill>
                  <a:schemeClr val="tx1"/>
                </a:solidFill>
                <a:effectLst/>
                <a:latin typeface="+mn-lt"/>
                <a:ea typeface="+mn-ea"/>
                <a:cs typeface="+mn-cs"/>
              </a:rPr>
              <a:t> you can use the hosted build service offered on Docker Cloud’s infrastructure. If you use Docker’s infrastructure, select a builder size to run the build process on. This hosted build service is free while it is in Beta.</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IMAGE:</a:t>
            </a:r>
          </a:p>
          <a:p>
            <a:r>
              <a:rPr lang="en-US" b="1" dirty="0" smtClean="0"/>
              <a:t>edit-repository-</a:t>
            </a:r>
            <a:r>
              <a:rPr lang="en-US" b="1" dirty="0" err="1" smtClean="0"/>
              <a:t>builds.png</a:t>
            </a:r>
            <a:endParaRPr lang="en-US" b="1" dirty="0" smtClean="0"/>
          </a:p>
          <a:p>
            <a:endParaRPr lang="en-US" b="1" dirty="0" smtClean="0"/>
          </a:p>
          <a:p>
            <a:r>
              <a:rPr lang="en-US" sz="1200" b="0" i="0" kern="1200" dirty="0" smtClean="0">
                <a:solidFill>
                  <a:schemeClr val="tx1"/>
                </a:solidFill>
                <a:effectLst/>
                <a:latin typeface="+mn-lt"/>
                <a:ea typeface="+mn-ea"/>
                <a:cs typeface="+mn-cs"/>
              </a:rPr>
              <a:t>6. If in the previous step you selected </a:t>
            </a:r>
            <a:r>
              <a:rPr lang="en-US" sz="1200" b="1" i="0" kern="1200" dirty="0" smtClean="0">
                <a:solidFill>
                  <a:schemeClr val="tx1"/>
                </a:solidFill>
                <a:effectLst/>
                <a:latin typeface="+mn-lt"/>
                <a:ea typeface="+mn-ea"/>
                <a:cs typeface="+mn-cs"/>
              </a:rPr>
              <a:t>Build on Docker Cloud’s infrastructure</a:t>
            </a:r>
            <a:r>
              <a:rPr lang="en-US" sz="1200" b="0" i="0" kern="1200" dirty="0" smtClean="0">
                <a:solidFill>
                  <a:schemeClr val="tx1"/>
                </a:solidFill>
                <a:effectLst/>
                <a:latin typeface="+mn-lt"/>
                <a:ea typeface="+mn-ea"/>
                <a:cs typeface="+mn-cs"/>
              </a:rPr>
              <a:t>, then you are given the option to select the </a:t>
            </a:r>
            <a:r>
              <a:rPr lang="en-US" sz="1200" b="1" i="0" kern="1200" dirty="0" smtClean="0">
                <a:solidFill>
                  <a:schemeClr val="tx1"/>
                </a:solidFill>
                <a:effectLst/>
                <a:latin typeface="+mn-lt"/>
                <a:ea typeface="+mn-ea"/>
                <a:cs typeface="+mn-cs"/>
              </a:rPr>
              <a:t>Docker Version</a:t>
            </a:r>
            <a:r>
              <a:rPr lang="en-US" sz="1200" b="0" i="0" kern="1200" dirty="0" smtClean="0">
                <a:solidFill>
                  <a:schemeClr val="tx1"/>
                </a:solidFill>
                <a:effectLst/>
                <a:latin typeface="+mn-lt"/>
                <a:ea typeface="+mn-ea"/>
                <a:cs typeface="+mn-cs"/>
              </a:rPr>
              <a:t> used to build this repository. You can choose between the </a:t>
            </a:r>
            <a:r>
              <a:rPr lang="en-US" sz="1200" b="1" i="0" kern="1200" dirty="0" smtClean="0">
                <a:solidFill>
                  <a:schemeClr val="tx1"/>
                </a:solidFill>
                <a:effectLst/>
                <a:latin typeface="+mn-lt"/>
                <a:ea typeface="+mn-ea"/>
                <a:cs typeface="+mn-cs"/>
              </a:rPr>
              <a:t>Stable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Edge</a:t>
            </a:r>
            <a:r>
              <a:rPr lang="en-US" sz="1200" b="0" i="0" kern="1200" dirty="0" smtClean="0">
                <a:solidFill>
                  <a:schemeClr val="tx1"/>
                </a:solidFill>
                <a:effectLst/>
                <a:latin typeface="+mn-lt"/>
                <a:ea typeface="+mn-ea"/>
                <a:cs typeface="+mn-cs"/>
              </a:rPr>
              <a:t> versions of Docker.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Selecting </a:t>
            </a:r>
            <a:r>
              <a:rPr lang="en-US" sz="1200" b="1" i="0" kern="1200" dirty="0" smtClean="0">
                <a:solidFill>
                  <a:schemeClr val="tx1"/>
                </a:solidFill>
                <a:effectLst/>
                <a:latin typeface="+mn-lt"/>
                <a:ea typeface="+mn-ea"/>
                <a:cs typeface="+mn-cs"/>
              </a:rPr>
              <a:t>Edge</a:t>
            </a:r>
            <a:r>
              <a:rPr lang="en-US" sz="1200" b="0" i="0" kern="1200" dirty="0" smtClean="0">
                <a:solidFill>
                  <a:schemeClr val="tx1"/>
                </a:solidFill>
                <a:effectLst/>
                <a:latin typeface="+mn-lt"/>
                <a:ea typeface="+mn-ea"/>
                <a:cs typeface="+mn-cs"/>
              </a:rPr>
              <a:t> lets you to take advantage of </a:t>
            </a:r>
            <a:r>
              <a:rPr lang="en-US" sz="1200" b="0" i="0" u="none" strike="noStrike" kern="1200" dirty="0" smtClean="0">
                <a:solidFill>
                  <a:schemeClr val="tx1"/>
                </a:solidFill>
                <a:effectLst/>
                <a:latin typeface="+mn-lt"/>
                <a:ea typeface="+mn-ea"/>
                <a:cs typeface="+mn-cs"/>
                <a:hlinkClick r:id="rId7"/>
              </a:rPr>
              <a:t>multi-stage builds</a:t>
            </a:r>
            <a:r>
              <a:rPr lang="en-US" sz="1200" b="0" i="0" kern="1200" dirty="0" smtClean="0">
                <a:solidFill>
                  <a:schemeClr val="tx1"/>
                </a:solidFill>
                <a:effectLst/>
                <a:latin typeface="+mn-lt"/>
                <a:ea typeface="+mn-ea"/>
                <a:cs typeface="+mn-cs"/>
              </a:rPr>
              <a:t>. For more information and examples, see the topic on how to </a:t>
            </a:r>
            <a:r>
              <a:rPr lang="en-US" sz="1200" b="0" i="0" u="none" strike="noStrike" kern="1200" dirty="0" smtClean="0">
                <a:solidFill>
                  <a:schemeClr val="tx1"/>
                </a:solidFill>
                <a:effectLst/>
                <a:latin typeface="+mn-lt"/>
                <a:ea typeface="+mn-ea"/>
                <a:cs typeface="+mn-cs"/>
                <a:hlinkClick r:id="rId8"/>
              </a:rPr>
              <a:t>use multi-stage builds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learn more about </a:t>
            </a:r>
            <a:r>
              <a:rPr lang="en-US" sz="1200" b="1" i="0" kern="1200" dirty="0" smtClean="0">
                <a:solidFill>
                  <a:schemeClr val="tx1"/>
                </a:solidFill>
                <a:effectLst/>
                <a:latin typeface="+mn-lt"/>
                <a:ea typeface="+mn-ea"/>
                <a:cs typeface="+mn-cs"/>
              </a:rPr>
              <a:t>stable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edge</a:t>
            </a:r>
            <a:r>
              <a:rPr lang="en-US" sz="1200" b="0" i="0" kern="1200" dirty="0" smtClean="0">
                <a:solidFill>
                  <a:schemeClr val="tx1"/>
                </a:solidFill>
                <a:effectLst/>
                <a:latin typeface="+mn-lt"/>
                <a:ea typeface="+mn-ea"/>
                <a:cs typeface="+mn-cs"/>
              </a:rPr>
              <a:t> channels in the </a:t>
            </a:r>
            <a:r>
              <a:rPr lang="en-US" sz="1200" b="0" i="0" u="none" strike="noStrike" kern="1200" dirty="0" smtClean="0">
                <a:solidFill>
                  <a:schemeClr val="tx1"/>
                </a:solidFill>
                <a:effectLst/>
                <a:latin typeface="+mn-lt"/>
                <a:ea typeface="+mn-ea"/>
                <a:cs typeface="+mn-cs"/>
                <a:hlinkClick r:id="rId9"/>
              </a:rPr>
              <a:t>Install Docker overview</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10"/>
              </a:rPr>
              <a:t>Docker CE Edge</a:t>
            </a:r>
            <a:r>
              <a:rPr lang="en-US" sz="1200" b="0" i="0" kern="1200" dirty="0" smtClean="0">
                <a:solidFill>
                  <a:schemeClr val="tx1"/>
                </a:solidFill>
                <a:effectLst/>
                <a:latin typeface="+mn-lt"/>
                <a:ea typeface="+mn-ea"/>
                <a:cs typeface="+mn-cs"/>
              </a:rPr>
              <a:t> topics.</a:t>
            </a:r>
          </a:p>
          <a:p>
            <a:endParaRPr lang="en-US" b="1" dirty="0" smtClean="0"/>
          </a:p>
          <a:p>
            <a:r>
              <a:rPr lang="en-US" sz="1200" b="0" i="0" kern="1200" dirty="0" smtClean="0">
                <a:solidFill>
                  <a:schemeClr val="tx1"/>
                </a:solidFill>
                <a:effectLst/>
                <a:latin typeface="+mn-lt"/>
                <a:ea typeface="+mn-ea"/>
                <a:cs typeface="+mn-cs"/>
              </a:rPr>
              <a:t>7. Optionally, enable </a:t>
            </a:r>
            <a:r>
              <a:rPr lang="en-US" sz="1200" b="0" i="0" u="none" strike="noStrike" kern="1200" dirty="0" smtClean="0">
                <a:solidFill>
                  <a:schemeClr val="tx1"/>
                </a:solidFill>
                <a:effectLst/>
                <a:latin typeface="+mn-lt"/>
                <a:ea typeface="+mn-ea"/>
                <a:cs typeface="+mn-cs"/>
                <a:hlinkClick r:id="rId11"/>
              </a:rPr>
              <a:t>autotests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8. Review the default </a:t>
            </a:r>
            <a:r>
              <a:rPr lang="en-US" sz="1200" b="1" i="0" kern="1200" dirty="0" smtClean="0">
                <a:solidFill>
                  <a:schemeClr val="tx1"/>
                </a:solidFill>
                <a:effectLst/>
                <a:latin typeface="+mn-lt"/>
                <a:ea typeface="+mn-ea"/>
                <a:cs typeface="+mn-cs"/>
              </a:rPr>
              <a:t>Build Rules</a:t>
            </a:r>
            <a:r>
              <a:rPr lang="en-US" sz="1200" b="0" i="0" kern="1200" dirty="0" smtClean="0">
                <a:solidFill>
                  <a:schemeClr val="tx1"/>
                </a:solidFill>
                <a:effectLst/>
                <a:latin typeface="+mn-lt"/>
                <a:ea typeface="+mn-ea"/>
                <a:cs typeface="+mn-cs"/>
              </a:rPr>
              <a:t>, and optionally click the </a:t>
            </a:r>
            <a:r>
              <a:rPr lang="en-US" sz="1200" b="1" i="0" kern="1200" dirty="0" smtClean="0">
                <a:solidFill>
                  <a:schemeClr val="tx1"/>
                </a:solidFill>
                <a:effectLst/>
                <a:latin typeface="+mn-lt"/>
                <a:ea typeface="+mn-ea"/>
                <a:cs typeface="+mn-cs"/>
              </a:rPr>
              <a:t>plus sign</a:t>
            </a:r>
            <a:r>
              <a:rPr lang="en-US" sz="1200" b="0" i="0" kern="1200" dirty="0" smtClean="0">
                <a:solidFill>
                  <a:schemeClr val="tx1"/>
                </a:solidFill>
                <a:effectLst/>
                <a:latin typeface="+mn-lt"/>
                <a:ea typeface="+mn-ea"/>
                <a:cs typeface="+mn-cs"/>
              </a:rPr>
              <a:t> to add and configure more build rules.</a:t>
            </a:r>
          </a:p>
          <a:p>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Build rules</a:t>
            </a:r>
            <a:r>
              <a:rPr lang="en-US" sz="1200" b="0" i="0" kern="1200" dirty="0" smtClean="0">
                <a:solidFill>
                  <a:schemeClr val="tx1"/>
                </a:solidFill>
                <a:effectLst/>
                <a:latin typeface="+mn-lt"/>
                <a:ea typeface="+mn-ea"/>
                <a:cs typeface="+mn-cs"/>
              </a:rPr>
              <a:t> control what Docker Cloud builds into images from the contents of the source code repository, and how the resulting images are tagged within the Docker repository.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default build rule is set up for you, which you can edit or delete. This default set builds from the Branch in your source code repository called master, and creates a Docker image tagged with latest.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 For each branch or tag, enable or disable the </a:t>
            </a:r>
            <a:r>
              <a:rPr lang="en-US" sz="1200" b="1" i="0" kern="1200" dirty="0" err="1" smtClean="0">
                <a:solidFill>
                  <a:schemeClr val="tx1"/>
                </a:solidFill>
                <a:effectLst/>
                <a:latin typeface="+mn-lt"/>
                <a:ea typeface="+mn-ea"/>
                <a:cs typeface="+mn-cs"/>
              </a:rPr>
              <a:t>Autobuild</a:t>
            </a:r>
            <a:r>
              <a:rPr lang="en-US" sz="1200" b="0" i="0" kern="1200" dirty="0" smtClean="0">
                <a:solidFill>
                  <a:schemeClr val="tx1"/>
                </a:solidFill>
                <a:effectLst/>
                <a:latin typeface="+mn-lt"/>
                <a:ea typeface="+mn-ea"/>
                <a:cs typeface="+mn-cs"/>
              </a:rPr>
              <a:t> toggle.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Only branches or tags with </a:t>
            </a:r>
            <a:r>
              <a:rPr lang="en-US" sz="1200" b="0" i="0" kern="1200" dirty="0" err="1" smtClean="0">
                <a:solidFill>
                  <a:schemeClr val="tx1"/>
                </a:solidFill>
                <a:effectLst/>
                <a:latin typeface="+mn-lt"/>
                <a:ea typeface="+mn-ea"/>
                <a:cs typeface="+mn-cs"/>
              </a:rPr>
              <a:t>autobuild</a:t>
            </a:r>
            <a:r>
              <a:rPr lang="en-US" sz="1200" b="0" i="0" kern="1200" dirty="0" smtClean="0">
                <a:solidFill>
                  <a:schemeClr val="tx1"/>
                </a:solidFill>
                <a:effectLst/>
                <a:latin typeface="+mn-lt"/>
                <a:ea typeface="+mn-ea"/>
                <a:cs typeface="+mn-cs"/>
              </a:rPr>
              <a:t> enabled are built, tested, </a:t>
            </a:r>
            <a:r>
              <a:rPr lang="en-US" sz="1200" b="0" i="1" kern="1200" dirty="0"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have the resulting image pushed to the repository. Branches with </a:t>
            </a:r>
            <a:r>
              <a:rPr lang="en-US" sz="1200" b="0" i="0" kern="1200" dirty="0" err="1" smtClean="0">
                <a:solidFill>
                  <a:schemeClr val="tx1"/>
                </a:solidFill>
                <a:effectLst/>
                <a:latin typeface="+mn-lt"/>
                <a:ea typeface="+mn-ea"/>
                <a:cs typeface="+mn-cs"/>
              </a:rPr>
              <a:t>autobuild</a:t>
            </a:r>
            <a:r>
              <a:rPr lang="en-US" sz="1200" b="0" i="0" kern="1200" dirty="0" smtClean="0">
                <a:solidFill>
                  <a:schemeClr val="tx1"/>
                </a:solidFill>
                <a:effectLst/>
                <a:latin typeface="+mn-lt"/>
                <a:ea typeface="+mn-ea"/>
                <a:cs typeface="+mn-cs"/>
              </a:rPr>
              <a:t> disabled are built for test purposes (if enabled at the repository level), but the built Docker image is not pushed to the repository.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 For each branch or tag, enable or disable the </a:t>
            </a:r>
            <a:r>
              <a:rPr lang="en-US" sz="1200" b="1" i="0" kern="1200" dirty="0" smtClean="0">
                <a:solidFill>
                  <a:schemeClr val="tx1"/>
                </a:solidFill>
                <a:effectLst/>
                <a:latin typeface="+mn-lt"/>
                <a:ea typeface="+mn-ea"/>
                <a:cs typeface="+mn-cs"/>
              </a:rPr>
              <a:t>Build Caching</a:t>
            </a:r>
            <a:r>
              <a:rPr lang="en-US" sz="1200" b="0" i="0" kern="1200" dirty="0" smtClean="0">
                <a:solidFill>
                  <a:schemeClr val="tx1"/>
                </a:solidFill>
                <a:effectLst/>
                <a:latin typeface="+mn-lt"/>
                <a:ea typeface="+mn-ea"/>
                <a:cs typeface="+mn-cs"/>
              </a:rPr>
              <a:t> toggle.</a:t>
            </a:r>
          </a:p>
          <a:p>
            <a:endParaRPr lang="en-US" sz="1200" b="0" i="0" u="none" strike="noStrike" kern="1200" dirty="0" smtClean="0">
              <a:solidFill>
                <a:schemeClr val="tx1"/>
              </a:solidFill>
              <a:effectLst/>
              <a:latin typeface="+mn-lt"/>
              <a:ea typeface="+mn-ea"/>
              <a:cs typeface="+mn-cs"/>
              <a:hlinkClick r:id=""/>
            </a:endParaRPr>
          </a:p>
          <a:p>
            <a:r>
              <a:rPr lang="en-US" sz="1200" b="0" i="0" u="none" strike="noStrike" kern="1200" dirty="0" smtClean="0">
                <a:solidFill>
                  <a:schemeClr val="tx1"/>
                </a:solidFill>
                <a:effectLst/>
                <a:latin typeface="+mn-lt"/>
                <a:ea typeface="+mn-ea"/>
                <a:cs typeface="+mn-cs"/>
                <a:hlinkClick r:id=""/>
              </a:rPr>
              <a:t>Build caching</a:t>
            </a:r>
            <a:r>
              <a:rPr lang="en-US" sz="1200" b="0" i="0" kern="1200" dirty="0" smtClean="0">
                <a:solidFill>
                  <a:schemeClr val="tx1"/>
                </a:solidFill>
                <a:effectLst/>
                <a:latin typeface="+mn-lt"/>
                <a:ea typeface="+mn-ea"/>
                <a:cs typeface="+mn-cs"/>
              </a:rPr>
              <a:t> can save time if you are building a large image frequently or have many dependencies. You might want to leave build caching disabled to make sure all of your dependencies are resolved at build time, or if you have a large layer that is quicker to build locally.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 Click </a:t>
            </a:r>
            <a:r>
              <a:rPr lang="en-US" sz="1200" b="1" i="0" kern="1200" dirty="0" smtClean="0">
                <a:solidFill>
                  <a:schemeClr val="tx1"/>
                </a:solidFill>
                <a:effectLst/>
                <a:latin typeface="+mn-lt"/>
                <a:ea typeface="+mn-ea"/>
                <a:cs typeface="+mn-cs"/>
              </a:rPr>
              <a:t>Save</a:t>
            </a:r>
            <a:r>
              <a:rPr lang="en-US" sz="1200" b="0" i="0" kern="1200" dirty="0" smtClean="0">
                <a:solidFill>
                  <a:schemeClr val="tx1"/>
                </a:solidFill>
                <a:effectLst/>
                <a:latin typeface="+mn-lt"/>
                <a:ea typeface="+mn-ea"/>
                <a:cs typeface="+mn-cs"/>
              </a:rPr>
              <a:t> to save the settings, or click </a:t>
            </a:r>
            <a:r>
              <a:rPr lang="en-US" sz="1200" b="1" i="0" kern="1200" dirty="0" smtClean="0">
                <a:solidFill>
                  <a:schemeClr val="tx1"/>
                </a:solidFill>
                <a:effectLst/>
                <a:latin typeface="+mn-lt"/>
                <a:ea typeface="+mn-ea"/>
                <a:cs typeface="+mn-cs"/>
              </a:rPr>
              <a:t>Save and build</a:t>
            </a:r>
            <a:r>
              <a:rPr lang="en-US" sz="1200" b="0" i="0" kern="1200" dirty="0" smtClean="0">
                <a:solidFill>
                  <a:schemeClr val="tx1"/>
                </a:solidFill>
                <a:effectLst/>
                <a:latin typeface="+mn-lt"/>
                <a:ea typeface="+mn-ea"/>
                <a:cs typeface="+mn-cs"/>
              </a:rPr>
              <a:t> to save and run an initial test.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webhook</a:t>
            </a:r>
            <a:r>
              <a:rPr lang="en-US" sz="1200" b="0" i="0" kern="1200" dirty="0" smtClean="0">
                <a:solidFill>
                  <a:schemeClr val="tx1"/>
                </a:solidFill>
                <a:effectLst/>
                <a:latin typeface="+mn-lt"/>
                <a:ea typeface="+mn-ea"/>
                <a:cs typeface="+mn-cs"/>
              </a:rPr>
              <a:t> is automatically added to your source code repository to notify Docker Cloud on every push. Only pushes to branches that are listed as the source for one or more tags trigger a build.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SOURCE:</a:t>
            </a:r>
          </a:p>
          <a:p>
            <a:r>
              <a:rPr lang="en-US" b="1" dirty="0" smtClean="0"/>
              <a:t>https://</a:t>
            </a:r>
            <a:r>
              <a:rPr lang="en-US" b="1" dirty="0" err="1" smtClean="0"/>
              <a:t>docs.docker.com</a:t>
            </a:r>
            <a:r>
              <a:rPr lang="en-US" b="1" dirty="0" smtClean="0"/>
              <a:t>/</a:t>
            </a:r>
            <a:r>
              <a:rPr lang="en-US" b="1" dirty="0" err="1" smtClean="0"/>
              <a:t>docker</a:t>
            </a:r>
            <a:r>
              <a:rPr lang="en-US" b="1" dirty="0" smtClean="0"/>
              <a:t>-cloud/builds/automated-build/</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247</a:t>
            </a:fld>
            <a:endParaRPr lang="en-US" altLang="en-US"/>
          </a:p>
        </p:txBody>
      </p:sp>
    </p:spTree>
    <p:extLst>
      <p:ext uri="{BB962C8B-B14F-4D97-AF65-F5344CB8AC3E}">
        <p14:creationId xmlns:p14="http://schemas.microsoft.com/office/powerpoint/2010/main" val="79191938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IMAGE:</a:t>
            </a:r>
          </a:p>
          <a:p>
            <a:r>
              <a:rPr lang="en-US" b="1" dirty="0" smtClean="0"/>
              <a:t>build-</a:t>
            </a:r>
            <a:r>
              <a:rPr lang="en-US" b="1" dirty="0" err="1" smtClean="0"/>
              <a:t>dashboard.png</a:t>
            </a:r>
            <a:endParaRPr lang="en-US" b="1" dirty="0" smtClean="0"/>
          </a:p>
          <a:p>
            <a:endParaRPr lang="en-US" b="1" dirty="0" smtClean="0"/>
          </a:p>
          <a:p>
            <a:endParaRPr lang="en-US" b="1" dirty="0" smtClean="0"/>
          </a:p>
          <a:p>
            <a:r>
              <a:rPr lang="en-US" b="1" dirty="0" smtClean="0"/>
              <a:t>---- EXTRA</a:t>
            </a:r>
            <a:r>
              <a:rPr lang="en-US" b="1" baseline="0" dirty="0" smtClean="0"/>
              <a:t> - Possibly add in the future, or SHARE---</a:t>
            </a:r>
            <a:endParaRPr lang="en-US" b="1" dirty="0" smtClean="0"/>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Configure automated build settings</a:t>
            </a:r>
          </a:p>
          <a:p>
            <a:r>
              <a:rPr lang="en-US" sz="1200" b="0" i="0" kern="1200" dirty="0" smtClean="0">
                <a:solidFill>
                  <a:schemeClr val="tx1"/>
                </a:solidFill>
                <a:effectLst/>
                <a:latin typeface="+mn-lt"/>
                <a:ea typeface="+mn-ea"/>
                <a:cs typeface="+mn-cs"/>
              </a:rPr>
              <a:t>You can configure repositories in Docker Cloud so that they automatically build an image each time you push new code to your source provider. If you have </a:t>
            </a:r>
            <a:r>
              <a:rPr lang="en-US" sz="1200" b="0" i="0" u="none" strike="noStrike" kern="1200" dirty="0" smtClean="0">
                <a:solidFill>
                  <a:schemeClr val="tx1"/>
                </a:solidFill>
                <a:effectLst/>
                <a:latin typeface="+mn-lt"/>
                <a:ea typeface="+mn-ea"/>
                <a:cs typeface="+mn-cs"/>
                <a:hlinkClick r:id="rId3"/>
              </a:rPr>
              <a:t>automated tests</a:t>
            </a:r>
            <a:r>
              <a:rPr lang="en-US" sz="1200" b="0" i="0" kern="1200" dirty="0" smtClean="0">
                <a:solidFill>
                  <a:schemeClr val="tx1"/>
                </a:solidFill>
                <a:effectLst/>
                <a:latin typeface="+mn-lt"/>
                <a:ea typeface="+mn-ea"/>
                <a:cs typeface="+mn-cs"/>
              </a:rPr>
              <a:t> configured, the new image is only pushed when the tests succeed.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you set up automated builds you need to </a:t>
            </a:r>
            <a:r>
              <a:rPr lang="en-US" sz="1200" b="0" i="0" u="none" strike="noStrike" kern="1200" dirty="0" smtClean="0">
                <a:solidFill>
                  <a:schemeClr val="tx1"/>
                </a:solidFill>
                <a:effectLst/>
                <a:latin typeface="+mn-lt"/>
                <a:ea typeface="+mn-ea"/>
                <a:cs typeface="+mn-cs"/>
                <a:hlinkClick r:id="rId4"/>
              </a:rPr>
              <a:t>create a repository</a:t>
            </a:r>
            <a:r>
              <a:rPr lang="en-US" sz="1200" b="0" i="0" kern="1200" dirty="0" smtClean="0">
                <a:solidFill>
                  <a:schemeClr val="tx1"/>
                </a:solidFill>
                <a:effectLst/>
                <a:latin typeface="+mn-lt"/>
                <a:ea typeface="+mn-ea"/>
                <a:cs typeface="+mn-cs"/>
              </a:rPr>
              <a:t> to build, and </a:t>
            </a:r>
            <a:r>
              <a:rPr lang="en-US" sz="1200" b="0" i="0" u="none" strike="noStrike" kern="1200" dirty="0" smtClean="0">
                <a:solidFill>
                  <a:schemeClr val="tx1"/>
                </a:solidFill>
                <a:effectLst/>
                <a:latin typeface="+mn-lt"/>
                <a:ea typeface="+mn-ea"/>
                <a:cs typeface="+mn-cs"/>
                <a:hlinkClick r:id="rId5"/>
              </a:rPr>
              <a:t>link to your source code provider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From the </a:t>
            </a:r>
            <a:r>
              <a:rPr lang="en-US" sz="1200" b="1" i="0" kern="1200" dirty="0" smtClean="0">
                <a:solidFill>
                  <a:schemeClr val="tx1"/>
                </a:solidFill>
                <a:effectLst/>
                <a:latin typeface="+mn-lt"/>
                <a:ea typeface="+mn-ea"/>
                <a:cs typeface="+mn-cs"/>
              </a:rPr>
              <a:t>Repositories</a:t>
            </a:r>
            <a:r>
              <a:rPr lang="en-US" sz="1200" b="0" i="0" kern="1200" dirty="0" smtClean="0">
                <a:solidFill>
                  <a:schemeClr val="tx1"/>
                </a:solidFill>
                <a:effectLst/>
                <a:latin typeface="+mn-lt"/>
                <a:ea typeface="+mn-ea"/>
                <a:cs typeface="+mn-cs"/>
              </a:rPr>
              <a:t> section, click into a repository to view its details.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Click the </a:t>
            </a:r>
            <a:r>
              <a:rPr lang="en-US" sz="1200" b="1" i="0" kern="1200" dirty="0" smtClean="0">
                <a:solidFill>
                  <a:schemeClr val="tx1"/>
                </a:solidFill>
                <a:effectLst/>
                <a:latin typeface="+mn-lt"/>
                <a:ea typeface="+mn-ea"/>
                <a:cs typeface="+mn-cs"/>
              </a:rPr>
              <a:t>Builds</a:t>
            </a:r>
            <a:r>
              <a:rPr lang="en-US" sz="1200" b="0" i="0" kern="1200" dirty="0" smtClean="0">
                <a:solidFill>
                  <a:schemeClr val="tx1"/>
                </a:solidFill>
                <a:effectLst/>
                <a:latin typeface="+mn-lt"/>
                <a:ea typeface="+mn-ea"/>
                <a:cs typeface="+mn-cs"/>
              </a:rPr>
              <a:t> tab.</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If you are setting up automated builds for the first time, select the code repository service where the image’s source code is stored.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Otherwise, if you are editing the build settings for an existing automated build, click </a:t>
            </a:r>
            <a:r>
              <a:rPr lang="en-US" sz="1200" b="1" i="0" kern="1200" dirty="0" smtClean="0">
                <a:solidFill>
                  <a:schemeClr val="tx1"/>
                </a:solidFill>
                <a:effectLst/>
                <a:latin typeface="+mn-lt"/>
                <a:ea typeface="+mn-ea"/>
                <a:cs typeface="+mn-cs"/>
              </a:rPr>
              <a:t>Configure automated builds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4. Select the </a:t>
            </a:r>
            <a:r>
              <a:rPr lang="en-US" sz="1200" b="1" i="0" kern="1200" dirty="0" smtClean="0">
                <a:solidFill>
                  <a:schemeClr val="tx1"/>
                </a:solidFill>
                <a:effectLst/>
                <a:latin typeface="+mn-lt"/>
                <a:ea typeface="+mn-ea"/>
                <a:cs typeface="+mn-cs"/>
              </a:rPr>
              <a:t>source repository</a:t>
            </a:r>
            <a:r>
              <a:rPr lang="en-US" sz="1200" b="0" i="0" kern="1200" dirty="0" smtClean="0">
                <a:solidFill>
                  <a:schemeClr val="tx1"/>
                </a:solidFill>
                <a:effectLst/>
                <a:latin typeface="+mn-lt"/>
                <a:ea typeface="+mn-ea"/>
                <a:cs typeface="+mn-cs"/>
              </a:rPr>
              <a:t> to build the Docker images from.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might need to specify an organization or user (the </a:t>
            </a:r>
            <a:r>
              <a:rPr lang="en-US" sz="1200" b="0" i="1" kern="1200" dirty="0" smtClean="0">
                <a:solidFill>
                  <a:schemeClr val="tx1"/>
                </a:solidFill>
                <a:effectLst/>
                <a:latin typeface="+mn-lt"/>
                <a:ea typeface="+mn-ea"/>
                <a:cs typeface="+mn-cs"/>
              </a:rPr>
              <a:t>namespace</a:t>
            </a:r>
            <a:r>
              <a:rPr lang="en-US" sz="1200" b="0" i="0" kern="1200" dirty="0" smtClean="0">
                <a:solidFill>
                  <a:schemeClr val="tx1"/>
                </a:solidFill>
                <a:effectLst/>
                <a:latin typeface="+mn-lt"/>
                <a:ea typeface="+mn-ea"/>
                <a:cs typeface="+mn-cs"/>
              </a:rPr>
              <a:t>) from the source code provider. Once you select a namespace, its source code repositories appear in the </a:t>
            </a:r>
            <a:r>
              <a:rPr lang="en-US" sz="1200" b="1" i="0" kern="1200" dirty="0" smtClean="0">
                <a:solidFill>
                  <a:schemeClr val="tx1"/>
                </a:solidFill>
                <a:effectLst/>
                <a:latin typeface="+mn-lt"/>
                <a:ea typeface="+mn-ea"/>
                <a:cs typeface="+mn-cs"/>
              </a:rPr>
              <a:t>Select repository</a:t>
            </a:r>
            <a:r>
              <a:rPr lang="en-US" sz="1200" b="0" i="0" kern="1200" dirty="0" smtClean="0">
                <a:solidFill>
                  <a:schemeClr val="tx1"/>
                </a:solidFill>
                <a:effectLst/>
                <a:latin typeface="+mn-lt"/>
                <a:ea typeface="+mn-ea"/>
                <a:cs typeface="+mn-cs"/>
              </a:rPr>
              <a:t> dropdown list.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 Choose where to run your build processes.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either run the process on your own infrastructure and optionally </a:t>
            </a:r>
            <a:r>
              <a:rPr lang="en-US" sz="1200" b="0" i="0" u="none" strike="noStrike" kern="1200" dirty="0" smtClean="0">
                <a:solidFill>
                  <a:schemeClr val="tx1"/>
                </a:solidFill>
                <a:effectLst/>
                <a:latin typeface="+mn-lt"/>
                <a:ea typeface="+mn-ea"/>
                <a:cs typeface="+mn-cs"/>
                <a:hlinkClick r:id="rId6"/>
              </a:rPr>
              <a:t>set up specific nodes to build on</a:t>
            </a:r>
            <a:r>
              <a:rPr lang="en-US" sz="1200" b="0" i="0" kern="1200" dirty="0" smtClean="0">
                <a:solidFill>
                  <a:schemeClr val="tx1"/>
                </a:solidFill>
                <a:effectLst/>
                <a:latin typeface="+mn-lt"/>
                <a:ea typeface="+mn-ea"/>
                <a:cs typeface="+mn-cs"/>
              </a:rPr>
              <a:t>, or select </a:t>
            </a:r>
            <a:r>
              <a:rPr lang="en-US" sz="1200" b="1" i="0" kern="1200" dirty="0" smtClean="0">
                <a:solidFill>
                  <a:schemeClr val="tx1"/>
                </a:solidFill>
                <a:effectLst/>
                <a:latin typeface="+mn-lt"/>
                <a:ea typeface="+mn-ea"/>
                <a:cs typeface="+mn-cs"/>
              </a:rPr>
              <a:t>Build on Docker Cloud’s infrastructure</a:t>
            </a:r>
            <a:r>
              <a:rPr lang="en-US" sz="1200" b="0" i="0" kern="1200" dirty="0" smtClean="0">
                <a:solidFill>
                  <a:schemeClr val="tx1"/>
                </a:solidFill>
                <a:effectLst/>
                <a:latin typeface="+mn-lt"/>
                <a:ea typeface="+mn-ea"/>
                <a:cs typeface="+mn-cs"/>
              </a:rPr>
              <a:t> you can use the hosted build service offered on Docker Cloud’s infrastructure. If you use Docker’s infrastructure, select a builder size to run the build process on. This hosted build service is free while it is in Beta.</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IMAGE:</a:t>
            </a:r>
          </a:p>
          <a:p>
            <a:r>
              <a:rPr lang="en-US" b="1" dirty="0" smtClean="0"/>
              <a:t>edit-repository-</a:t>
            </a:r>
            <a:r>
              <a:rPr lang="en-US" b="1" dirty="0" err="1" smtClean="0"/>
              <a:t>builds.png</a:t>
            </a:r>
            <a:endParaRPr lang="en-US" b="1" dirty="0" smtClean="0"/>
          </a:p>
          <a:p>
            <a:endParaRPr lang="en-US" b="1" dirty="0" smtClean="0"/>
          </a:p>
          <a:p>
            <a:r>
              <a:rPr lang="en-US" sz="1200" b="0" i="0" kern="1200" dirty="0" smtClean="0">
                <a:solidFill>
                  <a:schemeClr val="tx1"/>
                </a:solidFill>
                <a:effectLst/>
                <a:latin typeface="+mn-lt"/>
                <a:ea typeface="+mn-ea"/>
                <a:cs typeface="+mn-cs"/>
              </a:rPr>
              <a:t>6. If in the previous step you selected </a:t>
            </a:r>
            <a:r>
              <a:rPr lang="en-US" sz="1200" b="1" i="0" kern="1200" dirty="0" smtClean="0">
                <a:solidFill>
                  <a:schemeClr val="tx1"/>
                </a:solidFill>
                <a:effectLst/>
                <a:latin typeface="+mn-lt"/>
                <a:ea typeface="+mn-ea"/>
                <a:cs typeface="+mn-cs"/>
              </a:rPr>
              <a:t>Build on Docker Cloud’s infrastructure</a:t>
            </a:r>
            <a:r>
              <a:rPr lang="en-US" sz="1200" b="0" i="0" kern="1200" dirty="0" smtClean="0">
                <a:solidFill>
                  <a:schemeClr val="tx1"/>
                </a:solidFill>
                <a:effectLst/>
                <a:latin typeface="+mn-lt"/>
                <a:ea typeface="+mn-ea"/>
                <a:cs typeface="+mn-cs"/>
              </a:rPr>
              <a:t>, then you are given the option to select the </a:t>
            </a:r>
            <a:r>
              <a:rPr lang="en-US" sz="1200" b="1" i="0" kern="1200" dirty="0" smtClean="0">
                <a:solidFill>
                  <a:schemeClr val="tx1"/>
                </a:solidFill>
                <a:effectLst/>
                <a:latin typeface="+mn-lt"/>
                <a:ea typeface="+mn-ea"/>
                <a:cs typeface="+mn-cs"/>
              </a:rPr>
              <a:t>Docker Version</a:t>
            </a:r>
            <a:r>
              <a:rPr lang="en-US" sz="1200" b="0" i="0" kern="1200" dirty="0" smtClean="0">
                <a:solidFill>
                  <a:schemeClr val="tx1"/>
                </a:solidFill>
                <a:effectLst/>
                <a:latin typeface="+mn-lt"/>
                <a:ea typeface="+mn-ea"/>
                <a:cs typeface="+mn-cs"/>
              </a:rPr>
              <a:t> used to build this repository. You can choose between the </a:t>
            </a:r>
            <a:r>
              <a:rPr lang="en-US" sz="1200" b="1" i="0" kern="1200" dirty="0" smtClean="0">
                <a:solidFill>
                  <a:schemeClr val="tx1"/>
                </a:solidFill>
                <a:effectLst/>
                <a:latin typeface="+mn-lt"/>
                <a:ea typeface="+mn-ea"/>
                <a:cs typeface="+mn-cs"/>
              </a:rPr>
              <a:t>Stable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Edge</a:t>
            </a:r>
            <a:r>
              <a:rPr lang="en-US" sz="1200" b="0" i="0" kern="1200" dirty="0" smtClean="0">
                <a:solidFill>
                  <a:schemeClr val="tx1"/>
                </a:solidFill>
                <a:effectLst/>
                <a:latin typeface="+mn-lt"/>
                <a:ea typeface="+mn-ea"/>
                <a:cs typeface="+mn-cs"/>
              </a:rPr>
              <a:t> versions of Docker.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Selecting </a:t>
            </a:r>
            <a:r>
              <a:rPr lang="en-US" sz="1200" b="1" i="0" kern="1200" dirty="0" smtClean="0">
                <a:solidFill>
                  <a:schemeClr val="tx1"/>
                </a:solidFill>
                <a:effectLst/>
                <a:latin typeface="+mn-lt"/>
                <a:ea typeface="+mn-ea"/>
                <a:cs typeface="+mn-cs"/>
              </a:rPr>
              <a:t>Edge</a:t>
            </a:r>
            <a:r>
              <a:rPr lang="en-US" sz="1200" b="0" i="0" kern="1200" dirty="0" smtClean="0">
                <a:solidFill>
                  <a:schemeClr val="tx1"/>
                </a:solidFill>
                <a:effectLst/>
                <a:latin typeface="+mn-lt"/>
                <a:ea typeface="+mn-ea"/>
                <a:cs typeface="+mn-cs"/>
              </a:rPr>
              <a:t> lets you to take advantage of </a:t>
            </a:r>
            <a:r>
              <a:rPr lang="en-US" sz="1200" b="0" i="0" u="none" strike="noStrike" kern="1200" dirty="0" smtClean="0">
                <a:solidFill>
                  <a:schemeClr val="tx1"/>
                </a:solidFill>
                <a:effectLst/>
                <a:latin typeface="+mn-lt"/>
                <a:ea typeface="+mn-ea"/>
                <a:cs typeface="+mn-cs"/>
                <a:hlinkClick r:id="rId7"/>
              </a:rPr>
              <a:t>multi-stage builds</a:t>
            </a:r>
            <a:r>
              <a:rPr lang="en-US" sz="1200" b="0" i="0" kern="1200" dirty="0" smtClean="0">
                <a:solidFill>
                  <a:schemeClr val="tx1"/>
                </a:solidFill>
                <a:effectLst/>
                <a:latin typeface="+mn-lt"/>
                <a:ea typeface="+mn-ea"/>
                <a:cs typeface="+mn-cs"/>
              </a:rPr>
              <a:t>. For more information and examples, see the topic on how to </a:t>
            </a:r>
            <a:r>
              <a:rPr lang="en-US" sz="1200" b="0" i="0" u="none" strike="noStrike" kern="1200" dirty="0" smtClean="0">
                <a:solidFill>
                  <a:schemeClr val="tx1"/>
                </a:solidFill>
                <a:effectLst/>
                <a:latin typeface="+mn-lt"/>
                <a:ea typeface="+mn-ea"/>
                <a:cs typeface="+mn-cs"/>
                <a:hlinkClick r:id="rId8"/>
              </a:rPr>
              <a:t>use multi-stage builds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learn more about </a:t>
            </a:r>
            <a:r>
              <a:rPr lang="en-US" sz="1200" b="1" i="0" kern="1200" dirty="0" smtClean="0">
                <a:solidFill>
                  <a:schemeClr val="tx1"/>
                </a:solidFill>
                <a:effectLst/>
                <a:latin typeface="+mn-lt"/>
                <a:ea typeface="+mn-ea"/>
                <a:cs typeface="+mn-cs"/>
              </a:rPr>
              <a:t>stable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edge</a:t>
            </a:r>
            <a:r>
              <a:rPr lang="en-US" sz="1200" b="0" i="0" kern="1200" dirty="0" smtClean="0">
                <a:solidFill>
                  <a:schemeClr val="tx1"/>
                </a:solidFill>
                <a:effectLst/>
                <a:latin typeface="+mn-lt"/>
                <a:ea typeface="+mn-ea"/>
                <a:cs typeface="+mn-cs"/>
              </a:rPr>
              <a:t> channels in the </a:t>
            </a:r>
            <a:r>
              <a:rPr lang="en-US" sz="1200" b="0" i="0" u="none" strike="noStrike" kern="1200" dirty="0" smtClean="0">
                <a:solidFill>
                  <a:schemeClr val="tx1"/>
                </a:solidFill>
                <a:effectLst/>
                <a:latin typeface="+mn-lt"/>
                <a:ea typeface="+mn-ea"/>
                <a:cs typeface="+mn-cs"/>
                <a:hlinkClick r:id="rId9"/>
              </a:rPr>
              <a:t>Install Docker overview</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10"/>
              </a:rPr>
              <a:t>Docker CE Edge</a:t>
            </a:r>
            <a:r>
              <a:rPr lang="en-US" sz="1200" b="0" i="0" kern="1200" dirty="0" smtClean="0">
                <a:solidFill>
                  <a:schemeClr val="tx1"/>
                </a:solidFill>
                <a:effectLst/>
                <a:latin typeface="+mn-lt"/>
                <a:ea typeface="+mn-ea"/>
                <a:cs typeface="+mn-cs"/>
              </a:rPr>
              <a:t> topics.</a:t>
            </a:r>
          </a:p>
          <a:p>
            <a:endParaRPr lang="en-US" b="1" dirty="0" smtClean="0"/>
          </a:p>
          <a:p>
            <a:r>
              <a:rPr lang="en-US" sz="1200" b="0" i="0" kern="1200" dirty="0" smtClean="0">
                <a:solidFill>
                  <a:schemeClr val="tx1"/>
                </a:solidFill>
                <a:effectLst/>
                <a:latin typeface="+mn-lt"/>
                <a:ea typeface="+mn-ea"/>
                <a:cs typeface="+mn-cs"/>
              </a:rPr>
              <a:t>7. Optionally, enable </a:t>
            </a:r>
            <a:r>
              <a:rPr lang="en-US" sz="1200" b="0" i="0" u="none" strike="noStrike" kern="1200" dirty="0" smtClean="0">
                <a:solidFill>
                  <a:schemeClr val="tx1"/>
                </a:solidFill>
                <a:effectLst/>
                <a:latin typeface="+mn-lt"/>
                <a:ea typeface="+mn-ea"/>
                <a:cs typeface="+mn-cs"/>
                <a:hlinkClick r:id="rId11"/>
              </a:rPr>
              <a:t>autotests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8. Review the default </a:t>
            </a:r>
            <a:r>
              <a:rPr lang="en-US" sz="1200" b="1" i="0" kern="1200" dirty="0" smtClean="0">
                <a:solidFill>
                  <a:schemeClr val="tx1"/>
                </a:solidFill>
                <a:effectLst/>
                <a:latin typeface="+mn-lt"/>
                <a:ea typeface="+mn-ea"/>
                <a:cs typeface="+mn-cs"/>
              </a:rPr>
              <a:t>Build Rules</a:t>
            </a:r>
            <a:r>
              <a:rPr lang="en-US" sz="1200" b="0" i="0" kern="1200" dirty="0" smtClean="0">
                <a:solidFill>
                  <a:schemeClr val="tx1"/>
                </a:solidFill>
                <a:effectLst/>
                <a:latin typeface="+mn-lt"/>
                <a:ea typeface="+mn-ea"/>
                <a:cs typeface="+mn-cs"/>
              </a:rPr>
              <a:t>, and optionally click the </a:t>
            </a:r>
            <a:r>
              <a:rPr lang="en-US" sz="1200" b="1" i="0" kern="1200" dirty="0" smtClean="0">
                <a:solidFill>
                  <a:schemeClr val="tx1"/>
                </a:solidFill>
                <a:effectLst/>
                <a:latin typeface="+mn-lt"/>
                <a:ea typeface="+mn-ea"/>
                <a:cs typeface="+mn-cs"/>
              </a:rPr>
              <a:t>plus sign</a:t>
            </a:r>
            <a:r>
              <a:rPr lang="en-US" sz="1200" b="0" i="0" kern="1200" dirty="0" smtClean="0">
                <a:solidFill>
                  <a:schemeClr val="tx1"/>
                </a:solidFill>
                <a:effectLst/>
                <a:latin typeface="+mn-lt"/>
                <a:ea typeface="+mn-ea"/>
                <a:cs typeface="+mn-cs"/>
              </a:rPr>
              <a:t> to add and configure more build rules.</a:t>
            </a:r>
          </a:p>
          <a:p>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Build rules</a:t>
            </a:r>
            <a:r>
              <a:rPr lang="en-US" sz="1200" b="0" i="0" kern="1200" dirty="0" smtClean="0">
                <a:solidFill>
                  <a:schemeClr val="tx1"/>
                </a:solidFill>
                <a:effectLst/>
                <a:latin typeface="+mn-lt"/>
                <a:ea typeface="+mn-ea"/>
                <a:cs typeface="+mn-cs"/>
              </a:rPr>
              <a:t> control what Docker Cloud builds into images from the contents of the source code repository, and how the resulting images are tagged within the Docker repository.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default build rule is set up for you, which you can edit or delete. This default set builds from the Branch in your source code repository called master, and creates a Docker image tagged with latest.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 For each branch or tag, enable or disable the </a:t>
            </a:r>
            <a:r>
              <a:rPr lang="en-US" sz="1200" b="1" i="0" kern="1200" dirty="0" err="1" smtClean="0">
                <a:solidFill>
                  <a:schemeClr val="tx1"/>
                </a:solidFill>
                <a:effectLst/>
                <a:latin typeface="+mn-lt"/>
                <a:ea typeface="+mn-ea"/>
                <a:cs typeface="+mn-cs"/>
              </a:rPr>
              <a:t>Autobuild</a:t>
            </a:r>
            <a:r>
              <a:rPr lang="en-US" sz="1200" b="0" i="0" kern="1200" dirty="0" smtClean="0">
                <a:solidFill>
                  <a:schemeClr val="tx1"/>
                </a:solidFill>
                <a:effectLst/>
                <a:latin typeface="+mn-lt"/>
                <a:ea typeface="+mn-ea"/>
                <a:cs typeface="+mn-cs"/>
              </a:rPr>
              <a:t> toggle.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Only branches or tags with </a:t>
            </a:r>
            <a:r>
              <a:rPr lang="en-US" sz="1200" b="0" i="0" kern="1200" dirty="0" err="1" smtClean="0">
                <a:solidFill>
                  <a:schemeClr val="tx1"/>
                </a:solidFill>
                <a:effectLst/>
                <a:latin typeface="+mn-lt"/>
                <a:ea typeface="+mn-ea"/>
                <a:cs typeface="+mn-cs"/>
              </a:rPr>
              <a:t>autobuild</a:t>
            </a:r>
            <a:r>
              <a:rPr lang="en-US" sz="1200" b="0" i="0" kern="1200" dirty="0" smtClean="0">
                <a:solidFill>
                  <a:schemeClr val="tx1"/>
                </a:solidFill>
                <a:effectLst/>
                <a:latin typeface="+mn-lt"/>
                <a:ea typeface="+mn-ea"/>
                <a:cs typeface="+mn-cs"/>
              </a:rPr>
              <a:t> enabled are built, tested, </a:t>
            </a:r>
            <a:r>
              <a:rPr lang="en-US" sz="1200" b="0" i="1" kern="1200" dirty="0"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have the resulting image pushed to the repository. Branches with </a:t>
            </a:r>
            <a:r>
              <a:rPr lang="en-US" sz="1200" b="0" i="0" kern="1200" dirty="0" err="1" smtClean="0">
                <a:solidFill>
                  <a:schemeClr val="tx1"/>
                </a:solidFill>
                <a:effectLst/>
                <a:latin typeface="+mn-lt"/>
                <a:ea typeface="+mn-ea"/>
                <a:cs typeface="+mn-cs"/>
              </a:rPr>
              <a:t>autobuild</a:t>
            </a:r>
            <a:r>
              <a:rPr lang="en-US" sz="1200" b="0" i="0" kern="1200" dirty="0" smtClean="0">
                <a:solidFill>
                  <a:schemeClr val="tx1"/>
                </a:solidFill>
                <a:effectLst/>
                <a:latin typeface="+mn-lt"/>
                <a:ea typeface="+mn-ea"/>
                <a:cs typeface="+mn-cs"/>
              </a:rPr>
              <a:t> disabled are built for test purposes (if enabled at the repository level), but the built Docker image is not pushed to the repository.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 For each branch or tag, enable or disable the </a:t>
            </a:r>
            <a:r>
              <a:rPr lang="en-US" sz="1200" b="1" i="0" kern="1200" dirty="0" smtClean="0">
                <a:solidFill>
                  <a:schemeClr val="tx1"/>
                </a:solidFill>
                <a:effectLst/>
                <a:latin typeface="+mn-lt"/>
                <a:ea typeface="+mn-ea"/>
                <a:cs typeface="+mn-cs"/>
              </a:rPr>
              <a:t>Build Caching</a:t>
            </a:r>
            <a:r>
              <a:rPr lang="en-US" sz="1200" b="0" i="0" kern="1200" dirty="0" smtClean="0">
                <a:solidFill>
                  <a:schemeClr val="tx1"/>
                </a:solidFill>
                <a:effectLst/>
                <a:latin typeface="+mn-lt"/>
                <a:ea typeface="+mn-ea"/>
                <a:cs typeface="+mn-cs"/>
              </a:rPr>
              <a:t> toggle.</a:t>
            </a:r>
          </a:p>
          <a:p>
            <a:endParaRPr lang="en-US" sz="1200" b="0" i="0" u="none" strike="noStrike" kern="1200" dirty="0" smtClean="0">
              <a:solidFill>
                <a:schemeClr val="tx1"/>
              </a:solidFill>
              <a:effectLst/>
              <a:latin typeface="+mn-lt"/>
              <a:ea typeface="+mn-ea"/>
              <a:cs typeface="+mn-cs"/>
              <a:hlinkClick r:id=""/>
            </a:endParaRPr>
          </a:p>
          <a:p>
            <a:r>
              <a:rPr lang="en-US" sz="1200" b="0" i="0" u="none" strike="noStrike" kern="1200" dirty="0" smtClean="0">
                <a:solidFill>
                  <a:schemeClr val="tx1"/>
                </a:solidFill>
                <a:effectLst/>
                <a:latin typeface="+mn-lt"/>
                <a:ea typeface="+mn-ea"/>
                <a:cs typeface="+mn-cs"/>
                <a:hlinkClick r:id=""/>
              </a:rPr>
              <a:t>Build caching</a:t>
            </a:r>
            <a:r>
              <a:rPr lang="en-US" sz="1200" b="0" i="0" kern="1200" dirty="0" smtClean="0">
                <a:solidFill>
                  <a:schemeClr val="tx1"/>
                </a:solidFill>
                <a:effectLst/>
                <a:latin typeface="+mn-lt"/>
                <a:ea typeface="+mn-ea"/>
                <a:cs typeface="+mn-cs"/>
              </a:rPr>
              <a:t> can save time if you are building a large image frequently or have many dependencies. You might want to leave build caching disabled to make sure all of your dependencies are resolved at build time, or if you have a large layer that is quicker to build locally.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 Click </a:t>
            </a:r>
            <a:r>
              <a:rPr lang="en-US" sz="1200" b="1" i="0" kern="1200" dirty="0" smtClean="0">
                <a:solidFill>
                  <a:schemeClr val="tx1"/>
                </a:solidFill>
                <a:effectLst/>
                <a:latin typeface="+mn-lt"/>
                <a:ea typeface="+mn-ea"/>
                <a:cs typeface="+mn-cs"/>
              </a:rPr>
              <a:t>Save</a:t>
            </a:r>
            <a:r>
              <a:rPr lang="en-US" sz="1200" b="0" i="0" kern="1200" dirty="0" smtClean="0">
                <a:solidFill>
                  <a:schemeClr val="tx1"/>
                </a:solidFill>
                <a:effectLst/>
                <a:latin typeface="+mn-lt"/>
                <a:ea typeface="+mn-ea"/>
                <a:cs typeface="+mn-cs"/>
              </a:rPr>
              <a:t> to save the settings, or click </a:t>
            </a:r>
            <a:r>
              <a:rPr lang="en-US" sz="1200" b="1" i="0" kern="1200" dirty="0" smtClean="0">
                <a:solidFill>
                  <a:schemeClr val="tx1"/>
                </a:solidFill>
                <a:effectLst/>
                <a:latin typeface="+mn-lt"/>
                <a:ea typeface="+mn-ea"/>
                <a:cs typeface="+mn-cs"/>
              </a:rPr>
              <a:t>Save and build</a:t>
            </a:r>
            <a:r>
              <a:rPr lang="en-US" sz="1200" b="0" i="0" kern="1200" dirty="0" smtClean="0">
                <a:solidFill>
                  <a:schemeClr val="tx1"/>
                </a:solidFill>
                <a:effectLst/>
                <a:latin typeface="+mn-lt"/>
                <a:ea typeface="+mn-ea"/>
                <a:cs typeface="+mn-cs"/>
              </a:rPr>
              <a:t> to save and run an initial test.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webhook</a:t>
            </a:r>
            <a:r>
              <a:rPr lang="en-US" sz="1200" b="0" i="0" kern="1200" dirty="0" smtClean="0">
                <a:solidFill>
                  <a:schemeClr val="tx1"/>
                </a:solidFill>
                <a:effectLst/>
                <a:latin typeface="+mn-lt"/>
                <a:ea typeface="+mn-ea"/>
                <a:cs typeface="+mn-cs"/>
              </a:rPr>
              <a:t> is automatically added to your source code repository to notify Docker Cloud on every push. Only pushes to branches that are listed as the source for one or more tags trigger a build.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SOURCE:</a:t>
            </a:r>
          </a:p>
          <a:p>
            <a:r>
              <a:rPr lang="en-US" b="1" dirty="0" smtClean="0"/>
              <a:t>https://</a:t>
            </a:r>
            <a:r>
              <a:rPr lang="en-US" b="1" dirty="0" err="1" smtClean="0"/>
              <a:t>docs.docker.com</a:t>
            </a:r>
            <a:r>
              <a:rPr lang="en-US" b="1" dirty="0" smtClean="0"/>
              <a:t>/</a:t>
            </a:r>
            <a:r>
              <a:rPr lang="en-US" b="1" dirty="0" err="1" smtClean="0"/>
              <a:t>docker</a:t>
            </a:r>
            <a:r>
              <a:rPr lang="en-US" b="1" dirty="0" smtClean="0"/>
              <a:t>-cloud/builds/automated-build/</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248</a:t>
            </a:fld>
            <a:endParaRPr lang="en-US" altLang="en-US"/>
          </a:p>
        </p:txBody>
      </p:sp>
    </p:spTree>
    <p:extLst>
      <p:ext uri="{BB962C8B-B14F-4D97-AF65-F5344CB8AC3E}">
        <p14:creationId xmlns:p14="http://schemas.microsoft.com/office/powerpoint/2010/main" val="90652648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Manage builds and images</a:t>
            </a:r>
            <a:r>
              <a:rPr lang="en-US" dirty="0" smtClean="0"/>
              <a:t/>
            </a:r>
            <a:br>
              <a:rPr lang="en-US" dirty="0" smtClean="0"/>
            </a:br>
            <a:endParaRPr lang="en-US" dirty="0" smtClean="0"/>
          </a:p>
          <a:p>
            <a:r>
              <a:rPr lang="en-US" sz="1200" b="1" i="0" u="none" strike="noStrike" kern="1200" dirty="0" smtClean="0">
                <a:solidFill>
                  <a:schemeClr val="tx1"/>
                </a:solidFill>
                <a:effectLst/>
                <a:latin typeface="+mn-lt"/>
                <a:ea typeface="+mn-ea"/>
                <a:cs typeface="+mn-cs"/>
              </a:rPr>
              <a:t>(2) Manage swarms (beta swarm mode)</a:t>
            </a:r>
            <a:r>
              <a:rPr lang="en-US" b="1" dirty="0" smtClean="0"/>
              <a:t/>
            </a:r>
            <a:br>
              <a:rPr lang="en-US" b="1" dirty="0" smtClean="0"/>
            </a:br>
            <a:endParaRPr lang="en-US" b="1" dirty="0" smtClean="0"/>
          </a:p>
          <a:p>
            <a:r>
              <a:rPr lang="en-US" sz="1200" b="0" i="0" u="none" strike="noStrike" kern="1200" dirty="0" smtClean="0">
                <a:solidFill>
                  <a:schemeClr val="tx1"/>
                </a:solidFill>
                <a:effectLst/>
                <a:latin typeface="+mn-lt"/>
                <a:ea typeface="+mn-ea"/>
                <a:cs typeface="+mn-cs"/>
              </a:rPr>
              <a:t>Manage Infrastructure (standard mode)</a:t>
            </a:r>
            <a:r>
              <a:rPr lang="en-US" dirty="0" smtClean="0"/>
              <a:t/>
            </a:r>
            <a:br>
              <a:rPr lang="en-US" dirty="0" smtClean="0"/>
            </a:br>
            <a:endParaRPr lang="en-US" dirty="0" smtClean="0"/>
          </a:p>
          <a:p>
            <a:r>
              <a:rPr lang="en-US" sz="1200" b="0" i="0" u="none" strike="noStrike" kern="1200" dirty="0" smtClean="0">
                <a:solidFill>
                  <a:schemeClr val="tx1"/>
                </a:solidFill>
                <a:effectLst/>
                <a:latin typeface="+mn-lt"/>
                <a:ea typeface="+mn-ea"/>
                <a:cs typeface="+mn-cs"/>
              </a:rPr>
              <a:t>Manage nodes and apps (standard mode)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249</a:t>
            </a:fld>
            <a:endParaRPr lang="en-US" altLang="en-US"/>
          </a:p>
        </p:txBody>
      </p:sp>
    </p:spTree>
    <p:extLst>
      <p:ext uri="{BB962C8B-B14F-4D97-AF65-F5344CB8AC3E}">
        <p14:creationId xmlns:p14="http://schemas.microsoft.com/office/powerpoint/2010/main" val="185035127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Cloud now allows you to connect to clusters of Docker Engines in </a:t>
            </a:r>
            <a:r>
              <a:rPr lang="en-US" sz="1200" b="0" i="0" u="none" strike="noStrike" kern="1200" dirty="0" smtClean="0">
                <a:solidFill>
                  <a:schemeClr val="tx1"/>
                </a:solidFill>
                <a:effectLst/>
                <a:latin typeface="+mn-lt"/>
                <a:ea typeface="+mn-ea"/>
                <a:cs typeface="+mn-cs"/>
                <a:hlinkClick r:id="rId3"/>
              </a:rPr>
              <a:t>swarm mode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 Beta Swarm Mode in Docker Cloud, you can provision swarms to popular cloud providers, or register existing swarms to Docker Cloud.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 your Docker ID to authenticate and securely access personal or team swarms.</a:t>
            </a:r>
          </a:p>
          <a:p>
            <a:r>
              <a:rPr lang="en-US" sz="1200" b="0" i="0" u="none" strike="noStrike" kern="1200" dirty="0" smtClean="0">
                <a:solidFill>
                  <a:schemeClr val="tx1"/>
                </a:solidFill>
                <a:effectLst/>
                <a:latin typeface="+mn-lt"/>
                <a:ea typeface="+mn-ea"/>
                <a:cs typeface="+mn-cs"/>
                <a:hlinkClick r:id="rId4"/>
              </a:rPr>
              <a:t>Using Swarm Mode with Docker Cloud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a:rPr>
              <a:t>Swarm Mode and organizations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a:rPr>
              <a:t>Register existing swarms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Create a new swarm on AWS in Docker Cloud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8"/>
              </a:rPr>
              <a:t>Create a new swarm on Microsoft Azure in Docker Cloud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9"/>
              </a:rPr>
              <a:t>Connect to a swarm through Docker Cloud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a:rPr>
              <a:t>Link Amazon Web Services to Docker Cloud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1"/>
              </a:rPr>
              <a:t>Link Microsoft Azure Cloud Services to Docker Cloud</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2"/>
              </a:rPr>
              <a:t>Set up SSH keys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250</a:t>
            </a:fld>
            <a:endParaRPr lang="en-US" altLang="en-US"/>
          </a:p>
        </p:txBody>
      </p:sp>
    </p:spTree>
    <p:extLst>
      <p:ext uri="{BB962C8B-B14F-4D97-AF65-F5344CB8AC3E}">
        <p14:creationId xmlns:p14="http://schemas.microsoft.com/office/powerpoint/2010/main" val="85040546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Create a new swarm on Microsoft Azure in Docker Cloud</a:t>
            </a:r>
          </a:p>
          <a:p>
            <a:r>
              <a:rPr lang="en-US" sz="1200" b="0" i="0" kern="1200" dirty="0" smtClean="0">
                <a:solidFill>
                  <a:schemeClr val="tx1"/>
                </a:solidFill>
                <a:effectLst/>
                <a:latin typeface="+mn-lt"/>
                <a:ea typeface="+mn-ea"/>
                <a:cs typeface="+mn-cs"/>
              </a:rPr>
              <a:t>You can now create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Docker Swarms from within Docker Cloud as well as register existing swarms.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create a swarm, Docker Cloud connects to the Cloud provider on your behalf, and uses the provider’s APIs and a provider-specific template to launch Docker instances.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instances are then joined to a swarm and the swarm is configured using your input.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access the swarm from Docker Cloud, the system forwards your commands directly to the Docker instances running in the swarm.</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251</a:t>
            </a:fld>
            <a:endParaRPr lang="en-US" altLang="en-US"/>
          </a:p>
        </p:txBody>
      </p:sp>
    </p:spTree>
    <p:extLst>
      <p:ext uri="{BB962C8B-B14F-4D97-AF65-F5344CB8AC3E}">
        <p14:creationId xmlns:p14="http://schemas.microsoft.com/office/powerpoint/2010/main" val="16308484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Link Docker Cloud to your service provider</a:t>
            </a:r>
          </a:p>
          <a:p>
            <a:r>
              <a:rPr lang="en-US" sz="1200" b="0" i="0" kern="1200" dirty="0" smtClean="0">
                <a:solidFill>
                  <a:schemeClr val="tx1"/>
                </a:solidFill>
                <a:effectLst/>
                <a:latin typeface="+mn-lt"/>
                <a:ea typeface="+mn-ea"/>
                <a:cs typeface="+mn-cs"/>
              </a:rPr>
              <a:t>To create a swarm, you need to give Docker Cloud permission to deploy swarm nodes on your behalf in your cloud services provider account.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haven’t yet linked Docker Cloud to Azure, </a:t>
            </a:r>
          </a:p>
          <a:p>
            <a:r>
              <a:rPr lang="en-US" sz="1200" b="0" i="0" kern="1200" dirty="0" smtClean="0">
                <a:solidFill>
                  <a:schemeClr val="tx1"/>
                </a:solidFill>
                <a:effectLst/>
                <a:latin typeface="+mn-lt"/>
                <a:ea typeface="+mn-ea"/>
                <a:cs typeface="+mn-cs"/>
              </a:rPr>
              <a:t>follow the steps in </a:t>
            </a:r>
            <a:r>
              <a:rPr lang="en-US" sz="1200" b="0" i="0" u="none" strike="noStrike" kern="1200" dirty="0" smtClean="0">
                <a:solidFill>
                  <a:schemeClr val="tx1"/>
                </a:solidFill>
                <a:effectLst/>
                <a:latin typeface="+mn-lt"/>
                <a:ea typeface="+mn-ea"/>
                <a:cs typeface="+mn-cs"/>
                <a:hlinkClick r:id="rId3"/>
              </a:rPr>
              <a:t>Link Microsoft Azure Cloud Services to Docker Cloud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it’s linked, it shows up on the </a:t>
            </a:r>
            <a:r>
              <a:rPr lang="en-US" sz="1200" b="1" i="0" kern="1200" dirty="0" smtClean="0">
                <a:solidFill>
                  <a:schemeClr val="tx1"/>
                </a:solidFill>
                <a:effectLst/>
                <a:latin typeface="+mn-lt"/>
                <a:ea typeface="+mn-ea"/>
                <a:cs typeface="+mn-cs"/>
              </a:rPr>
              <a:t>Swarms -&gt; Create</a:t>
            </a:r>
            <a:r>
              <a:rPr lang="en-US" sz="1200" b="0" i="0" kern="1200" dirty="0" smtClean="0">
                <a:solidFill>
                  <a:schemeClr val="tx1"/>
                </a:solidFill>
                <a:effectLst/>
                <a:latin typeface="+mn-lt"/>
                <a:ea typeface="+mn-ea"/>
                <a:cs typeface="+mn-cs"/>
              </a:rPr>
              <a:t> page as a connected service provider.</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IMAGE:</a:t>
            </a:r>
          </a:p>
          <a:p>
            <a:r>
              <a:rPr lang="en-US" sz="1200" b="1" i="0" kern="1200" dirty="0" smtClean="0">
                <a:solidFill>
                  <a:schemeClr val="tx1"/>
                </a:solidFill>
                <a:effectLst/>
                <a:latin typeface="+mn-lt"/>
                <a:ea typeface="+mn-ea"/>
                <a:cs typeface="+mn-cs"/>
              </a:rPr>
              <a:t>azure-creds-</a:t>
            </a:r>
            <a:r>
              <a:rPr lang="en-US" sz="1200" b="1" i="0" kern="1200" dirty="0" err="1" smtClean="0">
                <a:solidFill>
                  <a:schemeClr val="tx1"/>
                </a:solidFill>
                <a:effectLst/>
                <a:latin typeface="+mn-lt"/>
                <a:ea typeface="+mn-ea"/>
                <a:cs typeface="+mn-cs"/>
              </a:rPr>
              <a:t>cloud.png</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If you are using a Microsoft Azure Visual Studio MSDN subscription, you need to enable </a:t>
            </a:r>
            <a:r>
              <a:rPr lang="en-US" sz="1200" i="1" kern="1200" dirty="0" smtClean="0">
                <a:solidFill>
                  <a:schemeClr val="tx1"/>
                </a:solidFill>
                <a:effectLst/>
                <a:latin typeface="+mn-lt"/>
                <a:ea typeface="+mn-ea"/>
                <a:cs typeface="+mn-cs"/>
              </a:rPr>
              <a:t>programmatic deployments</a:t>
            </a:r>
            <a:r>
              <a:rPr lang="en-US" sz="1200" kern="1200" dirty="0" smtClean="0">
                <a:solidFill>
                  <a:schemeClr val="tx1"/>
                </a:solidFill>
                <a:effectLst/>
                <a:latin typeface="+mn-lt"/>
                <a:ea typeface="+mn-ea"/>
                <a:cs typeface="+mn-cs"/>
              </a:rPr>
              <a:t> on the Docker CE VM Azure Marketplace item. </a:t>
            </a:r>
          </a:p>
          <a:p>
            <a:r>
              <a:rPr lang="en-US" sz="1200" kern="1200" dirty="0" smtClean="0">
                <a:solidFill>
                  <a:schemeClr val="tx1"/>
                </a:solidFill>
                <a:effectLst/>
                <a:latin typeface="+mn-lt"/>
                <a:ea typeface="+mn-ea"/>
                <a:cs typeface="+mn-cs"/>
              </a:rPr>
              <a:t>See the Microsoft Azure blog post on </a:t>
            </a:r>
            <a:r>
              <a:rPr lang="en-US" sz="1200" u="none" strike="noStrike" kern="1200" dirty="0" smtClean="0">
                <a:solidFill>
                  <a:schemeClr val="tx1"/>
                </a:solidFill>
                <a:effectLst/>
                <a:latin typeface="+mn-lt"/>
                <a:ea typeface="+mn-ea"/>
                <a:cs typeface="+mn-cs"/>
                <a:hlinkClick r:id="rId4"/>
              </a:rPr>
              <a:t>Working with Marketplace Images on Azure Resource Manager</a:t>
            </a:r>
            <a:r>
              <a:rPr lang="en-US" sz="1200" kern="1200" dirty="0" smtClean="0">
                <a:solidFill>
                  <a:schemeClr val="tx1"/>
                </a:solidFill>
                <a:effectLst/>
                <a:latin typeface="+mn-lt"/>
                <a:ea typeface="+mn-ea"/>
                <a:cs typeface="+mn-cs"/>
              </a:rPr>
              <a:t> for instructions on how to do this.</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252</a:t>
            </a:fld>
            <a:endParaRPr lang="en-US" altLang="en-US"/>
          </a:p>
        </p:txBody>
      </p:sp>
    </p:spTree>
    <p:extLst>
      <p:ext uri="{BB962C8B-B14F-4D97-AF65-F5344CB8AC3E}">
        <p14:creationId xmlns:p14="http://schemas.microsoft.com/office/powerpoint/2010/main" val="54121334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Create a swarm</a:t>
            </a:r>
          </a:p>
          <a:p>
            <a:r>
              <a:rPr lang="en-US" sz="1200" b="0" i="0" kern="1200" dirty="0" smtClean="0">
                <a:solidFill>
                  <a:schemeClr val="tx1"/>
                </a:solidFill>
                <a:effectLst/>
                <a:latin typeface="+mn-lt"/>
                <a:ea typeface="+mn-ea"/>
                <a:cs typeface="+mn-cs"/>
              </a:rPr>
              <a:t>1. If necessary, log in to Docker Cloud and switch to Swarm Mode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Click </a:t>
            </a:r>
            <a:r>
              <a:rPr lang="en-US" sz="1200" b="1" i="0" kern="1200" dirty="0" smtClean="0">
                <a:solidFill>
                  <a:schemeClr val="tx1"/>
                </a:solidFill>
                <a:effectLst/>
                <a:latin typeface="+mn-lt"/>
                <a:ea typeface="+mn-ea"/>
                <a:cs typeface="+mn-cs"/>
              </a:rPr>
              <a:t>Swarms</a:t>
            </a:r>
            <a:r>
              <a:rPr lang="en-US" sz="1200" b="0" i="0" kern="1200" dirty="0" smtClean="0">
                <a:solidFill>
                  <a:schemeClr val="tx1"/>
                </a:solidFill>
                <a:effectLst/>
                <a:latin typeface="+mn-lt"/>
                <a:ea typeface="+mn-ea"/>
                <a:cs typeface="+mn-cs"/>
              </a:rPr>
              <a:t> in the top navigation, then click </a:t>
            </a:r>
            <a:r>
              <a:rPr lang="en-US" sz="1200" b="1" i="0" kern="1200" dirty="0" smtClean="0">
                <a:solidFill>
                  <a:schemeClr val="tx1"/>
                </a:solidFill>
                <a:effectLst/>
                <a:latin typeface="+mn-lt"/>
                <a:ea typeface="+mn-ea"/>
                <a:cs typeface="+mn-cs"/>
              </a:rPr>
              <a:t>Create</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Alternatively, you can select </a:t>
            </a:r>
            <a:r>
              <a:rPr lang="en-US" sz="1200" b="1" i="0" kern="1200" dirty="0" smtClean="0">
                <a:solidFill>
                  <a:schemeClr val="tx1"/>
                </a:solidFill>
                <a:effectLst/>
                <a:latin typeface="+mn-lt"/>
                <a:ea typeface="+mn-ea"/>
                <a:cs typeface="+mn-cs"/>
              </a:rPr>
              <a:t>+ -&gt; Swarm</a:t>
            </a:r>
            <a:r>
              <a:rPr lang="en-US" sz="1200" b="0" i="0" kern="1200" dirty="0" smtClean="0">
                <a:solidFill>
                  <a:schemeClr val="tx1"/>
                </a:solidFill>
                <a:effectLst/>
                <a:latin typeface="+mn-lt"/>
                <a:ea typeface="+mn-ea"/>
                <a:cs typeface="+mn-cs"/>
              </a:rPr>
              <a:t> from the top navigation to get to the same page.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Enter a name for the new swarm.</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Your Docker ID is pre-populated. In the example, our swarm name is “</a:t>
            </a:r>
            <a:r>
              <a:rPr lang="en-US" sz="1200" b="0" i="0" kern="1200" dirty="0" err="1" smtClean="0">
                <a:solidFill>
                  <a:schemeClr val="tx1"/>
                </a:solidFill>
                <a:effectLst/>
                <a:latin typeface="+mn-lt"/>
                <a:ea typeface="+mn-ea"/>
                <a:cs typeface="+mn-cs"/>
              </a:rPr>
              <a:t>vote_swarm</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IMAGE:</a:t>
            </a:r>
          </a:p>
          <a:p>
            <a:r>
              <a:rPr lang="en-US" sz="1200" b="1" i="0" kern="1200" dirty="0" smtClean="0">
                <a:solidFill>
                  <a:schemeClr val="tx1"/>
                </a:solidFill>
                <a:effectLst/>
                <a:latin typeface="+mn-lt"/>
                <a:ea typeface="+mn-ea"/>
                <a:cs typeface="+mn-cs"/>
              </a:rPr>
              <a:t>azure-create-swarm-1-name.png</a:t>
            </a:r>
          </a:p>
          <a:p>
            <a:endParaRPr lang="en-US" sz="1200" b="1"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p>
          <a:p>
            <a:r>
              <a:rPr lang="en-US" sz="1200" b="1" i="0" kern="1200" dirty="0" smtClean="0">
                <a:solidFill>
                  <a:schemeClr val="tx1"/>
                </a:solidFill>
                <a:effectLst/>
                <a:latin typeface="+mn-lt"/>
                <a:ea typeface="+mn-ea"/>
                <a:cs typeface="+mn-cs"/>
              </a:rPr>
              <a:t>Tip:</a:t>
            </a:r>
            <a:r>
              <a:rPr lang="en-US" sz="1200" b="0" i="0" kern="1200" dirty="0" smtClean="0">
                <a:solidFill>
                  <a:schemeClr val="tx1"/>
                </a:solidFill>
                <a:effectLst/>
                <a:latin typeface="+mn-lt"/>
                <a:ea typeface="+mn-ea"/>
                <a:cs typeface="+mn-cs"/>
              </a:rPr>
              <a:t> Use all lower case letters for swarm names. No spaces, capitalized letters, or special characters other than ., _, or - are allowed.</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253</a:t>
            </a:fld>
            <a:endParaRPr lang="en-US" altLang="en-US"/>
          </a:p>
        </p:txBody>
      </p:sp>
    </p:spTree>
    <p:extLst>
      <p:ext uri="{BB962C8B-B14F-4D97-AF65-F5344CB8AC3E}">
        <p14:creationId xmlns:p14="http://schemas.microsoft.com/office/powerpoint/2010/main" val="95864127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Create a swarm</a:t>
            </a:r>
          </a:p>
          <a:p>
            <a:r>
              <a:rPr lang="en-US" sz="1200" b="0" i="0" kern="1200" dirty="0" smtClean="0">
                <a:solidFill>
                  <a:schemeClr val="tx1"/>
                </a:solidFill>
                <a:effectLst/>
                <a:latin typeface="+mn-lt"/>
                <a:ea typeface="+mn-ea"/>
                <a:cs typeface="+mn-cs"/>
              </a:rPr>
              <a:t>4. Select Microsoft Azure as the service provider, select a channel (Stable or Edge) from the drop-down menu, provide an App name, and select the Azure Subscription you want to use.</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You can learn more about </a:t>
            </a:r>
            <a:r>
              <a:rPr lang="en-US" sz="1200" b="1" i="0" kern="1200" dirty="0" smtClean="0">
                <a:solidFill>
                  <a:schemeClr val="tx1"/>
                </a:solidFill>
                <a:effectLst/>
                <a:latin typeface="+mn-lt"/>
                <a:ea typeface="+mn-ea"/>
                <a:cs typeface="+mn-cs"/>
              </a:rPr>
              <a:t>stable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edge</a:t>
            </a:r>
            <a:r>
              <a:rPr lang="en-US" sz="1200" b="0" i="0" kern="1200" dirty="0" smtClean="0">
                <a:solidFill>
                  <a:schemeClr val="tx1"/>
                </a:solidFill>
                <a:effectLst/>
                <a:latin typeface="+mn-lt"/>
                <a:ea typeface="+mn-ea"/>
                <a:cs typeface="+mn-cs"/>
              </a:rPr>
              <a:t> channels in the </a:t>
            </a:r>
            <a:r>
              <a:rPr lang="en-US" sz="1200" b="0" i="0" u="none" strike="noStrike" kern="1200" dirty="0" smtClean="0">
                <a:solidFill>
                  <a:schemeClr val="tx1"/>
                </a:solidFill>
                <a:effectLst/>
                <a:latin typeface="+mn-lt"/>
                <a:ea typeface="+mn-ea"/>
                <a:cs typeface="+mn-cs"/>
                <a:hlinkClick r:id="rId3"/>
              </a:rPr>
              <a:t>Install Docker overview</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4"/>
              </a:rPr>
              <a:t>Docker CE Edge</a:t>
            </a:r>
            <a:r>
              <a:rPr lang="en-US" sz="1200" b="0" i="0" kern="1200" dirty="0" smtClean="0">
                <a:solidFill>
                  <a:schemeClr val="tx1"/>
                </a:solidFill>
                <a:effectLst/>
                <a:latin typeface="+mn-lt"/>
                <a:ea typeface="+mn-ea"/>
                <a:cs typeface="+mn-cs"/>
              </a:rPr>
              <a:t> topics.</a:t>
            </a:r>
          </a:p>
          <a:p>
            <a:r>
              <a:rPr lang="en-US" sz="1200" b="0" i="0" kern="1200" dirty="0" smtClean="0">
                <a:solidFill>
                  <a:schemeClr val="tx1"/>
                </a:solidFill>
                <a:effectLst/>
                <a:latin typeface="+mn-lt"/>
                <a:ea typeface="+mn-ea"/>
                <a:cs typeface="+mn-cs"/>
              </a:rPr>
              <a:t>In this example, we use the Stable channel, our app name is “</a:t>
            </a:r>
            <a:r>
              <a:rPr lang="en-US" sz="1200" b="0" i="0" kern="1200" dirty="0" err="1" smtClean="0">
                <a:solidFill>
                  <a:schemeClr val="tx1"/>
                </a:solidFill>
                <a:effectLst/>
                <a:latin typeface="+mn-lt"/>
                <a:ea typeface="+mn-ea"/>
                <a:cs typeface="+mn-cs"/>
              </a:rPr>
              <a:t>voting_app</a:t>
            </a:r>
            <a:r>
              <a:rPr lang="en-US" sz="1200" b="0" i="0" kern="1200" dirty="0" smtClean="0">
                <a:solidFill>
                  <a:schemeClr val="tx1"/>
                </a:solidFill>
                <a:effectLst/>
                <a:latin typeface="+mn-lt"/>
                <a:ea typeface="+mn-ea"/>
                <a:cs typeface="+mn-cs"/>
              </a:rPr>
              <a:t>” and we’ve selected a Pay-As-You-Go subscription.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IMAGE:</a:t>
            </a:r>
          </a:p>
          <a:p>
            <a:r>
              <a:rPr lang="en-US" sz="1200" b="1" i="0" kern="1200" dirty="0" smtClean="0">
                <a:solidFill>
                  <a:schemeClr val="tx1"/>
                </a:solidFill>
                <a:effectLst/>
                <a:latin typeface="+mn-lt"/>
                <a:ea typeface="+mn-ea"/>
                <a:cs typeface="+mn-cs"/>
              </a:rPr>
              <a:t>azure-create-swarm-0.png</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254</a:t>
            </a:fld>
            <a:endParaRPr lang="en-US" altLang="en-US"/>
          </a:p>
        </p:txBody>
      </p:sp>
    </p:spTree>
    <p:extLst>
      <p:ext uri="{BB962C8B-B14F-4D97-AF65-F5344CB8AC3E}">
        <p14:creationId xmlns:p14="http://schemas.microsoft.com/office/powerpoint/2010/main" val="1163144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3</a:t>
            </a:fld>
            <a:endParaRPr lang="en-US" altLang="en-US"/>
          </a:p>
        </p:txBody>
      </p:sp>
    </p:spTree>
    <p:extLst>
      <p:ext uri="{BB962C8B-B14F-4D97-AF65-F5344CB8AC3E}">
        <p14:creationId xmlns:p14="http://schemas.microsoft.com/office/powerpoint/2010/main" val="683813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Exposing the</a:t>
            </a:r>
            <a:r>
              <a:rPr lang="en-US" sz="1200" b="0" i="0" kern="1200" baseline="0" dirty="0" smtClean="0">
                <a:solidFill>
                  <a:schemeClr val="tx1"/>
                </a:solidFill>
                <a:effectLst/>
                <a:latin typeface="+mn-lt"/>
                <a:ea typeface="+mn-ea"/>
                <a:cs typeface="+mn-cs"/>
              </a:rPr>
              <a:t> ports solves the problem.</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SHARE:</a:t>
            </a:r>
          </a:p>
          <a:p>
            <a:r>
              <a:rPr lang="en-US" sz="1200" b="1" i="0" kern="1200" baseline="0" dirty="0" smtClean="0">
                <a:solidFill>
                  <a:schemeClr val="tx1"/>
                </a:solidFill>
                <a:effectLst/>
                <a:latin typeface="+mn-lt"/>
                <a:ea typeface="+mn-ea"/>
                <a:cs typeface="+mn-cs"/>
              </a:rPr>
              <a:t>We will look at some better breakdown examples of this in 06-Docker Networking</a:t>
            </a:r>
            <a:endParaRPr lang="en-US" b="1"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41</a:t>
            </a:fld>
            <a:endParaRPr lang="en-US" altLang="en-US"/>
          </a:p>
        </p:txBody>
      </p:sp>
    </p:spTree>
    <p:extLst>
      <p:ext uri="{BB962C8B-B14F-4D97-AF65-F5344CB8AC3E}">
        <p14:creationId xmlns:p14="http://schemas.microsoft.com/office/powerpoint/2010/main" val="54591117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Create a swarm</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 Make sure that </a:t>
            </a:r>
            <a:r>
              <a:rPr lang="en-US" sz="1200" b="1" i="0" kern="1200" dirty="0" smtClean="0">
                <a:solidFill>
                  <a:schemeClr val="tx1"/>
                </a:solidFill>
                <a:effectLst/>
                <a:latin typeface="+mn-lt"/>
                <a:ea typeface="+mn-ea"/>
                <a:cs typeface="+mn-cs"/>
              </a:rPr>
              <a:t>Create new resource group</a:t>
            </a:r>
            <a:r>
              <a:rPr lang="en-US" sz="1200" b="0" i="0" kern="1200" dirty="0" smtClean="0">
                <a:solidFill>
                  <a:schemeClr val="tx1"/>
                </a:solidFill>
                <a:effectLst/>
                <a:latin typeface="+mn-lt"/>
                <a:ea typeface="+mn-ea"/>
                <a:cs typeface="+mn-cs"/>
              </a:rPr>
              <a:t> is selected, provide a name for the group, and select a location from the drop-down menu.</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Our example app is called </a:t>
            </a:r>
            <a:r>
              <a:rPr lang="en-US" sz="1200" b="0" i="0" kern="1200" dirty="0" err="1" smtClean="0">
                <a:solidFill>
                  <a:schemeClr val="tx1"/>
                </a:solidFill>
                <a:effectLst/>
                <a:latin typeface="+mn-lt"/>
                <a:ea typeface="+mn-ea"/>
                <a:cs typeface="+mn-cs"/>
              </a:rPr>
              <a:t>swarm_vote_resources</a:t>
            </a:r>
            <a:r>
              <a:rPr lang="en-US" sz="1200" b="0" i="0" kern="1200" dirty="0" smtClean="0">
                <a:solidFill>
                  <a:schemeClr val="tx1"/>
                </a:solidFill>
                <a:effectLst/>
                <a:latin typeface="+mn-lt"/>
                <a:ea typeface="+mn-ea"/>
                <a:cs typeface="+mn-cs"/>
              </a:rPr>
              <a:t>, and it is located in West US.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IMAGE:</a:t>
            </a:r>
          </a:p>
          <a:p>
            <a:r>
              <a:rPr lang="en-US" sz="1200" b="1" i="0" kern="1200" dirty="0" smtClean="0">
                <a:solidFill>
                  <a:schemeClr val="tx1"/>
                </a:solidFill>
                <a:effectLst/>
                <a:latin typeface="+mn-lt"/>
                <a:ea typeface="+mn-ea"/>
                <a:cs typeface="+mn-cs"/>
              </a:rPr>
              <a:t>azure-create-swarm-3-resource-group.png</a:t>
            </a:r>
          </a:p>
          <a:p>
            <a:endParaRPr lang="en-US" sz="1200" b="1"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p>
          <a:p>
            <a:r>
              <a:rPr lang="en-US" sz="1200" b="1" i="0" kern="1200" dirty="0" smtClean="0">
                <a:solidFill>
                  <a:schemeClr val="tx1"/>
                </a:solidFill>
                <a:effectLst/>
                <a:latin typeface="+mn-lt"/>
                <a:ea typeface="+mn-ea"/>
                <a:cs typeface="+mn-cs"/>
              </a:rPr>
              <a:t>Tip:</a:t>
            </a:r>
            <a:r>
              <a:rPr lang="en-US" sz="1200" b="0" i="0" kern="1200" dirty="0" smtClean="0">
                <a:solidFill>
                  <a:schemeClr val="tx1"/>
                </a:solidFill>
                <a:effectLst/>
                <a:latin typeface="+mn-lt"/>
                <a:ea typeface="+mn-ea"/>
                <a:cs typeface="+mn-cs"/>
              </a:rPr>
              <a:t> Be sure to create a new resource group for a swarm. If you choose to use an existing group, the swarm fails as Azure does not currently support this.</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255</a:t>
            </a:fld>
            <a:endParaRPr lang="en-US" altLang="en-US"/>
          </a:p>
        </p:txBody>
      </p:sp>
    </p:spTree>
    <p:extLst>
      <p:ext uri="{BB962C8B-B14F-4D97-AF65-F5344CB8AC3E}">
        <p14:creationId xmlns:p14="http://schemas.microsoft.com/office/powerpoint/2010/main" val="186844656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Create a swarm</a:t>
            </a:r>
          </a:p>
          <a:p>
            <a:r>
              <a:rPr lang="en-US" dirty="0" smtClean="0"/>
              <a:t/>
            </a:r>
            <a:br>
              <a:rPr lang="en-US" dirty="0" smtClean="0"/>
            </a:br>
            <a:r>
              <a:rPr lang="en-US" dirty="0" smtClean="0"/>
              <a:t>6. </a:t>
            </a:r>
            <a:r>
              <a:rPr lang="en-US" sz="1200" b="0" i="0" kern="1200" dirty="0" smtClean="0">
                <a:solidFill>
                  <a:schemeClr val="tx1"/>
                </a:solidFill>
                <a:effectLst/>
                <a:latin typeface="+mn-lt"/>
                <a:ea typeface="+mn-ea"/>
                <a:cs typeface="+mn-cs"/>
              </a:rPr>
              <a:t>Choose how many swarm managers and worker nodes to deploy.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Here, we create one manager and two worker nodes. (This maps nicely to the </a:t>
            </a:r>
            <a:r>
              <a:rPr lang="en-US" sz="1200" b="0" i="0" u="none" strike="noStrike" kern="1200" dirty="0" smtClean="0">
                <a:solidFill>
                  <a:schemeClr val="tx1"/>
                </a:solidFill>
                <a:effectLst/>
                <a:latin typeface="+mn-lt"/>
                <a:ea typeface="+mn-ea"/>
                <a:cs typeface="+mn-cs"/>
                <a:hlinkClick r:id="rId3"/>
              </a:rPr>
              <a:t>Swarm tutorial setup</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4"/>
              </a:rPr>
              <a:t>voting app sample in Docker Labs</a:t>
            </a:r>
            <a:r>
              <a:rPr lang="en-US" sz="1200" b="0" i="0" kern="1200" dirty="0" smtClean="0">
                <a:solidFill>
                  <a:schemeClr val="tx1"/>
                </a:solidFill>
                <a:effectLst/>
                <a:latin typeface="+mn-lt"/>
                <a:ea typeface="+mn-ea"/>
                <a:cs typeface="+mn-cs"/>
              </a:rPr>
              <a:t>.)</a:t>
            </a:r>
          </a:p>
          <a:p>
            <a:endParaRPr lang="en-US" dirty="0" smtClean="0"/>
          </a:p>
          <a:p>
            <a:r>
              <a:rPr lang="en-US" b="1" dirty="0" smtClean="0"/>
              <a:t>IMAGE:</a:t>
            </a:r>
          </a:p>
          <a:p>
            <a:r>
              <a:rPr lang="en-US" b="1" dirty="0" smtClean="0"/>
              <a:t>cloud-create-swarm-4-size.png</a:t>
            </a:r>
          </a:p>
          <a:p>
            <a:endParaRPr lang="en-US" dirty="0" smtClean="0"/>
          </a:p>
          <a:p>
            <a:r>
              <a:rPr lang="en-US" sz="1200" b="0" i="0" kern="1200" dirty="0" smtClean="0">
                <a:solidFill>
                  <a:schemeClr val="tx1"/>
                </a:solidFill>
                <a:effectLst/>
                <a:latin typeface="+mn-lt"/>
                <a:ea typeface="+mn-ea"/>
                <a:cs typeface="+mn-cs"/>
              </a:rPr>
              <a:t>7. Configure swarm properties, SSH key and resource cleanup.</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Copy-paste the public </a:t>
            </a:r>
            <a:r>
              <a:rPr lang="en-US" sz="1200" b="0" i="0" u="none" strike="noStrike" kern="1200" dirty="0" smtClean="0">
                <a:solidFill>
                  <a:schemeClr val="tx1"/>
                </a:solidFill>
                <a:effectLst/>
                <a:latin typeface="+mn-lt"/>
                <a:ea typeface="+mn-ea"/>
                <a:cs typeface="+mn-cs"/>
                <a:hlinkClick r:id="rId5"/>
              </a:rPr>
              <a:t>SSH key</a:t>
            </a:r>
            <a:r>
              <a:rPr lang="en-US" sz="1200" b="0" i="0" kern="1200" dirty="0" smtClean="0">
                <a:solidFill>
                  <a:schemeClr val="tx1"/>
                </a:solidFill>
                <a:effectLst/>
                <a:latin typeface="+mn-lt"/>
                <a:ea typeface="+mn-ea"/>
                <a:cs typeface="+mn-cs"/>
              </a:rPr>
              <a:t> you want to use to connect to the nodes. </a:t>
            </a:r>
          </a:p>
          <a:p>
            <a:r>
              <a:rPr lang="en-US" sz="1200" b="0" i="0" kern="1200" dirty="0" smtClean="0">
                <a:solidFill>
                  <a:schemeClr val="tx1"/>
                </a:solidFill>
                <a:effectLst/>
                <a:latin typeface="+mn-lt"/>
                <a:ea typeface="+mn-ea"/>
                <a:cs typeface="+mn-cs"/>
              </a:rPr>
              <a:t>(Provide the one for which you have the private key locally.)</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IMAGE</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azure-create-swarm-5-properties.png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pPr lvl="1"/>
            <a:r>
              <a:rPr lang="en-US" sz="1200" b="0" i="0" kern="1200" dirty="0" smtClean="0">
                <a:solidFill>
                  <a:schemeClr val="tx1"/>
                </a:solidFill>
                <a:effectLst/>
                <a:latin typeface="+mn-lt"/>
                <a:ea typeface="+mn-ea"/>
                <a:cs typeface="+mn-cs"/>
              </a:rPr>
              <a:t>To list existing </a:t>
            </a:r>
            <a:r>
              <a:rPr lang="en-US" sz="1200" b="0" i="0" kern="1200" dirty="0" smtClean="0">
                <a:solidFill>
                  <a:schemeClr val="tx1"/>
                </a:solidFill>
                <a:effectLst/>
                <a:latin typeface="Courier New" charset="0"/>
                <a:ea typeface="Courier New" charset="0"/>
                <a:cs typeface="Courier New" charset="0"/>
              </a:rPr>
              <a:t>SSH keys: ls -al ~/.</a:t>
            </a:r>
            <a:r>
              <a:rPr lang="en-US" sz="1200" b="0" i="0" kern="1200" dirty="0" err="1" smtClean="0">
                <a:solidFill>
                  <a:schemeClr val="tx1"/>
                </a:solidFill>
                <a:effectLst/>
                <a:latin typeface="Courier New" charset="0"/>
                <a:ea typeface="Courier New" charset="0"/>
                <a:cs typeface="Courier New" charset="0"/>
              </a:rPr>
              <a:t>ssh</a:t>
            </a:r>
            <a:endParaRPr lang="en-US" sz="1200" b="0" i="0" kern="1200" dirty="0" smtClean="0">
              <a:solidFill>
                <a:schemeClr val="tx1"/>
              </a:solidFill>
              <a:effectLst/>
              <a:latin typeface="Courier New" charset="0"/>
              <a:ea typeface="Courier New" charset="0"/>
              <a:cs typeface="Courier New" charset="0"/>
            </a:endParaRPr>
          </a:p>
          <a:p>
            <a:pPr lvl="1"/>
            <a:r>
              <a:rPr lang="en-US" sz="1200" b="0" i="0" kern="1200" dirty="0" smtClean="0">
                <a:solidFill>
                  <a:schemeClr val="tx1"/>
                </a:solidFill>
                <a:effectLst/>
                <a:latin typeface="+mn-lt"/>
                <a:ea typeface="+mn-ea"/>
                <a:cs typeface="+mn-cs"/>
              </a:rPr>
              <a:t>To copy the public SSH key to your clipboard: </a:t>
            </a:r>
            <a:r>
              <a:rPr lang="en-US" sz="1200" b="0" i="0" kern="1200" dirty="0" err="1" smtClean="0">
                <a:solidFill>
                  <a:schemeClr val="tx1"/>
                </a:solidFill>
                <a:effectLst/>
                <a:latin typeface="+mn-lt"/>
                <a:ea typeface="+mn-ea"/>
                <a:cs typeface="+mn-cs"/>
              </a:rPr>
              <a:t>pbcopy</a:t>
            </a:r>
            <a:r>
              <a:rPr lang="en-US" sz="1200" b="0" i="0" kern="1200" dirty="0" smtClean="0">
                <a:solidFill>
                  <a:schemeClr val="tx1"/>
                </a:solidFill>
                <a:effectLst/>
                <a:latin typeface="+mn-lt"/>
                <a:ea typeface="+mn-ea"/>
                <a:cs typeface="+mn-cs"/>
              </a:rPr>
              <a:t> &lt; ~/.</a:t>
            </a:r>
            <a:r>
              <a:rPr lang="en-US" sz="1200" b="0" i="0" kern="1200" dirty="0" err="1" smtClean="0">
                <a:solidFill>
                  <a:schemeClr val="tx1"/>
                </a:solidFill>
                <a:effectLst/>
                <a:latin typeface="+mn-lt"/>
                <a:ea typeface="+mn-ea"/>
                <a:cs typeface="+mn-cs"/>
              </a:rPr>
              <a:t>ssh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id_rsa.pub</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Choose whether to provide daily resource cleanup. </a:t>
            </a:r>
          </a:p>
          <a:p>
            <a:r>
              <a:rPr lang="en-US" sz="1200" b="0" i="0" kern="1200" dirty="0" smtClean="0">
                <a:solidFill>
                  <a:schemeClr val="tx1"/>
                </a:solidFill>
                <a:effectLst/>
                <a:latin typeface="+mn-lt"/>
                <a:ea typeface="+mn-ea"/>
                <a:cs typeface="+mn-cs"/>
              </a:rPr>
              <a:t>(Enabling this option helps avoid charges for resources that you are no longer using.)</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256</a:t>
            </a:fld>
            <a:endParaRPr lang="en-US" altLang="en-US"/>
          </a:p>
        </p:txBody>
      </p:sp>
    </p:spTree>
    <p:extLst>
      <p:ext uri="{BB962C8B-B14F-4D97-AF65-F5344CB8AC3E}">
        <p14:creationId xmlns:p14="http://schemas.microsoft.com/office/powerpoint/2010/main" val="19276791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8. </a:t>
            </a:r>
            <a:r>
              <a:rPr lang="en-US" sz="1200" b="0" i="0" kern="1200" dirty="0" smtClean="0">
                <a:solidFill>
                  <a:schemeClr val="tx1"/>
                </a:solidFill>
                <a:effectLst/>
                <a:latin typeface="+mn-lt"/>
                <a:ea typeface="+mn-ea"/>
                <a:cs typeface="+mn-cs"/>
              </a:rPr>
              <a:t>Select the machine sizes for the managers, and for the workers.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IMAGE:</a:t>
            </a:r>
          </a:p>
          <a:p>
            <a:r>
              <a:rPr lang="en-US" sz="1200" b="1" i="0" kern="1200" dirty="0" smtClean="0">
                <a:solidFill>
                  <a:schemeClr val="tx1"/>
                </a:solidFill>
                <a:effectLst/>
                <a:latin typeface="+mn-lt"/>
                <a:ea typeface="+mn-ea"/>
                <a:cs typeface="+mn-cs"/>
              </a:rPr>
              <a:t>azure-create-swarm-6-manager-worker.png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The larger your swarm, the larger the machine size you should use. </a:t>
            </a:r>
          </a:p>
          <a:p>
            <a:r>
              <a:rPr lang="en-US" sz="1200" b="0" i="0" kern="1200" dirty="0" smtClean="0">
                <a:solidFill>
                  <a:schemeClr val="tx1"/>
                </a:solidFill>
                <a:effectLst/>
                <a:latin typeface="+mn-lt"/>
                <a:ea typeface="+mn-ea"/>
                <a:cs typeface="+mn-cs"/>
              </a:rPr>
              <a:t>To learn more about resource setup, see </a:t>
            </a:r>
            <a:r>
              <a:rPr lang="en-US" sz="1200" b="0" i="0" u="none" strike="noStrike" kern="1200" dirty="0" smtClean="0">
                <a:solidFill>
                  <a:schemeClr val="tx1"/>
                </a:solidFill>
                <a:effectLst/>
                <a:latin typeface="+mn-lt"/>
                <a:ea typeface="+mn-ea"/>
                <a:cs typeface="+mn-cs"/>
                <a:hlinkClick r:id="rId3"/>
              </a:rPr>
              <a:t>configuration options</a:t>
            </a:r>
            <a:r>
              <a:rPr lang="en-US" sz="1200" b="0" i="0" kern="1200" dirty="0" smtClean="0">
                <a:solidFill>
                  <a:schemeClr val="tx1"/>
                </a:solidFill>
                <a:effectLst/>
                <a:latin typeface="+mn-lt"/>
                <a:ea typeface="+mn-ea"/>
                <a:cs typeface="+mn-cs"/>
              </a:rPr>
              <a:t> in the Docker for Azure topics.</a:t>
            </a:r>
          </a:p>
          <a:p>
            <a:r>
              <a:rPr lang="en-US" dirty="0" smtClean="0"/>
              <a:t/>
            </a:r>
            <a:br>
              <a:rPr lang="en-US" dirty="0" smtClean="0"/>
            </a:br>
            <a:r>
              <a:rPr lang="en-US" dirty="0" smtClean="0"/>
              <a:t/>
            </a:r>
            <a:br>
              <a:rPr lang="en-US" dirty="0" smtClean="0"/>
            </a:br>
            <a:endParaRPr lang="en-US" sz="1200" b="1" i="0" kern="1200" dirty="0" smtClean="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257</a:t>
            </a:fld>
            <a:endParaRPr lang="en-US" altLang="en-US"/>
          </a:p>
        </p:txBody>
      </p:sp>
    </p:spTree>
    <p:extLst>
      <p:ext uri="{BB962C8B-B14F-4D97-AF65-F5344CB8AC3E}">
        <p14:creationId xmlns:p14="http://schemas.microsoft.com/office/powerpoint/2010/main" val="149156727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9.</a:t>
            </a:r>
            <a:r>
              <a:rPr lang="en-US" sz="1200" b="0" i="0" kern="1200" baseline="0" dirty="0" smtClean="0">
                <a:solidFill>
                  <a:schemeClr val="tx1"/>
                </a:solidFill>
                <a:effectLst/>
                <a:latin typeface="+mn-lt"/>
                <a:ea typeface="+mn-ea"/>
                <a:cs typeface="+mn-cs"/>
              </a:rPr>
              <a:t> Click Create.</a:t>
            </a:r>
          </a:p>
          <a:p>
            <a:r>
              <a:rPr lang="en-US" sz="1200" b="1" i="0" kern="1200" baseline="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Docker for Azure bootstraps all of the recommended infrastructure to start using Docker on Azure automatically. </a:t>
            </a:r>
          </a:p>
          <a:p>
            <a:r>
              <a:rPr lang="en-US" sz="1200" b="0" i="0" kern="1200" dirty="0" smtClean="0">
                <a:solidFill>
                  <a:schemeClr val="tx1"/>
                </a:solidFill>
                <a:effectLst/>
                <a:latin typeface="+mn-lt"/>
                <a:ea typeface="+mn-ea"/>
                <a:cs typeface="+mn-cs"/>
              </a:rPr>
              <a:t>You don’t need to worry about rolling your own instances, security groups, or load balancers when using Docker for Azure. </a:t>
            </a:r>
          </a:p>
          <a:p>
            <a:r>
              <a:rPr lang="en-US" sz="1200" b="0" i="0" kern="1200" dirty="0" smtClean="0">
                <a:solidFill>
                  <a:schemeClr val="tx1"/>
                </a:solidFill>
                <a:effectLst/>
                <a:latin typeface="+mn-lt"/>
                <a:ea typeface="+mn-ea"/>
                <a:cs typeface="+mn-cs"/>
              </a:rPr>
              <a:t>This takes a few minutes. When the swarm is ready, its indicator on the Swarms page shows steady green.</a:t>
            </a:r>
          </a:p>
          <a:p>
            <a:endParaRPr lang="en-US" dirty="0" smtClean="0"/>
          </a:p>
          <a:p>
            <a:r>
              <a:rPr lang="en-US" b="1" dirty="0" smtClean="0"/>
              <a:t>IMAGE:</a:t>
            </a:r>
          </a:p>
          <a:p>
            <a:r>
              <a:rPr lang="en-US" b="1" dirty="0" smtClean="0"/>
              <a:t>azure-create-swarm-7-list.png</a:t>
            </a:r>
          </a:p>
          <a:p>
            <a:endParaRPr lang="en-US" b="1" dirty="0" smtClean="0"/>
          </a:p>
          <a:p>
            <a:r>
              <a:rPr lang="en-US" b="1" dirty="0" smtClean="0"/>
              <a:t>SHARE:</a:t>
            </a:r>
          </a:p>
          <a:p>
            <a:r>
              <a:rPr lang="en-US" sz="1200" b="1" i="0" kern="1200" dirty="0" smtClean="0">
                <a:solidFill>
                  <a:schemeClr val="tx1"/>
                </a:solidFill>
                <a:effectLst/>
                <a:latin typeface="+mn-lt"/>
                <a:ea typeface="+mn-ea"/>
                <a:cs typeface="+mn-cs"/>
              </a:rPr>
              <a:t>Note</a:t>
            </a:r>
            <a:r>
              <a:rPr lang="en-US" sz="1200" b="0" i="0" kern="1200" dirty="0" smtClean="0">
                <a:solidFill>
                  <a:schemeClr val="tx1"/>
                </a:solidFill>
                <a:effectLst/>
                <a:latin typeface="+mn-lt"/>
                <a:ea typeface="+mn-ea"/>
                <a:cs typeface="+mn-cs"/>
              </a:rPr>
              <a:t>: At this time, you cannot add nodes to a swarm from within Docker Cloud. To add new nodes to an existing swarm, log in to your Azure account, and add nodes manually. (You can unregister or dissolve swarms directly from Docker Cloud.)</a:t>
            </a:r>
          </a:p>
          <a:p>
            <a:r>
              <a:rPr lang="en-US" dirty="0" smtClean="0"/>
              <a:t/>
            </a:r>
            <a:br>
              <a:rPr lang="en-US" dirty="0" smtClean="0"/>
            </a:br>
            <a:r>
              <a:rPr lang="en-US" dirty="0" smtClean="0"/>
              <a:t/>
            </a:r>
            <a:br>
              <a:rPr lang="en-US" dirty="0" smtClean="0"/>
            </a:br>
            <a:endParaRPr lang="en-US" sz="1200" b="1" i="0" kern="1200" dirty="0" smtClean="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258</a:t>
            </a:fld>
            <a:endParaRPr lang="en-US" altLang="en-US"/>
          </a:p>
        </p:txBody>
      </p:sp>
    </p:spTree>
    <p:extLst>
      <p:ext uri="{BB962C8B-B14F-4D97-AF65-F5344CB8AC3E}">
        <p14:creationId xmlns:p14="http://schemas.microsoft.com/office/powerpoint/2010/main" val="14905225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Manage builds and images</a:t>
            </a:r>
            <a:r>
              <a:rPr lang="en-US" dirty="0" smtClean="0"/>
              <a:t/>
            </a:r>
            <a:br>
              <a:rPr lang="en-US" dirty="0" smtClean="0"/>
            </a:br>
            <a:endParaRPr lang="en-US" dirty="0" smtClean="0"/>
          </a:p>
          <a:p>
            <a:r>
              <a:rPr lang="en-US" sz="1200" b="0" i="0" u="none" strike="noStrike" kern="1200" dirty="0" smtClean="0">
                <a:solidFill>
                  <a:schemeClr val="tx1"/>
                </a:solidFill>
                <a:effectLst/>
                <a:latin typeface="+mn-lt"/>
                <a:ea typeface="+mn-ea"/>
                <a:cs typeface="+mn-cs"/>
              </a:rPr>
              <a:t>Manage swarms (beta swarm mode)</a:t>
            </a:r>
            <a:r>
              <a:rPr lang="en-US" b="0" dirty="0" smtClean="0"/>
              <a:t/>
            </a:r>
            <a:br>
              <a:rPr lang="en-US" b="0" dirty="0" smtClean="0"/>
            </a:br>
            <a:endParaRPr lang="en-US" b="0" dirty="0" smtClean="0"/>
          </a:p>
          <a:p>
            <a:r>
              <a:rPr lang="en-US" sz="1200" b="1" i="0" u="none" strike="noStrike" kern="1200" dirty="0" smtClean="0">
                <a:solidFill>
                  <a:schemeClr val="tx1"/>
                </a:solidFill>
                <a:effectLst/>
                <a:latin typeface="+mn-lt"/>
                <a:ea typeface="+mn-ea"/>
                <a:cs typeface="+mn-cs"/>
              </a:rPr>
              <a:t>(3) Manage Infrastructure (standard mode)</a:t>
            </a:r>
            <a:r>
              <a:rPr lang="en-US" b="1" dirty="0" smtClean="0"/>
              <a:t/>
            </a:r>
            <a:br>
              <a:rPr lang="en-US" b="1" dirty="0" smtClean="0"/>
            </a:br>
            <a:endParaRPr lang="en-US" b="1" dirty="0" smtClean="0"/>
          </a:p>
          <a:p>
            <a:r>
              <a:rPr lang="en-US" sz="1200" b="0" i="0" u="none" strike="noStrike" kern="1200" dirty="0" smtClean="0">
                <a:solidFill>
                  <a:schemeClr val="tx1"/>
                </a:solidFill>
                <a:effectLst/>
                <a:latin typeface="+mn-lt"/>
                <a:ea typeface="+mn-ea"/>
                <a:cs typeface="+mn-cs"/>
              </a:rPr>
              <a:t>Manage nodes and apps (standard mode)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259</a:t>
            </a:fld>
            <a:endParaRPr lang="en-US" altLang="en-US"/>
          </a:p>
        </p:txBody>
      </p:sp>
    </p:spTree>
    <p:extLst>
      <p:ext uri="{BB962C8B-B14F-4D97-AF65-F5344CB8AC3E}">
        <p14:creationId xmlns:p14="http://schemas.microsoft.com/office/powerpoint/2010/main" val="132467364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Cloud infrastructure overview (Standard Mode)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Cloud uses an agent and system containers to deploy and manage nodes (hosts) on your behalf.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 nodes accessible to your account are connected by an overlay or mesh network,</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regardless of host or cloud service provider.</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Deploy nodes from Docker Cloud</a:t>
            </a:r>
          </a:p>
          <a:p>
            <a:r>
              <a:rPr lang="en-US" sz="1200" b="0" i="0" kern="1200" dirty="0" smtClean="0">
                <a:solidFill>
                  <a:schemeClr val="tx1"/>
                </a:solidFill>
                <a:effectLst/>
                <a:latin typeface="+mn-lt"/>
                <a:ea typeface="+mn-ea"/>
                <a:cs typeface="+mn-cs"/>
              </a:rPr>
              <a:t>When you use Docker Cloud to deploy nodes on a hosted provider, the service stores your cloud provider credentials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then deploys nodes for you using the services’ API to perform actions on your behalf.</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SOURCE:</a:t>
            </a:r>
          </a:p>
          <a:p>
            <a:r>
              <a:rPr lang="en-US" sz="1200" b="1" i="0" kern="1200" dirty="0" smtClean="0">
                <a:solidFill>
                  <a:schemeClr val="tx1"/>
                </a:solidFill>
                <a:effectLst/>
                <a:latin typeface="+mn-lt"/>
                <a:ea typeface="+mn-ea"/>
                <a:cs typeface="+mn-cs"/>
              </a:rPr>
              <a:t>https://</a:t>
            </a:r>
            <a:r>
              <a:rPr lang="en-US" sz="1200" b="1" i="0" kern="1200" dirty="0" err="1" smtClean="0">
                <a:solidFill>
                  <a:schemeClr val="tx1"/>
                </a:solidFill>
                <a:effectLst/>
                <a:latin typeface="+mn-lt"/>
                <a:ea typeface="+mn-ea"/>
                <a:cs typeface="+mn-cs"/>
              </a:rPr>
              <a:t>docs.docker.com</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docker</a:t>
            </a:r>
            <a:r>
              <a:rPr lang="en-US" sz="1200" b="1" i="0" kern="1200" dirty="0" smtClean="0">
                <a:solidFill>
                  <a:schemeClr val="tx1"/>
                </a:solidFill>
                <a:effectLst/>
                <a:latin typeface="+mn-lt"/>
                <a:ea typeface="+mn-ea"/>
                <a:cs typeface="+mn-cs"/>
              </a:rPr>
              <a:t>-cloud/infrastructure/</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260</a:t>
            </a:fld>
            <a:endParaRPr lang="en-US" altLang="en-US"/>
          </a:p>
        </p:txBody>
      </p:sp>
    </p:spTree>
    <p:extLst>
      <p:ext uri="{BB962C8B-B14F-4D97-AF65-F5344CB8AC3E}">
        <p14:creationId xmlns:p14="http://schemas.microsoft.com/office/powerpoint/2010/main" val="2527638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Bring your own host</a:t>
            </a:r>
          </a:p>
          <a:p>
            <a:r>
              <a:rPr lang="en-US" sz="1200" b="0" i="0" kern="1200" dirty="0" smtClean="0">
                <a:solidFill>
                  <a:schemeClr val="tx1"/>
                </a:solidFill>
                <a:effectLst/>
                <a:latin typeface="+mn-lt"/>
                <a:ea typeface="+mn-ea"/>
                <a:cs typeface="+mn-cs"/>
              </a:rPr>
              <a:t>If you are using </a:t>
            </a:r>
            <a:r>
              <a:rPr lang="en-US" sz="1200" b="0" i="0" u="none" strike="noStrike" kern="1200" dirty="0" smtClean="0">
                <a:solidFill>
                  <a:schemeClr val="tx1"/>
                </a:solidFill>
                <a:effectLst/>
                <a:latin typeface="+mn-lt"/>
                <a:ea typeface="+mn-ea"/>
                <a:cs typeface="+mn-cs"/>
                <a:hlinkClick r:id="rId3"/>
              </a:rPr>
              <a:t>Bring Your Own Host</a:t>
            </a:r>
            <a:r>
              <a:rPr lang="en-US" sz="1200" b="0" i="0" kern="1200" dirty="0" smtClean="0">
                <a:solidFill>
                  <a:schemeClr val="tx1"/>
                </a:solidFill>
                <a:effectLst/>
                <a:latin typeface="+mn-lt"/>
                <a:ea typeface="+mn-ea"/>
                <a:cs typeface="+mn-cs"/>
              </a:rPr>
              <a:t>, Docker Cloud provides a script that:</a:t>
            </a:r>
          </a:p>
          <a:p>
            <a:r>
              <a:rPr lang="en-US" sz="1200" b="0" i="0" kern="1200" dirty="0" smtClean="0">
                <a:solidFill>
                  <a:schemeClr val="tx1"/>
                </a:solidFill>
                <a:effectLst/>
                <a:latin typeface="+mn-lt"/>
                <a:ea typeface="+mn-ea"/>
                <a:cs typeface="+mn-cs"/>
              </a:rPr>
              <a:t>- installs the Docker Cloud Agent on the host</a:t>
            </a:r>
          </a:p>
          <a:p>
            <a:r>
              <a:rPr lang="en-US" sz="1200" b="0" i="0" kern="1200" dirty="0" smtClean="0">
                <a:solidFill>
                  <a:schemeClr val="tx1"/>
                </a:solidFill>
                <a:effectLst/>
                <a:latin typeface="+mn-lt"/>
                <a:ea typeface="+mn-ea"/>
                <a:cs typeface="+mn-cs"/>
              </a:rPr>
              <a:t>- downloads and installs the latest Docker CS Engine version and the AUFS storage driver</a:t>
            </a:r>
          </a:p>
          <a:p>
            <a:r>
              <a:rPr lang="en-US" sz="1200" b="0" i="0" kern="1200" dirty="0" smtClean="0">
                <a:solidFill>
                  <a:schemeClr val="tx1"/>
                </a:solidFill>
                <a:effectLst/>
                <a:latin typeface="+mn-lt"/>
                <a:ea typeface="+mn-ea"/>
                <a:cs typeface="+mn-cs"/>
              </a:rPr>
              <a:t>- sets up TLS certificates and the Docker security configuration</a:t>
            </a:r>
          </a:p>
          <a:p>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registers the host with Docker Cloud under your user account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this connection is established, the Docker Cloud Agent manages the node and performs updates when the user requests them, </a:t>
            </a:r>
          </a:p>
          <a:p>
            <a:r>
              <a:rPr lang="en-US" sz="1200" b="0" i="0" kern="1200" dirty="0" smtClean="0">
                <a:solidFill>
                  <a:schemeClr val="tx1"/>
                </a:solidFill>
                <a:effectLst/>
                <a:latin typeface="+mn-lt"/>
                <a:ea typeface="+mn-ea"/>
                <a:cs typeface="+mn-cs"/>
              </a:rPr>
              <a:t>and can also create and maintain a reverse tunnel to Docker Cloud if firewall restrictions prevent a direct connection.</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SOURCE:</a:t>
            </a:r>
          </a:p>
          <a:p>
            <a:r>
              <a:rPr lang="en-US" sz="1200" b="1" i="0" kern="1200" dirty="0" smtClean="0">
                <a:solidFill>
                  <a:schemeClr val="tx1"/>
                </a:solidFill>
                <a:effectLst/>
                <a:latin typeface="+mn-lt"/>
                <a:ea typeface="+mn-ea"/>
                <a:cs typeface="+mn-cs"/>
              </a:rPr>
              <a:t>https://</a:t>
            </a:r>
            <a:r>
              <a:rPr lang="en-US" sz="1200" b="1" i="0" kern="1200" dirty="0" err="1" smtClean="0">
                <a:solidFill>
                  <a:schemeClr val="tx1"/>
                </a:solidFill>
                <a:effectLst/>
                <a:latin typeface="+mn-lt"/>
                <a:ea typeface="+mn-ea"/>
                <a:cs typeface="+mn-cs"/>
              </a:rPr>
              <a:t>docs.docker.com</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docker</a:t>
            </a:r>
            <a:r>
              <a:rPr lang="en-US" sz="1200" b="1" i="0" kern="1200" dirty="0" smtClean="0">
                <a:solidFill>
                  <a:schemeClr val="tx1"/>
                </a:solidFill>
                <a:effectLst/>
                <a:latin typeface="+mn-lt"/>
                <a:ea typeface="+mn-ea"/>
                <a:cs typeface="+mn-cs"/>
              </a:rPr>
              <a:t>-cloud/infrastructure/</a:t>
            </a:r>
          </a:p>
          <a:p>
            <a:endParaRPr lang="en-US" sz="1200" b="0" i="0" u="none" strike="noStrike"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261</a:t>
            </a:fld>
            <a:endParaRPr lang="en-US" altLang="en-US"/>
          </a:p>
        </p:txBody>
      </p:sp>
    </p:spTree>
    <p:extLst>
      <p:ext uri="{BB962C8B-B14F-4D97-AF65-F5344CB8AC3E}">
        <p14:creationId xmlns:p14="http://schemas.microsoft.com/office/powerpoint/2010/main" val="25225666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Internal networking</a:t>
            </a:r>
          </a:p>
          <a:p>
            <a:r>
              <a:rPr lang="en-US" sz="1200" b="0" i="0" kern="1200" dirty="0" smtClean="0">
                <a:solidFill>
                  <a:schemeClr val="tx1"/>
                </a:solidFill>
                <a:effectLst/>
                <a:latin typeface="+mn-lt"/>
                <a:ea typeface="+mn-ea"/>
                <a:cs typeface="+mn-cs"/>
              </a:rPr>
              <a:t>Docker Cloud communicates with the Docker daemon running in the node using the following IPs, on port </a:t>
            </a:r>
            <a:r>
              <a:rPr lang="en-US" sz="1200" b="1" i="0" kern="1200" dirty="0" smtClean="0">
                <a:solidFill>
                  <a:schemeClr val="tx1"/>
                </a:solidFill>
                <a:effectLst/>
                <a:latin typeface="+mn-lt"/>
                <a:ea typeface="+mn-ea"/>
                <a:cs typeface="+mn-cs"/>
              </a:rPr>
              <a:t>2375/</a:t>
            </a:r>
            <a:r>
              <a:rPr lang="en-US" sz="1200" b="1"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52.204.126.235/32</a:t>
            </a:r>
          </a:p>
          <a:p>
            <a:r>
              <a:rPr lang="en-US" sz="1200" b="0" i="0" kern="1200" dirty="0" smtClean="0">
                <a:solidFill>
                  <a:schemeClr val="tx1"/>
                </a:solidFill>
                <a:effectLst/>
                <a:latin typeface="+mn-lt"/>
                <a:ea typeface="+mn-ea"/>
                <a:cs typeface="+mn-cs"/>
              </a:rPr>
              <a:t>52.6.30.174/32</a:t>
            </a:r>
          </a:p>
          <a:p>
            <a:r>
              <a:rPr lang="en-US" sz="1200" b="0" i="0" kern="1200" dirty="0" smtClean="0">
                <a:solidFill>
                  <a:schemeClr val="tx1"/>
                </a:solidFill>
                <a:effectLst/>
                <a:latin typeface="+mn-lt"/>
                <a:ea typeface="+mn-ea"/>
                <a:cs typeface="+mn-cs"/>
              </a:rPr>
              <a:t>52.205.192.142/32</a:t>
            </a:r>
          </a:p>
          <a:p>
            <a:r>
              <a:rPr lang="en-US" sz="1200" b="0" i="0" kern="1200" dirty="0" smtClean="0">
                <a:solidFill>
                  <a:schemeClr val="tx1"/>
                </a:solidFill>
                <a:effectLst/>
                <a:latin typeface="+mn-lt"/>
                <a:ea typeface="+mn-ea"/>
                <a:cs typeface="+mn-cs"/>
              </a:rPr>
              <a:t>52.205.2.114/32</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the port is not accessible, Docker Cloud creates a secure reverse tunnel from the nodes to Docker Cloud.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add a node on Docker Cloud, the node joins the Weave private overlay network for containers in other nodes by connecting on ports </a:t>
            </a:r>
            <a:r>
              <a:rPr lang="en-US" sz="1200" b="1" i="0" kern="1200" dirty="0" smtClean="0">
                <a:solidFill>
                  <a:schemeClr val="tx1"/>
                </a:solidFill>
                <a:effectLst/>
                <a:latin typeface="+mn-lt"/>
                <a:ea typeface="+mn-ea"/>
                <a:cs typeface="+mn-cs"/>
              </a:rPr>
              <a:t>6783/</a:t>
            </a:r>
            <a:r>
              <a:rPr lang="en-US" sz="1200" b="1"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6783/</a:t>
            </a:r>
            <a:r>
              <a:rPr lang="en-US" sz="1200" b="1" i="0" kern="1200" dirty="0" err="1" smtClean="0">
                <a:solidFill>
                  <a:schemeClr val="tx1"/>
                </a:solidFill>
                <a:effectLst/>
                <a:latin typeface="+mn-lt"/>
                <a:ea typeface="+mn-ea"/>
                <a:cs typeface="+mn-cs"/>
              </a:rPr>
              <a:t>udp</a:t>
            </a:r>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(You should make sure these ports are open.)</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262</a:t>
            </a:fld>
            <a:endParaRPr lang="en-US" altLang="en-US"/>
          </a:p>
        </p:txBody>
      </p:sp>
    </p:spTree>
    <p:extLst>
      <p:ext uri="{BB962C8B-B14F-4D97-AF65-F5344CB8AC3E}">
        <p14:creationId xmlns:p14="http://schemas.microsoft.com/office/powerpoint/2010/main" val="4627233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Internal overlay network</a:t>
            </a:r>
          </a:p>
          <a:p>
            <a:r>
              <a:rPr lang="en-US" sz="1200" b="0" i="0" kern="1200" dirty="0" smtClean="0">
                <a:solidFill>
                  <a:schemeClr val="tx1"/>
                </a:solidFill>
                <a:effectLst/>
                <a:latin typeface="+mn-lt"/>
                <a:ea typeface="+mn-ea"/>
                <a:cs typeface="+mn-cs"/>
              </a:rPr>
              <a:t>Docker Cloud creates a per-user overlay network which connects all containers across all of the user’s hosts.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network connects all of your containers on the 10.7.0.0/16 subnet, and gives every container a local IP.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IP persists on each container even if the container is redeployed and ends up on a different host.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Every container can reach any other container on any port within the subnet.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SOURCE:</a:t>
            </a:r>
          </a:p>
          <a:p>
            <a:r>
              <a:rPr lang="en-US" sz="1200" b="1" i="0" kern="1200" dirty="0" smtClean="0">
                <a:solidFill>
                  <a:schemeClr val="tx1"/>
                </a:solidFill>
                <a:effectLst/>
                <a:latin typeface="+mn-lt"/>
                <a:ea typeface="+mn-ea"/>
                <a:cs typeface="+mn-cs"/>
              </a:rPr>
              <a:t>https://</a:t>
            </a:r>
            <a:r>
              <a:rPr lang="en-US" sz="1200" b="1" i="0" kern="1200" dirty="0" err="1" smtClean="0">
                <a:solidFill>
                  <a:schemeClr val="tx1"/>
                </a:solidFill>
                <a:effectLst/>
                <a:latin typeface="+mn-lt"/>
                <a:ea typeface="+mn-ea"/>
                <a:cs typeface="+mn-cs"/>
              </a:rPr>
              <a:t>docs.docker.com</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docker</a:t>
            </a:r>
            <a:r>
              <a:rPr lang="en-US" sz="1200" b="1" i="0" kern="1200" dirty="0" smtClean="0">
                <a:solidFill>
                  <a:schemeClr val="tx1"/>
                </a:solidFill>
                <a:effectLst/>
                <a:latin typeface="+mn-lt"/>
                <a:ea typeface="+mn-ea"/>
                <a:cs typeface="+mn-cs"/>
              </a:rPr>
              <a:t>-cloud/infrastructure/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263</a:t>
            </a:fld>
            <a:endParaRPr lang="en-US" altLang="en-US"/>
          </a:p>
        </p:txBody>
      </p:sp>
    </p:spTree>
    <p:extLst>
      <p:ext uri="{BB962C8B-B14F-4D97-AF65-F5344CB8AC3E}">
        <p14:creationId xmlns:p14="http://schemas.microsoft.com/office/powerpoint/2010/main" val="12844520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External access</a:t>
            </a:r>
          </a:p>
          <a:p>
            <a:r>
              <a:rPr lang="en-US" sz="1200" b="0" i="0" kern="1200" dirty="0" smtClean="0">
                <a:solidFill>
                  <a:schemeClr val="tx1"/>
                </a:solidFill>
                <a:effectLst/>
                <a:latin typeface="+mn-lt"/>
                <a:ea typeface="+mn-ea"/>
                <a:cs typeface="+mn-cs"/>
              </a:rPr>
              <a:t>The easiest way to access nodes is to ensure that your public </a:t>
            </a:r>
            <a:r>
              <a:rPr lang="en-US" sz="1200" b="0" i="0" kern="1200" dirty="0" err="1" smtClean="0">
                <a:solidFill>
                  <a:schemeClr val="tx1"/>
                </a:solidFill>
                <a:effectLst/>
                <a:latin typeface="+mn-lt"/>
                <a:ea typeface="+mn-ea"/>
                <a:cs typeface="+mn-cs"/>
              </a:rPr>
              <a:t>ssh</a:t>
            </a:r>
            <a:r>
              <a:rPr lang="en-US" sz="1200" b="0" i="0" kern="1200" dirty="0" smtClean="0">
                <a:solidFill>
                  <a:schemeClr val="tx1"/>
                </a:solidFill>
                <a:effectLst/>
                <a:latin typeface="+mn-lt"/>
                <a:ea typeface="+mn-ea"/>
                <a:cs typeface="+mn-cs"/>
              </a:rPr>
              <a:t> key is available to them.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quickly copy your public key to all of the nodes in your Docker Cloud account by running the </a:t>
            </a:r>
            <a:r>
              <a:rPr lang="en-US" sz="1200" b="1" i="0" kern="1200" dirty="0" err="1" smtClean="0">
                <a:solidFill>
                  <a:schemeClr val="tx1"/>
                </a:solidFill>
                <a:effectLst/>
                <a:latin typeface="+mn-lt"/>
                <a:ea typeface="+mn-ea"/>
                <a:cs typeface="+mn-cs"/>
              </a:rPr>
              <a:t>authorizedkeys</a:t>
            </a:r>
            <a:r>
              <a:rPr lang="en-US" sz="1200" b="0" i="0" kern="1200" dirty="0" smtClean="0">
                <a:solidFill>
                  <a:schemeClr val="tx1"/>
                </a:solidFill>
                <a:effectLst/>
                <a:latin typeface="+mn-lt"/>
                <a:ea typeface="+mn-ea"/>
                <a:cs typeface="+mn-cs"/>
              </a:rPr>
              <a:t> container.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SOURCE:</a:t>
            </a:r>
          </a:p>
          <a:p>
            <a:r>
              <a:rPr lang="en-US" sz="1200" b="1" i="0" kern="1200" dirty="0" smtClean="0">
                <a:solidFill>
                  <a:schemeClr val="tx1"/>
                </a:solidFill>
                <a:effectLst/>
                <a:latin typeface="+mn-lt"/>
                <a:ea typeface="+mn-ea"/>
                <a:cs typeface="+mn-cs"/>
              </a:rPr>
              <a:t>https://</a:t>
            </a:r>
            <a:r>
              <a:rPr lang="en-US" sz="1200" b="1" i="0" kern="1200" dirty="0" err="1" smtClean="0">
                <a:solidFill>
                  <a:schemeClr val="tx1"/>
                </a:solidFill>
                <a:effectLst/>
                <a:latin typeface="+mn-lt"/>
                <a:ea typeface="+mn-ea"/>
                <a:cs typeface="+mn-cs"/>
              </a:rPr>
              <a:t>docs.docker.com</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docker</a:t>
            </a:r>
            <a:r>
              <a:rPr lang="en-US" sz="1200" b="1" i="0" kern="1200" dirty="0" smtClean="0">
                <a:solidFill>
                  <a:schemeClr val="tx1"/>
                </a:solidFill>
                <a:effectLst/>
                <a:latin typeface="+mn-lt"/>
                <a:ea typeface="+mn-ea"/>
                <a:cs typeface="+mn-cs"/>
              </a:rPr>
              <a:t>-cloud/infrastructure/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SHOULD</a:t>
            </a:r>
            <a:r>
              <a:rPr lang="en-US" sz="1200" b="0" i="0" kern="1200" baseline="0" dirty="0" smtClean="0">
                <a:solidFill>
                  <a:schemeClr val="tx1"/>
                </a:solidFill>
                <a:effectLst/>
                <a:latin typeface="+mn-lt"/>
                <a:ea typeface="+mn-ea"/>
                <a:cs typeface="+mn-cs"/>
              </a:rPr>
              <a:t> WE ADD ANY OF THE FOLLOWING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Further subject covered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possibly to add</a:t>
            </a:r>
          </a:p>
          <a:p>
            <a:r>
              <a:rPr lang="en-US" sz="1200" b="0" i="0" u="none" strike="noStrike" kern="1200" dirty="0" smtClean="0">
                <a:solidFill>
                  <a:schemeClr val="tx1"/>
                </a:solidFill>
                <a:effectLst/>
                <a:latin typeface="+mn-lt"/>
                <a:ea typeface="+mn-ea"/>
                <a:cs typeface="+mn-cs"/>
                <a:hlinkClick r:id="rId3"/>
              </a:rPr>
              <a:t>SSH into a Docker Cloud-managed node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Read more about </a:t>
            </a:r>
            <a:r>
              <a:rPr lang="en-US" sz="1200" b="0" i="0" u="none" strike="noStrike" kern="1200" dirty="0" smtClean="0">
                <a:solidFill>
                  <a:schemeClr val="tx1"/>
                </a:solidFill>
                <a:effectLst/>
                <a:latin typeface="+mn-lt"/>
                <a:ea typeface="+mn-ea"/>
                <a:cs typeface="+mn-cs"/>
                <a:hlinkClick r:id="rId4"/>
              </a:rPr>
              <a:t>Deployment strategies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Learn how to </a:t>
            </a:r>
            <a:r>
              <a:rPr lang="en-US" sz="1200" b="0" i="0" u="none" strike="noStrike" kern="1200" dirty="0" smtClean="0">
                <a:solidFill>
                  <a:schemeClr val="tx1"/>
                </a:solidFill>
                <a:effectLst/>
                <a:latin typeface="+mn-lt"/>
                <a:ea typeface="+mn-ea"/>
                <a:cs typeface="+mn-cs"/>
                <a:hlinkClick r:id="rId5"/>
              </a:rPr>
              <a:t>Upgrade Docker Engine on a node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a:rPr>
              <a:t>Use the Docker Cloud Agent to Bring your Own Host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Link to Amazon Web Services hosts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Using Docker Cloud on AWS FAQ</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9"/>
              </a:rPr>
              <a:t>Link to DigitalOcean hosts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a:rPr>
              <a:t>Link to Microsoft Azure hosts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1"/>
              </a:rPr>
              <a:t>Link to Packet hosts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Using Docker Cloud and Packet FAQ</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3"/>
              </a:rPr>
              <a:t>Link to SoftLayer hosts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264</a:t>
            </a:fld>
            <a:endParaRPr lang="en-US" altLang="en-US"/>
          </a:p>
        </p:txBody>
      </p:sp>
    </p:spTree>
    <p:extLst>
      <p:ext uri="{BB962C8B-B14F-4D97-AF65-F5344CB8AC3E}">
        <p14:creationId xmlns:p14="http://schemas.microsoft.com/office/powerpoint/2010/main" val="1185746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Our Docker Host has been mapped properly, but we cannot reach it from our host (Windows/</a:t>
            </a:r>
            <a:r>
              <a:rPr lang="en-US" sz="1200" b="0" i="0" kern="1200" dirty="0" err="1" smtClean="0">
                <a:solidFill>
                  <a:schemeClr val="tx1"/>
                </a:solidFill>
                <a:effectLst/>
                <a:latin typeface="+mn-lt"/>
                <a:ea typeface="+mn-ea"/>
                <a:cs typeface="+mn-cs"/>
              </a:rPr>
              <a:t>MacOSX</a:t>
            </a:r>
            <a:r>
              <a:rPr lang="en-US" sz="1200" b="0" i="0" kern="1200" dirty="0" smtClean="0">
                <a:solidFill>
                  <a:schemeClr val="tx1"/>
                </a:solidFill>
                <a:effectLst/>
                <a:latin typeface="+mn-lt"/>
                <a:ea typeface="+mn-ea"/>
                <a:cs typeface="+mn-cs"/>
              </a:rPr>
              <a:t>) because the VM does not expose those ports.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42</a:t>
            </a:fld>
            <a:endParaRPr lang="en-US" altLang="en-US"/>
          </a:p>
        </p:txBody>
      </p:sp>
    </p:spTree>
    <p:extLst>
      <p:ext uri="{BB962C8B-B14F-4D97-AF65-F5344CB8AC3E}">
        <p14:creationId xmlns:p14="http://schemas.microsoft.com/office/powerpoint/2010/main" val="177048862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Manage builds and images</a:t>
            </a:r>
            <a:r>
              <a:rPr lang="en-US" dirty="0" smtClean="0"/>
              <a:t/>
            </a:r>
            <a:br>
              <a:rPr lang="en-US" dirty="0" smtClean="0"/>
            </a:br>
            <a:endParaRPr lang="en-US" dirty="0" smtClean="0"/>
          </a:p>
          <a:p>
            <a:r>
              <a:rPr lang="en-US" sz="1200" b="0" i="0" u="none" strike="noStrike" kern="1200" dirty="0" smtClean="0">
                <a:solidFill>
                  <a:schemeClr val="tx1"/>
                </a:solidFill>
                <a:effectLst/>
                <a:latin typeface="+mn-lt"/>
                <a:ea typeface="+mn-ea"/>
                <a:cs typeface="+mn-cs"/>
              </a:rPr>
              <a:t>Manage swarms (beta swarm mode)</a:t>
            </a:r>
            <a:r>
              <a:rPr lang="en-US" b="0" dirty="0" smtClean="0"/>
              <a:t/>
            </a:r>
            <a:br>
              <a:rPr lang="en-US" b="0" dirty="0" smtClean="0"/>
            </a:br>
            <a:endParaRPr lang="en-US" b="0" dirty="0" smtClean="0"/>
          </a:p>
          <a:p>
            <a:r>
              <a:rPr lang="en-US" sz="1200" b="0" i="0" u="none" strike="noStrike" kern="1200" dirty="0" smtClean="0">
                <a:solidFill>
                  <a:schemeClr val="tx1"/>
                </a:solidFill>
                <a:effectLst/>
                <a:latin typeface="+mn-lt"/>
                <a:ea typeface="+mn-ea"/>
                <a:cs typeface="+mn-cs"/>
              </a:rPr>
              <a:t>Manage Infrastructure (standard mode)</a:t>
            </a:r>
            <a:r>
              <a:rPr lang="en-US" b="0" dirty="0" smtClean="0"/>
              <a:t/>
            </a:r>
            <a:br>
              <a:rPr lang="en-US" b="0" dirty="0" smtClean="0"/>
            </a:br>
            <a:endParaRPr lang="en-US" b="0" dirty="0" smtClean="0"/>
          </a:p>
          <a:p>
            <a:r>
              <a:rPr lang="en-US" sz="1200" b="1" i="0" u="none" strike="noStrike" kern="1200" smtClean="0">
                <a:solidFill>
                  <a:schemeClr val="tx1"/>
                </a:solidFill>
                <a:effectLst/>
                <a:latin typeface="+mn-lt"/>
                <a:ea typeface="+mn-ea"/>
                <a:cs typeface="+mn-cs"/>
              </a:rPr>
              <a:t>(4) Manage </a:t>
            </a:r>
            <a:r>
              <a:rPr lang="en-US" sz="1200" b="1" i="0" u="none" strike="noStrike" kern="1200" dirty="0" smtClean="0">
                <a:solidFill>
                  <a:schemeClr val="tx1"/>
                </a:solidFill>
                <a:effectLst/>
                <a:latin typeface="+mn-lt"/>
                <a:ea typeface="+mn-ea"/>
                <a:cs typeface="+mn-cs"/>
              </a:rPr>
              <a:t>nodes and apps (standard mode)</a:t>
            </a:r>
            <a:r>
              <a:rPr lang="en-US" b="1" dirty="0" smtClean="0"/>
              <a:t/>
            </a:r>
            <a:br>
              <a:rPr lang="en-US" b="1" dirty="0" smtClean="0"/>
            </a:br>
            <a:endParaRPr lang="en-US" b="1"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265</a:t>
            </a:fld>
            <a:endParaRPr lang="en-US" altLang="en-US"/>
          </a:p>
        </p:txBody>
      </p:sp>
    </p:spTree>
    <p:extLst>
      <p:ext uri="{BB962C8B-B14F-4D97-AF65-F5344CB8AC3E}">
        <p14:creationId xmlns:p14="http://schemas.microsoft.com/office/powerpoint/2010/main" val="176330057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topics cover the traditional, pre-Swarm model for deploying and managing nodes, services, and applications in Docker Cloud.</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Getting started with Docker Cloud</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4"/>
              </a:rPr>
              <a:t>Applications in Docker Cloud</a:t>
            </a:r>
            <a:endParaRPr lang="en-US" sz="1200" b="1"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a:rPr>
              <a:t>Cloud stack file YAML reference</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Applications in Docker Cloud are usually several Services linked together using the specifications from a </a:t>
            </a:r>
            <a:r>
              <a:rPr lang="en-US" sz="1200" b="0" i="0" u="none" strike="noStrike" kern="1200" dirty="0" smtClean="0">
                <a:solidFill>
                  <a:schemeClr val="tx1"/>
                </a:solidFill>
                <a:effectLst/>
                <a:latin typeface="+mn-lt"/>
                <a:ea typeface="+mn-ea"/>
                <a:cs typeface="+mn-cs"/>
                <a:hlinkClick r:id="rId6"/>
              </a:rPr>
              <a:t>Stackfile</a:t>
            </a:r>
            <a:r>
              <a:rPr lang="en-US" sz="1200" b="0" i="0" kern="1200" dirty="0" smtClean="0">
                <a:solidFill>
                  <a:schemeClr val="tx1"/>
                </a:solidFill>
                <a:effectLst/>
                <a:latin typeface="+mn-lt"/>
                <a:ea typeface="+mn-ea"/>
                <a:cs typeface="+mn-cs"/>
              </a:rPr>
              <a:t> or a Compose file.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also create individual services using the Docker Cloud Services wizard, </a:t>
            </a:r>
          </a:p>
          <a:p>
            <a:r>
              <a:rPr lang="en-US" sz="1200" b="0" i="0" kern="1200" dirty="0" smtClean="0">
                <a:solidFill>
                  <a:schemeClr val="tx1"/>
                </a:solidFill>
                <a:effectLst/>
                <a:latin typeface="+mn-lt"/>
                <a:ea typeface="+mn-ea"/>
                <a:cs typeface="+mn-cs"/>
              </a:rPr>
              <a:t>and you can attach </a:t>
            </a:r>
            <a:r>
              <a:rPr lang="en-US" sz="1200" b="0" i="0" u="none" strike="noStrike" kern="1200" dirty="0" smtClean="0">
                <a:solidFill>
                  <a:schemeClr val="tx1"/>
                </a:solidFill>
                <a:effectLst/>
                <a:latin typeface="+mn-lt"/>
                <a:ea typeface="+mn-ea"/>
                <a:cs typeface="+mn-cs"/>
                <a:hlinkClick r:id="rId7"/>
              </a:rPr>
              <a:t>Volumes</a:t>
            </a:r>
            <a:r>
              <a:rPr lang="en-US" sz="1200" b="0" i="0" kern="1200" dirty="0" smtClean="0">
                <a:solidFill>
                  <a:schemeClr val="tx1"/>
                </a:solidFill>
                <a:effectLst/>
                <a:latin typeface="+mn-lt"/>
                <a:ea typeface="+mn-ea"/>
                <a:cs typeface="+mn-cs"/>
              </a:rPr>
              <a:t> to use as long-lived storage for your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are using Docker Cloud’s </a:t>
            </a:r>
            <a:r>
              <a:rPr lang="en-US" sz="1200" b="0" i="0" kern="1200" dirty="0" err="1" smtClean="0">
                <a:solidFill>
                  <a:schemeClr val="tx1"/>
                </a:solidFill>
                <a:effectLst/>
                <a:latin typeface="+mn-lt"/>
                <a:ea typeface="+mn-ea"/>
                <a:cs typeface="+mn-cs"/>
              </a:rPr>
              <a:t>autobuild</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autotest</a:t>
            </a:r>
            <a:r>
              <a:rPr lang="en-US" sz="1200" b="0" i="0" kern="1200" dirty="0" smtClean="0">
                <a:solidFill>
                  <a:schemeClr val="tx1"/>
                </a:solidFill>
                <a:effectLst/>
                <a:latin typeface="+mn-lt"/>
                <a:ea typeface="+mn-ea"/>
                <a:cs typeface="+mn-cs"/>
              </a:rPr>
              <a:t> features, you can also use </a:t>
            </a:r>
            <a:r>
              <a:rPr lang="en-US" sz="1200" b="0" i="0" u="none" strike="noStrike" kern="1200" dirty="0" smtClean="0">
                <a:solidFill>
                  <a:schemeClr val="tx1"/>
                </a:solidFill>
                <a:effectLst/>
                <a:latin typeface="+mn-lt"/>
                <a:ea typeface="+mn-ea"/>
                <a:cs typeface="+mn-cs"/>
                <a:hlinkClick r:id="rId8"/>
              </a:rPr>
              <a:t>autoredeploy</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automatically redeploy the application </a:t>
            </a:r>
          </a:p>
          <a:p>
            <a:r>
              <a:rPr lang="en-US" sz="1200" b="0" i="0" kern="1200" dirty="0" smtClean="0">
                <a:solidFill>
                  <a:schemeClr val="tx1"/>
                </a:solidFill>
                <a:effectLst/>
                <a:latin typeface="+mn-lt"/>
                <a:ea typeface="+mn-ea"/>
                <a:cs typeface="+mn-cs"/>
              </a:rPr>
              <a:t>each time its underlying services are updated.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266</a:t>
            </a:fld>
            <a:endParaRPr lang="en-US" altLang="en-US"/>
          </a:p>
        </p:txBody>
      </p:sp>
    </p:spTree>
    <p:extLst>
      <p:ext uri="{BB962C8B-B14F-4D97-AF65-F5344CB8AC3E}">
        <p14:creationId xmlns:p14="http://schemas.microsoft.com/office/powerpoint/2010/main" val="128550734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268</a:t>
            </a:fld>
            <a:endParaRPr lang="en-US" altLang="en-US" dirty="0"/>
          </a:p>
        </p:txBody>
      </p:sp>
    </p:spTree>
    <p:extLst>
      <p:ext uri="{BB962C8B-B14F-4D97-AF65-F5344CB8AC3E}">
        <p14:creationId xmlns:p14="http://schemas.microsoft.com/office/powerpoint/2010/main" val="129451760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269</a:t>
            </a:fld>
            <a:endParaRPr lang="en-US" altLang="en-US" dirty="0"/>
          </a:p>
        </p:txBody>
      </p:sp>
    </p:spTree>
    <p:extLst>
      <p:ext uri="{BB962C8B-B14F-4D97-AF65-F5344CB8AC3E}">
        <p14:creationId xmlns:p14="http://schemas.microsoft.com/office/powerpoint/2010/main" val="186552403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270</a:t>
            </a:fld>
            <a:endParaRPr lang="en-US" altLang="en-US" dirty="0"/>
          </a:p>
        </p:txBody>
      </p:sp>
    </p:spTree>
    <p:extLst>
      <p:ext uri="{BB962C8B-B14F-4D97-AF65-F5344CB8AC3E}">
        <p14:creationId xmlns:p14="http://schemas.microsoft.com/office/powerpoint/2010/main" val="147409292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271</a:t>
            </a:fld>
            <a:endParaRPr lang="en-US" altLang="en-US" dirty="0"/>
          </a:p>
        </p:txBody>
      </p:sp>
    </p:spTree>
    <p:extLst>
      <p:ext uri="{BB962C8B-B14F-4D97-AF65-F5344CB8AC3E}">
        <p14:creationId xmlns:p14="http://schemas.microsoft.com/office/powerpoint/2010/main" val="29005164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272</a:t>
            </a:fld>
            <a:endParaRPr lang="en-US" altLang="en-US" dirty="0"/>
          </a:p>
        </p:txBody>
      </p:sp>
    </p:spTree>
    <p:extLst>
      <p:ext uri="{BB962C8B-B14F-4D97-AF65-F5344CB8AC3E}">
        <p14:creationId xmlns:p14="http://schemas.microsoft.com/office/powerpoint/2010/main" val="93624596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273</a:t>
            </a:fld>
            <a:endParaRPr lang="en-US" altLang="en-US" dirty="0"/>
          </a:p>
        </p:txBody>
      </p:sp>
    </p:spTree>
    <p:extLst>
      <p:ext uri="{BB962C8B-B14F-4D97-AF65-F5344CB8AC3E}">
        <p14:creationId xmlns:p14="http://schemas.microsoft.com/office/powerpoint/2010/main" val="186382915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274</a:t>
            </a:fld>
            <a:endParaRPr lang="en-US" altLang="en-US" dirty="0"/>
          </a:p>
        </p:txBody>
      </p:sp>
    </p:spTree>
    <p:extLst>
      <p:ext uri="{BB962C8B-B14F-4D97-AF65-F5344CB8AC3E}">
        <p14:creationId xmlns:p14="http://schemas.microsoft.com/office/powerpoint/2010/main" val="112838788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275</a:t>
            </a:fld>
            <a:endParaRPr lang="en-US" altLang="en-US" dirty="0"/>
          </a:p>
        </p:txBody>
      </p:sp>
    </p:spTree>
    <p:extLst>
      <p:ext uri="{BB962C8B-B14F-4D97-AF65-F5344CB8AC3E}">
        <p14:creationId xmlns:p14="http://schemas.microsoft.com/office/powerpoint/2010/main" val="1768497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have a running container that has tomcat in it! </a:t>
            </a:r>
            <a:r>
              <a:rPr lang="en-US" sz="1200" b="0" i="0" kern="1200" dirty="0" err="1" smtClean="0">
                <a:solidFill>
                  <a:schemeClr val="tx1"/>
                </a:solidFill>
                <a:effectLst/>
                <a:latin typeface="+mn-lt"/>
                <a:ea typeface="+mn-ea"/>
                <a:cs typeface="+mn-cs"/>
              </a:rPr>
              <a:t>WooHoo</a:t>
            </a:r>
            <a:r>
              <a:rPr lang="en-US" sz="1200" b="0" i="0" kern="1200" dirty="0" smtClean="0">
                <a:solidFill>
                  <a:schemeClr val="tx1"/>
                </a:solidFill>
                <a:effectLst/>
                <a:latin typeface="+mn-lt"/>
                <a:ea typeface="+mn-ea"/>
                <a:cs typeface="+mn-cs"/>
              </a:rPr>
              <a:t>! Let’s explore the tomcat container really quick. </a:t>
            </a:r>
          </a:p>
          <a:p>
            <a:r>
              <a:rPr lang="en-US" sz="1200" b="0" i="0" kern="1200" dirty="0" smtClean="0">
                <a:solidFill>
                  <a:schemeClr val="tx1"/>
                </a:solidFill>
                <a:effectLst/>
                <a:latin typeface="+mn-lt"/>
                <a:ea typeface="+mn-ea"/>
                <a:cs typeface="+mn-cs"/>
              </a:rPr>
              <a:t>Fire up a new shell window (separate than the running tomcat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from previous)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43</a:t>
            </a:fld>
            <a:endParaRPr lang="en-US" altLang="en-US"/>
          </a:p>
        </p:txBody>
      </p:sp>
    </p:spTree>
    <p:extLst>
      <p:ext uri="{BB962C8B-B14F-4D97-AF65-F5344CB8AC3E}">
        <p14:creationId xmlns:p14="http://schemas.microsoft.com/office/powerpoint/2010/main" val="29846705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276</a:t>
            </a:fld>
            <a:endParaRPr lang="en-US" altLang="en-US" dirty="0"/>
          </a:p>
        </p:txBody>
      </p:sp>
    </p:spTree>
    <p:extLst>
      <p:ext uri="{BB962C8B-B14F-4D97-AF65-F5344CB8AC3E}">
        <p14:creationId xmlns:p14="http://schemas.microsoft.com/office/powerpoint/2010/main" val="50116295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277</a:t>
            </a:fld>
            <a:endParaRPr lang="en-US" altLang="en-US" dirty="0"/>
          </a:p>
        </p:txBody>
      </p:sp>
    </p:spTree>
    <p:extLst>
      <p:ext uri="{BB962C8B-B14F-4D97-AF65-F5344CB8AC3E}">
        <p14:creationId xmlns:p14="http://schemas.microsoft.com/office/powerpoint/2010/main" val="128847549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278</a:t>
            </a:fld>
            <a:endParaRPr lang="en-US" altLang="en-US" dirty="0"/>
          </a:p>
        </p:txBody>
      </p:sp>
    </p:spTree>
    <p:extLst>
      <p:ext uri="{BB962C8B-B14F-4D97-AF65-F5344CB8AC3E}">
        <p14:creationId xmlns:p14="http://schemas.microsoft.com/office/powerpoint/2010/main" val="91460400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279</a:t>
            </a:fld>
            <a:endParaRPr lang="en-US" altLang="en-US" dirty="0"/>
          </a:p>
        </p:txBody>
      </p:sp>
    </p:spTree>
    <p:extLst>
      <p:ext uri="{BB962C8B-B14F-4D97-AF65-F5344CB8AC3E}">
        <p14:creationId xmlns:p14="http://schemas.microsoft.com/office/powerpoint/2010/main" val="181372465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280</a:t>
            </a:fld>
            <a:endParaRPr lang="en-US" altLang="en-US" dirty="0"/>
          </a:p>
        </p:txBody>
      </p:sp>
    </p:spTree>
    <p:extLst>
      <p:ext uri="{BB962C8B-B14F-4D97-AF65-F5344CB8AC3E}">
        <p14:creationId xmlns:p14="http://schemas.microsoft.com/office/powerpoint/2010/main" val="118318848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281</a:t>
            </a:fld>
            <a:endParaRPr lang="en-US" altLang="en-US" dirty="0"/>
          </a:p>
        </p:txBody>
      </p:sp>
    </p:spTree>
    <p:extLst>
      <p:ext uri="{BB962C8B-B14F-4D97-AF65-F5344CB8AC3E}">
        <p14:creationId xmlns:p14="http://schemas.microsoft.com/office/powerpoint/2010/main" val="160462700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282</a:t>
            </a:fld>
            <a:endParaRPr lang="en-US" altLang="en-US" dirty="0"/>
          </a:p>
        </p:txBody>
      </p:sp>
    </p:spTree>
    <p:extLst>
      <p:ext uri="{BB962C8B-B14F-4D97-AF65-F5344CB8AC3E}">
        <p14:creationId xmlns:p14="http://schemas.microsoft.com/office/powerpoint/2010/main" val="193478735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283</a:t>
            </a:fld>
            <a:endParaRPr lang="en-US" altLang="en-US" dirty="0"/>
          </a:p>
        </p:txBody>
      </p:sp>
    </p:spTree>
    <p:extLst>
      <p:ext uri="{BB962C8B-B14F-4D97-AF65-F5344CB8AC3E}">
        <p14:creationId xmlns:p14="http://schemas.microsoft.com/office/powerpoint/2010/main" val="15575524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284</a:t>
            </a:fld>
            <a:endParaRPr lang="en-US" altLang="en-US" dirty="0"/>
          </a:p>
        </p:txBody>
      </p:sp>
    </p:spTree>
    <p:extLst>
      <p:ext uri="{BB962C8B-B14F-4D97-AF65-F5344CB8AC3E}">
        <p14:creationId xmlns:p14="http://schemas.microsoft.com/office/powerpoint/2010/main" val="33483860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285</a:t>
            </a:fld>
            <a:endParaRPr lang="en-US" altLang="en-US" dirty="0"/>
          </a:p>
        </p:txBody>
      </p:sp>
    </p:spTree>
    <p:extLst>
      <p:ext uri="{BB962C8B-B14F-4D97-AF65-F5344CB8AC3E}">
        <p14:creationId xmlns:p14="http://schemas.microsoft.com/office/powerpoint/2010/main" val="1610009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have a running container that has tomcat in it! </a:t>
            </a:r>
            <a:r>
              <a:rPr lang="en-US" sz="1200" b="0" i="0" kern="1200" dirty="0" err="1" smtClean="0">
                <a:solidFill>
                  <a:schemeClr val="tx1"/>
                </a:solidFill>
                <a:effectLst/>
                <a:latin typeface="+mn-lt"/>
                <a:ea typeface="+mn-ea"/>
                <a:cs typeface="+mn-cs"/>
              </a:rPr>
              <a:t>WooHoo</a:t>
            </a:r>
            <a:r>
              <a:rPr lang="en-US" sz="1200" b="0" i="0" kern="1200" dirty="0" smtClean="0">
                <a:solidFill>
                  <a:schemeClr val="tx1"/>
                </a:solidFill>
                <a:effectLst/>
                <a:latin typeface="+mn-lt"/>
                <a:ea typeface="+mn-ea"/>
                <a:cs typeface="+mn-cs"/>
              </a:rPr>
              <a:t>! Let’s explore the tomcat container really quick. </a:t>
            </a:r>
          </a:p>
          <a:p>
            <a:r>
              <a:rPr lang="en-US" sz="1200" b="0" i="0" kern="1200" dirty="0" smtClean="0">
                <a:solidFill>
                  <a:schemeClr val="tx1"/>
                </a:solidFill>
                <a:effectLst/>
                <a:latin typeface="+mn-lt"/>
                <a:ea typeface="+mn-ea"/>
                <a:cs typeface="+mn-cs"/>
              </a:rPr>
              <a:t>Fire up a new shell window (separate than the running tomcat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from previous)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44</a:t>
            </a:fld>
            <a:endParaRPr lang="en-US" altLang="en-US"/>
          </a:p>
        </p:txBody>
      </p:sp>
    </p:spTree>
    <p:extLst>
      <p:ext uri="{BB962C8B-B14F-4D97-AF65-F5344CB8AC3E}">
        <p14:creationId xmlns:p14="http://schemas.microsoft.com/office/powerpoint/2010/main" val="126833778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286</a:t>
            </a:fld>
            <a:endParaRPr lang="en-US" altLang="en-US" dirty="0"/>
          </a:p>
        </p:txBody>
      </p:sp>
    </p:spTree>
    <p:extLst>
      <p:ext uri="{BB962C8B-B14F-4D97-AF65-F5344CB8AC3E}">
        <p14:creationId xmlns:p14="http://schemas.microsoft.com/office/powerpoint/2010/main" val="58758156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287</a:t>
            </a:fld>
            <a:endParaRPr lang="en-US" altLang="en-US" dirty="0"/>
          </a:p>
        </p:txBody>
      </p:sp>
    </p:spTree>
    <p:extLst>
      <p:ext uri="{BB962C8B-B14F-4D97-AF65-F5344CB8AC3E}">
        <p14:creationId xmlns:p14="http://schemas.microsoft.com/office/powerpoint/2010/main" val="201852986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288</a:t>
            </a:fld>
            <a:endParaRPr lang="en-US" altLang="en-US" dirty="0"/>
          </a:p>
        </p:txBody>
      </p:sp>
    </p:spTree>
    <p:extLst>
      <p:ext uri="{BB962C8B-B14F-4D97-AF65-F5344CB8AC3E}">
        <p14:creationId xmlns:p14="http://schemas.microsoft.com/office/powerpoint/2010/main" val="29557389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289</a:t>
            </a:fld>
            <a:endParaRPr lang="en-US" altLang="en-US" dirty="0"/>
          </a:p>
        </p:txBody>
      </p:sp>
    </p:spTree>
    <p:extLst>
      <p:ext uri="{BB962C8B-B14F-4D97-AF65-F5344CB8AC3E}">
        <p14:creationId xmlns:p14="http://schemas.microsoft.com/office/powerpoint/2010/main" val="53606061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290</a:t>
            </a:fld>
            <a:endParaRPr lang="en-US" altLang="en-US" dirty="0"/>
          </a:p>
        </p:txBody>
      </p:sp>
    </p:spTree>
    <p:extLst>
      <p:ext uri="{BB962C8B-B14F-4D97-AF65-F5344CB8AC3E}">
        <p14:creationId xmlns:p14="http://schemas.microsoft.com/office/powerpoint/2010/main" val="10226910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291</a:t>
            </a:fld>
            <a:endParaRPr lang="en-US" altLang="en-US" dirty="0"/>
          </a:p>
        </p:txBody>
      </p:sp>
    </p:spTree>
    <p:extLst>
      <p:ext uri="{BB962C8B-B14F-4D97-AF65-F5344CB8AC3E}">
        <p14:creationId xmlns:p14="http://schemas.microsoft.com/office/powerpoint/2010/main" val="70880967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292</a:t>
            </a:fld>
            <a:endParaRPr lang="en-US" altLang="en-US" dirty="0"/>
          </a:p>
        </p:txBody>
      </p:sp>
    </p:spTree>
    <p:extLst>
      <p:ext uri="{BB962C8B-B14F-4D97-AF65-F5344CB8AC3E}">
        <p14:creationId xmlns:p14="http://schemas.microsoft.com/office/powerpoint/2010/main" val="185537544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293</a:t>
            </a:fld>
            <a:endParaRPr lang="en-US" altLang="en-US" dirty="0"/>
          </a:p>
        </p:txBody>
      </p:sp>
    </p:spTree>
    <p:extLst>
      <p:ext uri="{BB962C8B-B14F-4D97-AF65-F5344CB8AC3E}">
        <p14:creationId xmlns:p14="http://schemas.microsoft.com/office/powerpoint/2010/main" val="203445560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294</a:t>
            </a:fld>
            <a:endParaRPr lang="en-US" altLang="en-US" dirty="0"/>
          </a:p>
        </p:txBody>
      </p:sp>
    </p:spTree>
    <p:extLst>
      <p:ext uri="{BB962C8B-B14F-4D97-AF65-F5344CB8AC3E}">
        <p14:creationId xmlns:p14="http://schemas.microsoft.com/office/powerpoint/2010/main" val="150211791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295</a:t>
            </a:fld>
            <a:endParaRPr lang="en-US" altLang="en-US" dirty="0"/>
          </a:p>
        </p:txBody>
      </p:sp>
    </p:spTree>
    <p:extLst>
      <p:ext uri="{BB962C8B-B14F-4D97-AF65-F5344CB8AC3E}">
        <p14:creationId xmlns:p14="http://schemas.microsoft.com/office/powerpoint/2010/main" val="713823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MORE</a:t>
            </a:r>
            <a:r>
              <a:rPr lang="en-US" b="1" baseline="0" dirty="0" smtClean="0"/>
              <a:t> MATERIAL:</a:t>
            </a:r>
            <a:endParaRPr lang="en-US" b="1" dirty="0" smtClean="0"/>
          </a:p>
          <a:p>
            <a:r>
              <a:rPr lang="en-US" dirty="0" smtClean="0"/>
              <a:t>https://</a:t>
            </a:r>
            <a:r>
              <a:rPr lang="en-US" dirty="0" err="1" smtClean="0"/>
              <a:t>docs.docker.com</a:t>
            </a:r>
            <a:r>
              <a:rPr lang="en-US" dirty="0" smtClean="0"/>
              <a:t>/engine/reference/run/#operator-exclusive-options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47</a:t>
            </a:fld>
            <a:endParaRPr lang="en-US" altLang="en-US"/>
          </a:p>
        </p:txBody>
      </p:sp>
    </p:spTree>
    <p:extLst>
      <p:ext uri="{BB962C8B-B14F-4D97-AF65-F5344CB8AC3E}">
        <p14:creationId xmlns:p14="http://schemas.microsoft.com/office/powerpoint/2010/main" val="88851160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296</a:t>
            </a:fld>
            <a:endParaRPr lang="en-US" altLang="en-US" dirty="0"/>
          </a:p>
        </p:txBody>
      </p:sp>
    </p:spTree>
    <p:extLst>
      <p:ext uri="{BB962C8B-B14F-4D97-AF65-F5344CB8AC3E}">
        <p14:creationId xmlns:p14="http://schemas.microsoft.com/office/powerpoint/2010/main" val="171074312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297</a:t>
            </a:fld>
            <a:endParaRPr lang="en-US" altLang="en-US" dirty="0"/>
          </a:p>
        </p:txBody>
      </p:sp>
    </p:spTree>
    <p:extLst>
      <p:ext uri="{BB962C8B-B14F-4D97-AF65-F5344CB8AC3E}">
        <p14:creationId xmlns:p14="http://schemas.microsoft.com/office/powerpoint/2010/main" val="187940457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298</a:t>
            </a:fld>
            <a:endParaRPr lang="en-US" altLang="en-US" dirty="0"/>
          </a:p>
        </p:txBody>
      </p:sp>
    </p:spTree>
    <p:extLst>
      <p:ext uri="{BB962C8B-B14F-4D97-AF65-F5344CB8AC3E}">
        <p14:creationId xmlns:p14="http://schemas.microsoft.com/office/powerpoint/2010/main" val="91704858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299</a:t>
            </a:fld>
            <a:endParaRPr lang="en-US" altLang="en-US" dirty="0"/>
          </a:p>
        </p:txBody>
      </p:sp>
    </p:spTree>
    <p:extLst>
      <p:ext uri="{BB962C8B-B14F-4D97-AF65-F5344CB8AC3E}">
        <p14:creationId xmlns:p14="http://schemas.microsoft.com/office/powerpoint/2010/main" val="190123973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300</a:t>
            </a:fld>
            <a:endParaRPr lang="en-US" altLang="en-US" dirty="0"/>
          </a:p>
        </p:txBody>
      </p:sp>
    </p:spTree>
    <p:extLst>
      <p:ext uri="{BB962C8B-B14F-4D97-AF65-F5344CB8AC3E}">
        <p14:creationId xmlns:p14="http://schemas.microsoft.com/office/powerpoint/2010/main" val="186060751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301</a:t>
            </a:fld>
            <a:endParaRPr lang="en-US" altLang="en-US" dirty="0"/>
          </a:p>
        </p:txBody>
      </p:sp>
    </p:spTree>
    <p:extLst>
      <p:ext uri="{BB962C8B-B14F-4D97-AF65-F5344CB8AC3E}">
        <p14:creationId xmlns:p14="http://schemas.microsoft.com/office/powerpoint/2010/main" val="139973877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302</a:t>
            </a:fld>
            <a:endParaRPr lang="en-US" altLang="en-US" dirty="0"/>
          </a:p>
        </p:txBody>
      </p:sp>
    </p:spTree>
    <p:extLst>
      <p:ext uri="{BB962C8B-B14F-4D97-AF65-F5344CB8AC3E}">
        <p14:creationId xmlns:p14="http://schemas.microsoft.com/office/powerpoint/2010/main" val="10117155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303</a:t>
            </a:fld>
            <a:endParaRPr lang="en-US" altLang="en-US" dirty="0"/>
          </a:p>
        </p:txBody>
      </p:sp>
    </p:spTree>
    <p:extLst>
      <p:ext uri="{BB962C8B-B14F-4D97-AF65-F5344CB8AC3E}">
        <p14:creationId xmlns:p14="http://schemas.microsoft.com/office/powerpoint/2010/main" val="93666129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etc)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304</a:t>
            </a:fld>
            <a:endParaRPr lang="en-US" altLang="en-US" dirty="0"/>
          </a:p>
        </p:txBody>
      </p:sp>
    </p:spTree>
    <p:extLst>
      <p:ext uri="{BB962C8B-B14F-4D97-AF65-F5344CB8AC3E}">
        <p14:creationId xmlns:p14="http://schemas.microsoft.com/office/powerpoint/2010/main" val="126486867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Why Docker for Azure?</a:t>
            </a:r>
          </a:p>
          <a:p>
            <a:r>
              <a:rPr lang="en-US" sz="1200" b="0" i="0" kern="1200" dirty="0" smtClean="0">
                <a:solidFill>
                  <a:schemeClr val="tx1"/>
                </a:solidFill>
                <a:effectLst/>
                <a:latin typeface="+mn-lt"/>
                <a:ea typeface="+mn-ea"/>
                <a:cs typeface="+mn-cs"/>
              </a:rPr>
              <a:t>The Docker</a:t>
            </a:r>
            <a:r>
              <a:rPr lang="en-US" sz="1200" b="0" i="0" kern="1200" baseline="0" dirty="0" smtClean="0">
                <a:solidFill>
                  <a:schemeClr val="tx1"/>
                </a:solidFill>
                <a:effectLst/>
                <a:latin typeface="+mn-lt"/>
                <a:ea typeface="+mn-ea"/>
                <a:cs typeface="+mn-cs"/>
              </a:rPr>
              <a:t> for Azure</a:t>
            </a:r>
            <a:r>
              <a:rPr lang="en-US" sz="1200" b="0" i="0" kern="1200" dirty="0" smtClean="0">
                <a:solidFill>
                  <a:schemeClr val="tx1"/>
                </a:solidFill>
                <a:effectLst/>
                <a:latin typeface="+mn-lt"/>
                <a:ea typeface="+mn-ea"/>
                <a:cs typeface="+mn-cs"/>
              </a:rPr>
              <a:t> project was created and is being actively developed to ensure that Docker users can enjoy a fantastic out-of-the-box experience on Azure. </a:t>
            </a:r>
          </a:p>
          <a:p>
            <a:r>
              <a:rPr lang="en-US" sz="1200" b="0" i="0" kern="1200" dirty="0" smtClean="0">
                <a:solidFill>
                  <a:schemeClr val="tx1"/>
                </a:solidFill>
                <a:effectLst/>
                <a:latin typeface="+mn-lt"/>
                <a:ea typeface="+mn-ea"/>
                <a:cs typeface="+mn-cs"/>
              </a:rPr>
              <a:t>It is now generally available and can now be used by everyone.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an informed user, you might be curious to know what this project offers you for running your development, staging, or production workloads.</a:t>
            </a:r>
          </a:p>
          <a:p>
            <a:endParaRPr lang="en-US" b="1" dirty="0" smtClean="0"/>
          </a:p>
          <a:p>
            <a:endParaRPr lang="en-US" b="1" dirty="0" smtClean="0"/>
          </a:p>
          <a:p>
            <a:r>
              <a:rPr lang="en-US" b="1" dirty="0" smtClean="0"/>
              <a:t>SOURCE:</a:t>
            </a:r>
          </a:p>
          <a:p>
            <a:r>
              <a:rPr lang="en-US" dirty="0" smtClean="0"/>
              <a:t>https://</a:t>
            </a:r>
            <a:r>
              <a:rPr lang="en-US" dirty="0" err="1" smtClean="0"/>
              <a:t>docs.docker.com</a:t>
            </a:r>
            <a:r>
              <a:rPr lang="en-US" dirty="0" smtClean="0"/>
              <a:t>/</a:t>
            </a:r>
            <a:r>
              <a:rPr lang="en-US" dirty="0" err="1" smtClean="0"/>
              <a:t>docker</a:t>
            </a:r>
            <a:r>
              <a:rPr lang="en-US" dirty="0" smtClean="0"/>
              <a:t>-for-azure/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306</a:t>
            </a:fld>
            <a:endParaRPr lang="en-US" altLang="en-US"/>
          </a:p>
        </p:txBody>
      </p:sp>
    </p:spTree>
    <p:extLst>
      <p:ext uri="{BB962C8B-B14F-4D97-AF65-F5344CB8AC3E}">
        <p14:creationId xmlns:p14="http://schemas.microsoft.com/office/powerpoint/2010/main" val="1996629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Image Source and Credits: </a:t>
            </a:r>
            <a:r>
              <a:rPr lang="en-US" u="none" strike="noStrike" dirty="0" smtClean="0">
                <a:effectLst/>
                <a:hlinkClick r:id="rId3"/>
              </a:rPr>
              <a:t>http://www.slideshare.net/w_akram/docker-introduction-59904719</a:t>
            </a:r>
            <a:endParaRPr lang="en-US" u="none" strike="noStrike" dirty="0" smtClean="0">
              <a:effectLst/>
            </a:endParaRPr>
          </a:p>
          <a:p>
            <a:endParaRPr lang="en-US" b="1" dirty="0" smtClean="0"/>
          </a:p>
          <a:p>
            <a:r>
              <a:rPr lang="en-US" b="1" dirty="0" smtClean="0"/>
              <a:t>SOURCE:</a:t>
            </a:r>
          </a:p>
          <a:p>
            <a:r>
              <a:rPr lang="en-US" dirty="0" smtClean="0"/>
              <a:t>https://</a:t>
            </a:r>
            <a:r>
              <a:rPr lang="en-US" dirty="0" err="1" smtClean="0"/>
              <a:t>medium.com</a:t>
            </a:r>
            <a:r>
              <a:rPr lang="en-US" dirty="0" smtClean="0"/>
              <a:t>/@</a:t>
            </a:r>
            <a:r>
              <a:rPr lang="en-US" dirty="0" err="1" smtClean="0"/>
              <a:t>nagarwal</a:t>
            </a:r>
            <a:r>
              <a:rPr lang="en-US" dirty="0" smtClean="0"/>
              <a:t>/lifecycle-of-docker-container-d2da9f85959</a:t>
            </a:r>
          </a:p>
          <a:p>
            <a:endParaRPr lang="en-US" dirty="0" smtClean="0"/>
          </a:p>
          <a:p>
            <a:r>
              <a:rPr lang="en-US" b="1" dirty="0" smtClean="0"/>
              <a:t>POSSIBLE</a:t>
            </a:r>
            <a:r>
              <a:rPr lang="en-US" b="1" baseline="0" dirty="0" smtClean="0"/>
              <a:t> MATERIAL:</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Keep containers alive during daemon downtime</a:t>
            </a:r>
            <a:endParaRPr lang="en-US" baseline="0" dirty="0" smtClean="0"/>
          </a:p>
          <a:p>
            <a:r>
              <a:rPr lang="en-US" dirty="0" smtClean="0"/>
              <a:t>https://</a:t>
            </a:r>
            <a:r>
              <a:rPr lang="en-US" dirty="0" err="1" smtClean="0"/>
              <a:t>docs.docker.com</a:t>
            </a:r>
            <a:r>
              <a:rPr lang="en-US" dirty="0" smtClean="0"/>
              <a:t>/</a:t>
            </a:r>
            <a:r>
              <a:rPr lang="en-US" dirty="0" err="1" smtClean="0"/>
              <a:t>config</a:t>
            </a:r>
            <a:r>
              <a:rPr lang="en-US" dirty="0" smtClean="0"/>
              <a:t>/containers/live-restore/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51</a:t>
            </a:fld>
            <a:endParaRPr lang="en-US" altLang="en-US"/>
          </a:p>
        </p:txBody>
      </p:sp>
    </p:spTree>
    <p:extLst>
      <p:ext uri="{BB962C8B-B14F-4D97-AF65-F5344CB8AC3E}">
        <p14:creationId xmlns:p14="http://schemas.microsoft.com/office/powerpoint/2010/main" val="158327474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Native to Docker</a:t>
            </a:r>
          </a:p>
          <a:p>
            <a:r>
              <a:rPr lang="en-US" sz="1200" b="0" i="0" kern="1200" dirty="0" smtClean="0">
                <a:solidFill>
                  <a:schemeClr val="tx1"/>
                </a:solidFill>
                <a:effectLst/>
                <a:latin typeface="+mn-lt"/>
                <a:ea typeface="+mn-ea"/>
                <a:cs typeface="+mn-cs"/>
              </a:rPr>
              <a:t>Docker for Azure provides a Docker-native solution that avoids operational complexity and adding unneeded additional APIs to the Docker stack.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for Azure allows you to interact with Docker directly (including native Docker orchestration), instead of distracting you with the need to navigate extra layers on top of Docker. You can focus instead on the thing that matters most: running your workloads. This helps you and your team to deliver more value to the business faster, to speak one common “language”, and to have fewer details to keep in your head at once.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skills that you and your team have already learned, and continue to learn, using Docker on the desktop or elsewhere automatically carry over to using Docker on Azure. The added consistency across clouds also helps to ensure that a migration or multi-cloud strategy is easier to accomplish in the future if desired.</a:t>
            </a:r>
          </a:p>
          <a:p>
            <a:endParaRPr lang="en-US" b="1" dirty="0" smtClean="0"/>
          </a:p>
          <a:p>
            <a:endParaRPr lang="en-US" b="1" dirty="0" smtClean="0"/>
          </a:p>
          <a:p>
            <a:r>
              <a:rPr lang="en-US" b="1" dirty="0" smtClean="0"/>
              <a:t>SOURCE:</a:t>
            </a:r>
          </a:p>
          <a:p>
            <a:r>
              <a:rPr lang="en-US" dirty="0" smtClean="0"/>
              <a:t>https://</a:t>
            </a:r>
            <a:r>
              <a:rPr lang="en-US" dirty="0" err="1" smtClean="0"/>
              <a:t>docs.docker.com</a:t>
            </a:r>
            <a:r>
              <a:rPr lang="en-US" dirty="0" smtClean="0"/>
              <a:t>/</a:t>
            </a:r>
            <a:r>
              <a:rPr lang="en-US" dirty="0" err="1" smtClean="0"/>
              <a:t>docker</a:t>
            </a:r>
            <a:r>
              <a:rPr lang="en-US" dirty="0" smtClean="0"/>
              <a:t>-for-azure/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307</a:t>
            </a:fld>
            <a:endParaRPr lang="en-US" altLang="en-US"/>
          </a:p>
        </p:txBody>
      </p:sp>
    </p:spTree>
    <p:extLst>
      <p:ext uri="{BB962C8B-B14F-4D97-AF65-F5344CB8AC3E}">
        <p14:creationId xmlns:p14="http://schemas.microsoft.com/office/powerpoint/2010/main" val="1096231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Skip the boilerplate and maintenance work</a:t>
            </a:r>
          </a:p>
          <a:p>
            <a:r>
              <a:rPr lang="en-US" sz="1200" b="0" i="0" kern="1200" dirty="0" smtClean="0">
                <a:solidFill>
                  <a:schemeClr val="tx1"/>
                </a:solidFill>
                <a:effectLst/>
                <a:latin typeface="+mn-lt"/>
                <a:ea typeface="+mn-ea"/>
                <a:cs typeface="+mn-cs"/>
              </a:rPr>
              <a:t>Docker for Azure bootstraps all of the recommended infrastructure to start using Docker on Azure automatically. </a:t>
            </a:r>
          </a:p>
          <a:p>
            <a:r>
              <a:rPr lang="en-US" sz="1200" b="0" i="0" kern="1200" dirty="0" smtClean="0">
                <a:solidFill>
                  <a:schemeClr val="tx1"/>
                </a:solidFill>
                <a:effectLst/>
                <a:latin typeface="+mn-lt"/>
                <a:ea typeface="+mn-ea"/>
                <a:cs typeface="+mn-cs"/>
              </a:rPr>
              <a:t>You don’t need to worry about rolling your own instances, security groups, or load balancers when using Docker for Azure.</a:t>
            </a:r>
          </a:p>
          <a:p>
            <a:r>
              <a:rPr lang="en-US" sz="1200" b="0" i="0" kern="1200" dirty="0" smtClean="0">
                <a:solidFill>
                  <a:schemeClr val="tx1"/>
                </a:solidFill>
                <a:effectLst/>
                <a:latin typeface="+mn-lt"/>
                <a:ea typeface="+mn-ea"/>
                <a:cs typeface="+mn-cs"/>
              </a:rPr>
              <a:t>Likewise, setting up and using Docker swarm mode functionality for container orchestration is managed across the cluster’s lifecycle when you use Docker for Azure. </a:t>
            </a:r>
          </a:p>
          <a:p>
            <a:r>
              <a:rPr lang="en-US" sz="1200" b="0" i="0" kern="1200" dirty="0" smtClean="0">
                <a:solidFill>
                  <a:schemeClr val="tx1"/>
                </a:solidFill>
                <a:effectLst/>
                <a:latin typeface="+mn-lt"/>
                <a:ea typeface="+mn-ea"/>
                <a:cs typeface="+mn-cs"/>
              </a:rPr>
              <a:t>Docker has already coordinated the various bits of automation you would otherwise be gluing together on your own to bootstrap Docker swarm mode on these platforms. </a:t>
            </a:r>
          </a:p>
          <a:p>
            <a:r>
              <a:rPr lang="en-US" sz="1200" b="0" i="0" kern="1200" dirty="0" smtClean="0">
                <a:solidFill>
                  <a:schemeClr val="tx1"/>
                </a:solidFill>
                <a:effectLst/>
                <a:latin typeface="+mn-lt"/>
                <a:ea typeface="+mn-ea"/>
                <a:cs typeface="+mn-cs"/>
              </a:rPr>
              <a:t>When the cluster is finished booting, you can jump right in and start running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commands.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also provide a prescriptive upgrade path that helps users upgrade between various versions of Docker in a smooth and automatic way. </a:t>
            </a:r>
          </a:p>
          <a:p>
            <a:r>
              <a:rPr lang="en-US" sz="1200" b="0" i="0" kern="1200" dirty="0" smtClean="0">
                <a:solidFill>
                  <a:schemeClr val="tx1"/>
                </a:solidFill>
                <a:effectLst/>
                <a:latin typeface="+mn-lt"/>
                <a:ea typeface="+mn-ea"/>
                <a:cs typeface="+mn-cs"/>
              </a:rPr>
              <a:t>Instead of experiencing “maintenance dread” as you ponder your future responsibilities upgrading the software you are using, you can easily upgrade to new versions when they are released.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Minimal, Docker-focused base</a:t>
            </a:r>
          </a:p>
          <a:p>
            <a:r>
              <a:rPr lang="en-US" sz="1200" b="0" i="0" kern="1200" dirty="0" smtClean="0">
                <a:solidFill>
                  <a:schemeClr val="tx1"/>
                </a:solidFill>
                <a:effectLst/>
                <a:latin typeface="+mn-lt"/>
                <a:ea typeface="+mn-ea"/>
                <a:cs typeface="+mn-cs"/>
              </a:rPr>
              <a:t>The custom Linux distribution used by Docker for Azure is carefully developed and configured to run Docker well. Everything from the kernel configuration to the networking stack is customized to make it a favorable place to run Docker. For instance, we make sure that the kernel versions are compatible with the latest and greatest in Docker functionality, such as theoverlay2 storage driver.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Instead of facing the trade-offs of a general purpose operating system, Docker’s custom Linux distribution focuses on only one thing: providing the best </a:t>
            </a:r>
            <a:r>
              <a:rPr lang="en-US" sz="1200" b="0" i="1" kern="1200" dirty="0"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experience for you and your team.</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Self-cleaning and self-healing</a:t>
            </a:r>
          </a:p>
          <a:p>
            <a:r>
              <a:rPr lang="en-US" sz="1200" b="0" i="0" kern="1200" dirty="0" smtClean="0">
                <a:solidFill>
                  <a:schemeClr val="tx1"/>
                </a:solidFill>
                <a:effectLst/>
                <a:latin typeface="+mn-lt"/>
                <a:ea typeface="+mn-ea"/>
                <a:cs typeface="+mn-cs"/>
              </a:rPr>
              <a:t>Even the most conscientious admin can be caught off guard by issues such as unexpectedly aggressive logging or the Linux kernel killing memory-hungry processes. In Docker for Azure, your cluster is resilient to a variety of such issues by default.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Log rotation native to the host is configured for you automatically, so chatty logs don’t use up all of your disk space.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Likewise, the “system prune” option allows you to ensure unused Docker resources such as old images are cleaned up automatically. The lifecycle of nodes is managed using auto-scaling groups or similar constructs, so that if a node enters an unhealthy state for unforeseen reasons, the node is taken out of load balancer rotation and/or replaced automatically and all of its container tasks are rescheduled.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self-cleaning and self-healing properties are enabled by default and don’t need configuration, so you can breathe easier as the risk of downtime is reduced.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Logging native to the platforms</a:t>
            </a:r>
          </a:p>
          <a:p>
            <a:r>
              <a:rPr lang="en-US" sz="1200" b="0" i="0" kern="1200" dirty="0" smtClean="0">
                <a:solidFill>
                  <a:schemeClr val="tx1"/>
                </a:solidFill>
                <a:effectLst/>
                <a:latin typeface="+mn-lt"/>
                <a:ea typeface="+mn-ea"/>
                <a:cs typeface="+mn-cs"/>
              </a:rPr>
              <a:t>Centralized logging is a critical component of many modern infrastructure stacks. To have these logs indexed and searchable proves invaluable for debugging application and system issues as they come up. Out of the box, Docker for Azure forwards logs from containers to a native cloud provider abstraction (a storage account in the created resource group).</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Next-generation Docker bug reporting tools</a:t>
            </a:r>
          </a:p>
          <a:p>
            <a:r>
              <a:rPr lang="en-US" sz="1200" b="0" i="0" kern="1200" dirty="0" smtClean="0">
                <a:solidFill>
                  <a:schemeClr val="tx1"/>
                </a:solidFill>
                <a:effectLst/>
                <a:latin typeface="+mn-lt"/>
                <a:ea typeface="+mn-ea"/>
                <a:cs typeface="+mn-cs"/>
              </a:rPr>
              <a:t>One common pain point in open source issue reporting is effectively communicating the current state of your infrastructure and the issues you are seeing to the upstream. In Docker for Azure, you receive new tools to communicate any issues you experience quickly and securely to Docker employees. The Docker for Azure shell includes a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-diagnose script which, at your request, transmits detailed diagnostic information to Docker support staff to reduce the traditional “please-post-the-output-of-this-command” back and forth frequently encountered in bug reports.</a:t>
            </a:r>
          </a:p>
          <a:p>
            <a:r>
              <a:rPr lang="en-US" dirty="0" smtClean="0"/>
              <a:t/>
            </a:r>
            <a:br>
              <a:rPr lang="en-US" dirty="0" smtClean="0"/>
            </a:br>
            <a:endParaRPr lang="en-US" b="1" dirty="0" smtClean="0"/>
          </a:p>
          <a:p>
            <a:endParaRPr lang="en-US" b="1" dirty="0" smtClean="0"/>
          </a:p>
          <a:p>
            <a:r>
              <a:rPr lang="en-US" b="1" dirty="0" smtClean="0"/>
              <a:t>SOURCE:</a:t>
            </a:r>
          </a:p>
          <a:p>
            <a:r>
              <a:rPr lang="en-US" dirty="0" smtClean="0"/>
              <a:t>https://</a:t>
            </a:r>
            <a:r>
              <a:rPr lang="en-US" dirty="0" err="1" smtClean="0"/>
              <a:t>docs.docker.com</a:t>
            </a:r>
            <a:r>
              <a:rPr lang="en-US" dirty="0" smtClean="0"/>
              <a:t>/</a:t>
            </a:r>
            <a:r>
              <a:rPr lang="en-US" dirty="0" err="1" smtClean="0"/>
              <a:t>docker</a:t>
            </a:r>
            <a:r>
              <a:rPr lang="en-US" dirty="0" smtClean="0"/>
              <a:t>-for-azure/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308</a:t>
            </a:fld>
            <a:endParaRPr lang="en-US" altLang="en-US"/>
          </a:p>
        </p:txBody>
      </p:sp>
    </p:spTree>
    <p:extLst>
      <p:ext uri="{BB962C8B-B14F-4D97-AF65-F5344CB8AC3E}">
        <p14:creationId xmlns:p14="http://schemas.microsoft.com/office/powerpoint/2010/main" val="30467961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Skip the boilerplate and maintenance work</a:t>
            </a:r>
          </a:p>
          <a:p>
            <a:r>
              <a:rPr lang="en-US" sz="1200" b="0" i="0" kern="1200" dirty="0" smtClean="0">
                <a:solidFill>
                  <a:schemeClr val="tx1"/>
                </a:solidFill>
                <a:effectLst/>
                <a:latin typeface="+mn-lt"/>
                <a:ea typeface="+mn-ea"/>
                <a:cs typeface="+mn-cs"/>
              </a:rPr>
              <a:t>Docker for Azure bootstraps all of the recommended infrastructure to start using Docker on Azure automatically.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don’t need to worry about rolling your own instances, security groups, or load balancers when using Docker for Azure.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Likewise, setting up and using Docker swarm mode functionality for container orchestration is managed across the cluster’s lifecycle when you use Docker for Azure.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Docker has already coordinated the various bits of automation you would otherwise be gluing together on your own to bootstrap Docker swarm mode on these platforms.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the cluster is finished booting, you can jump right in and start running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service commands.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also provide a prescriptive upgrade path that helps users upgrade between various versions of Docker in a smooth and automatic way.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Instead of experiencing “maintenance dread” as you ponder your future responsibilities upgrading the software you are using, you can easily upgrade to new versions when they are released.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Minimal, Docker-focused base</a:t>
            </a:r>
          </a:p>
          <a:p>
            <a:r>
              <a:rPr lang="en-US" sz="1200" b="0" i="0" kern="1200" dirty="0" smtClean="0">
                <a:solidFill>
                  <a:schemeClr val="tx1"/>
                </a:solidFill>
                <a:effectLst/>
                <a:latin typeface="+mn-lt"/>
                <a:ea typeface="+mn-ea"/>
                <a:cs typeface="+mn-cs"/>
              </a:rPr>
              <a:t>The custom Linux distribution used by Docker for Azure is carefully developed and configured to run Docker well. Everything from the kernel configuration to the networking stack is customized to make it a favorable place to run Docker. For instance, we make sure that the kernel versions are compatible with the latest and greatest in Docker functionality, such as theoverlay2 storage driver.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Instead of facing the trade-offs of a general purpose operating system, Docker’s custom Linux distribution focuses on only one thing: providing the best </a:t>
            </a:r>
            <a:r>
              <a:rPr lang="en-US" sz="1200" b="0" i="1" kern="1200" dirty="0"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experience for you and your team.</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Self-cleaning and self-healing</a:t>
            </a:r>
          </a:p>
          <a:p>
            <a:r>
              <a:rPr lang="en-US" sz="1200" b="0" i="0" kern="1200" dirty="0" smtClean="0">
                <a:solidFill>
                  <a:schemeClr val="tx1"/>
                </a:solidFill>
                <a:effectLst/>
                <a:latin typeface="+mn-lt"/>
                <a:ea typeface="+mn-ea"/>
                <a:cs typeface="+mn-cs"/>
              </a:rPr>
              <a:t>Even the most conscientious admin can be caught off guard by issues such as unexpectedly aggressive logging or the Linux kernel killing memory-hungry processes. In Docker for Azure, your cluster is resilient to a variety of such issues by default.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Log rotation native to the host is configured for you automatically, so chatty logs don’t use up all of your disk space.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Likewise, the “system prune” option allows you to ensure unused Docker resources such as old images are cleaned up automatically. The lifecycle of nodes is managed using auto-scaling groups or similar constructs, so that if a node enters an unhealthy state for unforeseen reasons, the node is taken out of load balancer rotation and/or replaced automatically and all of its container tasks are rescheduled.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self-cleaning and self-healing properties are enabled by default and don’t need configuration, so you can breathe easier as the risk of downtime is reduced.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Logging native to the platforms</a:t>
            </a:r>
          </a:p>
          <a:p>
            <a:r>
              <a:rPr lang="en-US" sz="1200" b="0" i="0" kern="1200" dirty="0" smtClean="0">
                <a:solidFill>
                  <a:schemeClr val="tx1"/>
                </a:solidFill>
                <a:effectLst/>
                <a:latin typeface="+mn-lt"/>
                <a:ea typeface="+mn-ea"/>
                <a:cs typeface="+mn-cs"/>
              </a:rPr>
              <a:t>Centralized logging is a critical component of many modern infrastructure stacks. To have these logs indexed and searchable proves invaluable for debugging application and system issues as they come up. Out of the box, Docker for Azure forwards logs from containers to a native cloud provider abstraction (a storage account in the created resource group).</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Next-generation Docker bug reporting tools</a:t>
            </a:r>
          </a:p>
          <a:p>
            <a:r>
              <a:rPr lang="en-US" sz="1200" b="0" i="0" kern="1200" dirty="0" smtClean="0">
                <a:solidFill>
                  <a:schemeClr val="tx1"/>
                </a:solidFill>
                <a:effectLst/>
                <a:latin typeface="+mn-lt"/>
                <a:ea typeface="+mn-ea"/>
                <a:cs typeface="+mn-cs"/>
              </a:rPr>
              <a:t>One common pain point in open source issue reporting is effectively communicating the current state of your infrastructure and the issues you are seeing to the upstream. In Docker for Azure, you receive new tools to communicate any issues you experience quickly and securely to Docker employees. The Docker for Azure shell includes a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-diagnose script which, at your request, transmits detailed diagnostic information to Docker support staff to reduce the traditional “please-post-the-output-of-this-command” back and forth frequently encountered in bug reports.</a:t>
            </a:r>
          </a:p>
          <a:p>
            <a:r>
              <a:rPr lang="en-US" dirty="0" smtClean="0"/>
              <a:t/>
            </a:r>
            <a:br>
              <a:rPr lang="en-US" dirty="0" smtClean="0"/>
            </a:br>
            <a:endParaRPr lang="en-US" b="1" dirty="0" smtClean="0"/>
          </a:p>
          <a:p>
            <a:endParaRPr lang="en-US" b="1" dirty="0" smtClean="0"/>
          </a:p>
          <a:p>
            <a:r>
              <a:rPr lang="en-US" b="1" dirty="0" smtClean="0"/>
              <a:t>SOURCE:</a:t>
            </a:r>
          </a:p>
          <a:p>
            <a:r>
              <a:rPr lang="en-US" dirty="0" smtClean="0"/>
              <a:t>https://</a:t>
            </a:r>
            <a:r>
              <a:rPr lang="en-US" dirty="0" err="1" smtClean="0"/>
              <a:t>docs.docker.com</a:t>
            </a:r>
            <a:r>
              <a:rPr lang="en-US" dirty="0" smtClean="0"/>
              <a:t>/</a:t>
            </a:r>
            <a:r>
              <a:rPr lang="en-US" dirty="0" err="1" smtClean="0"/>
              <a:t>docker</a:t>
            </a:r>
            <a:r>
              <a:rPr lang="en-US" dirty="0" smtClean="0"/>
              <a:t>-for-azure/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309</a:t>
            </a:fld>
            <a:endParaRPr lang="en-US" altLang="en-US"/>
          </a:p>
        </p:txBody>
      </p:sp>
    </p:spTree>
    <p:extLst>
      <p:ext uri="{BB962C8B-B14F-4D97-AF65-F5344CB8AC3E}">
        <p14:creationId xmlns:p14="http://schemas.microsoft.com/office/powerpoint/2010/main" val="82964998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312</a:t>
            </a:fld>
            <a:endParaRPr lang="en-US" altLang="en-US"/>
          </a:p>
        </p:txBody>
      </p:sp>
    </p:spTree>
    <p:extLst>
      <p:ext uri="{BB962C8B-B14F-4D97-AF65-F5344CB8AC3E}">
        <p14:creationId xmlns:p14="http://schemas.microsoft.com/office/powerpoint/2010/main" val="116026568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317</a:t>
            </a:fld>
            <a:endParaRPr lang="en-US" altLang="en-US"/>
          </a:p>
        </p:txBody>
      </p:sp>
    </p:spTree>
    <p:extLst>
      <p:ext uri="{BB962C8B-B14F-4D97-AF65-F5344CB8AC3E}">
        <p14:creationId xmlns:p14="http://schemas.microsoft.com/office/powerpoint/2010/main" val="19981303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318</a:t>
            </a:fld>
            <a:endParaRPr lang="en-US" altLang="en-US"/>
          </a:p>
        </p:txBody>
      </p:sp>
    </p:spTree>
    <p:extLst>
      <p:ext uri="{BB962C8B-B14F-4D97-AF65-F5344CB8AC3E}">
        <p14:creationId xmlns:p14="http://schemas.microsoft.com/office/powerpoint/2010/main" val="13032310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319</a:t>
            </a:fld>
            <a:endParaRPr lang="en-US" altLang="en-US"/>
          </a:p>
        </p:txBody>
      </p:sp>
    </p:spTree>
    <p:extLst>
      <p:ext uri="{BB962C8B-B14F-4D97-AF65-F5344CB8AC3E}">
        <p14:creationId xmlns:p14="http://schemas.microsoft.com/office/powerpoint/2010/main" val="51265843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320</a:t>
            </a:fld>
            <a:endParaRPr lang="en-US" altLang="en-US"/>
          </a:p>
        </p:txBody>
      </p:sp>
    </p:spTree>
    <p:extLst>
      <p:ext uri="{BB962C8B-B14F-4D97-AF65-F5344CB8AC3E}">
        <p14:creationId xmlns:p14="http://schemas.microsoft.com/office/powerpoint/2010/main" val="46863203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321</a:t>
            </a:fld>
            <a:endParaRPr lang="en-US" altLang="en-US"/>
          </a:p>
        </p:txBody>
      </p:sp>
    </p:spTree>
    <p:extLst>
      <p:ext uri="{BB962C8B-B14F-4D97-AF65-F5344CB8AC3E}">
        <p14:creationId xmlns:p14="http://schemas.microsoft.com/office/powerpoint/2010/main" val="100602877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322</a:t>
            </a:fld>
            <a:endParaRPr lang="en-US" altLang="en-US"/>
          </a:p>
        </p:txBody>
      </p:sp>
    </p:spTree>
    <p:extLst>
      <p:ext uri="{BB962C8B-B14F-4D97-AF65-F5344CB8AC3E}">
        <p14:creationId xmlns:p14="http://schemas.microsoft.com/office/powerpoint/2010/main" val="289812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Though the above pic is self explanatory, we’ll just discuss the basics / CLI commands for working with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Create container</a:t>
            </a:r>
          </a:p>
          <a:p>
            <a:r>
              <a:rPr lang="en-US" sz="1200" b="0" i="0" kern="1200" dirty="0" smtClean="0">
                <a:solidFill>
                  <a:schemeClr val="tx1"/>
                </a:solidFill>
                <a:effectLst/>
                <a:latin typeface="+mn-lt"/>
                <a:ea typeface="+mn-ea"/>
                <a:cs typeface="+mn-cs"/>
              </a:rPr>
              <a:t>Create a container to run it later on with required image.</a:t>
            </a:r>
          </a:p>
          <a:p>
            <a:r>
              <a:rPr lang="en-US" dirty="0" err="1" smtClean="0">
                <a:effectLst/>
              </a:rPr>
              <a:t>docker</a:t>
            </a:r>
            <a:r>
              <a:rPr lang="en-US" dirty="0" smtClean="0">
                <a:effectLst/>
              </a:rPr>
              <a:t> create --name &lt;container-name&gt; &lt;image-name&gt;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Run </a:t>
            </a:r>
            <a:r>
              <a:rPr lang="en-US" sz="1200" b="1" i="0" kern="1200" dirty="0" err="1" smtClean="0">
                <a:solidFill>
                  <a:schemeClr val="tx1"/>
                </a:solidFill>
                <a:effectLst/>
                <a:latin typeface="+mn-lt"/>
                <a:ea typeface="+mn-ea"/>
                <a:cs typeface="+mn-cs"/>
              </a:rPr>
              <a:t>docker</a:t>
            </a:r>
            <a:r>
              <a:rPr lang="en-US" sz="1200" b="1" i="0" kern="1200" dirty="0" smtClean="0">
                <a:solidFill>
                  <a:schemeClr val="tx1"/>
                </a:solidFill>
                <a:effectLst/>
                <a:latin typeface="+mn-lt"/>
                <a:ea typeface="+mn-ea"/>
                <a:cs typeface="+mn-cs"/>
              </a:rPr>
              <a:t> container</a:t>
            </a:r>
          </a:p>
          <a:p>
            <a:r>
              <a:rPr lang="en-US" sz="1200" b="0" i="0" kern="1200" dirty="0" smtClean="0">
                <a:solidFill>
                  <a:schemeClr val="tx1"/>
                </a:solidFill>
                <a:effectLst/>
                <a:latin typeface="+mn-lt"/>
                <a:ea typeface="+mn-ea"/>
                <a:cs typeface="+mn-cs"/>
              </a:rPr>
              <a:t>Run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with the required image and specified command / process. ‘-d’ flag is used for running the container in background.</a:t>
            </a:r>
          </a:p>
          <a:p>
            <a:r>
              <a:rPr lang="en-US" dirty="0" err="1" smtClean="0">
                <a:effectLst/>
              </a:rPr>
              <a:t>docker</a:t>
            </a:r>
            <a:r>
              <a:rPr lang="en-US" dirty="0" smtClean="0">
                <a:effectLst/>
              </a:rPr>
              <a:t> run -it -d --name &lt;container-name&gt; &lt;image-name&gt; bash</a:t>
            </a:r>
          </a:p>
          <a:p>
            <a:endParaRPr lang="en-US" sz="1200" b="1" i="0" u="none" strike="noStrike"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Pause container</a:t>
            </a:r>
          </a:p>
          <a:p>
            <a:r>
              <a:rPr lang="en-US" sz="1200" b="0" i="0" kern="1200" dirty="0" smtClean="0">
                <a:solidFill>
                  <a:schemeClr val="tx1"/>
                </a:solidFill>
                <a:effectLst/>
                <a:latin typeface="+mn-lt"/>
                <a:ea typeface="+mn-ea"/>
                <a:cs typeface="+mn-cs"/>
              </a:rPr>
              <a:t>Used to pause the processes running inside the container.</a:t>
            </a:r>
          </a:p>
          <a:p>
            <a:r>
              <a:rPr lang="en-US" dirty="0" err="1" smtClean="0">
                <a:effectLst/>
              </a:rPr>
              <a:t>docker</a:t>
            </a:r>
            <a:r>
              <a:rPr lang="en-US" dirty="0" smtClean="0">
                <a:effectLst/>
              </a:rPr>
              <a:t> pause &lt;container-id/name&gt;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1" i="0" kern="1200" dirty="0" err="1" smtClean="0">
                <a:solidFill>
                  <a:schemeClr val="tx1"/>
                </a:solidFill>
                <a:effectLst/>
                <a:latin typeface="+mn-lt"/>
                <a:ea typeface="+mn-ea"/>
                <a:cs typeface="+mn-cs"/>
              </a:rPr>
              <a:t>Unpause</a:t>
            </a:r>
            <a:r>
              <a:rPr lang="en-US" sz="1200" b="1" i="0" kern="1200" dirty="0" smtClean="0">
                <a:solidFill>
                  <a:schemeClr val="tx1"/>
                </a:solidFill>
                <a:effectLst/>
                <a:latin typeface="+mn-lt"/>
                <a:ea typeface="+mn-ea"/>
                <a:cs typeface="+mn-cs"/>
              </a:rPr>
              <a:t> container</a:t>
            </a:r>
          </a:p>
          <a:p>
            <a:r>
              <a:rPr lang="en-US" sz="1200" b="0" i="0" kern="1200" dirty="0" smtClean="0">
                <a:solidFill>
                  <a:schemeClr val="tx1"/>
                </a:solidFill>
                <a:effectLst/>
                <a:latin typeface="+mn-lt"/>
                <a:ea typeface="+mn-ea"/>
                <a:cs typeface="+mn-cs"/>
              </a:rPr>
              <a:t>Used to </a:t>
            </a:r>
            <a:r>
              <a:rPr lang="en-US" sz="1200" b="0" i="0" kern="1200" dirty="0" err="1" smtClean="0">
                <a:solidFill>
                  <a:schemeClr val="tx1"/>
                </a:solidFill>
                <a:effectLst/>
                <a:latin typeface="+mn-lt"/>
                <a:ea typeface="+mn-ea"/>
                <a:cs typeface="+mn-cs"/>
              </a:rPr>
              <a:t>unpause</a:t>
            </a:r>
            <a:r>
              <a:rPr lang="en-US" sz="1200" b="0" i="0" kern="1200" dirty="0" smtClean="0">
                <a:solidFill>
                  <a:schemeClr val="tx1"/>
                </a:solidFill>
                <a:effectLst/>
                <a:latin typeface="+mn-lt"/>
                <a:ea typeface="+mn-ea"/>
                <a:cs typeface="+mn-cs"/>
              </a:rPr>
              <a:t> the processes inside the container.</a:t>
            </a:r>
          </a:p>
          <a:p>
            <a:r>
              <a:rPr lang="en-US" dirty="0" err="1" smtClean="0">
                <a:effectLst/>
              </a:rPr>
              <a:t>docker</a:t>
            </a:r>
            <a:r>
              <a:rPr lang="en-US" dirty="0" smtClean="0">
                <a:effectLst/>
              </a:rPr>
              <a:t> </a:t>
            </a:r>
            <a:r>
              <a:rPr lang="en-US" dirty="0" err="1" smtClean="0">
                <a:effectLst/>
              </a:rPr>
              <a:t>unpause</a:t>
            </a:r>
            <a:r>
              <a:rPr lang="en-US" dirty="0" smtClean="0">
                <a:effectLst/>
              </a:rPr>
              <a:t> &lt;container-id/name&gt;</a:t>
            </a:r>
          </a:p>
          <a:p>
            <a:endParaRPr lang="en-US" b="1" dirty="0" smtClean="0"/>
          </a:p>
          <a:p>
            <a:r>
              <a:rPr lang="en-US" b="1" dirty="0" smtClean="0"/>
              <a:t>SOURCE:</a:t>
            </a:r>
          </a:p>
          <a:p>
            <a:r>
              <a:rPr lang="en-US" dirty="0" smtClean="0"/>
              <a:t>https://</a:t>
            </a:r>
            <a:r>
              <a:rPr lang="en-US" dirty="0" err="1" smtClean="0"/>
              <a:t>medium.com</a:t>
            </a:r>
            <a:r>
              <a:rPr lang="en-US" dirty="0" smtClean="0"/>
              <a:t>/@</a:t>
            </a:r>
            <a:r>
              <a:rPr lang="en-US" dirty="0" err="1" smtClean="0"/>
              <a:t>nagarwal</a:t>
            </a:r>
            <a:r>
              <a:rPr lang="en-US" dirty="0" smtClean="0"/>
              <a:t>/lifecycle-of-docker-container-d2da9f85959</a:t>
            </a:r>
          </a:p>
          <a:p>
            <a:endParaRPr lang="en-US" dirty="0" smtClean="0"/>
          </a:p>
          <a:p>
            <a:r>
              <a:rPr lang="en-US" b="1" dirty="0" smtClean="0"/>
              <a:t>POSSIBLE</a:t>
            </a:r>
            <a:r>
              <a:rPr lang="en-US" b="1" baseline="0" dirty="0" smtClean="0"/>
              <a:t> MATERIAL:</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Keep containers alive during daemon downtime</a:t>
            </a:r>
            <a:endParaRPr lang="en-US" baseline="0" dirty="0" smtClean="0"/>
          </a:p>
          <a:p>
            <a:r>
              <a:rPr lang="en-US" dirty="0" smtClean="0"/>
              <a:t>https://</a:t>
            </a:r>
            <a:r>
              <a:rPr lang="en-US" dirty="0" err="1" smtClean="0"/>
              <a:t>docs.docker.com</a:t>
            </a:r>
            <a:r>
              <a:rPr lang="en-US" dirty="0" smtClean="0"/>
              <a:t>/</a:t>
            </a:r>
            <a:r>
              <a:rPr lang="en-US" dirty="0" err="1" smtClean="0"/>
              <a:t>config</a:t>
            </a:r>
            <a:r>
              <a:rPr lang="en-US" dirty="0" smtClean="0"/>
              <a:t>/containers/live-restore/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52</a:t>
            </a:fld>
            <a:endParaRPr lang="en-US" altLang="en-US"/>
          </a:p>
        </p:txBody>
      </p:sp>
    </p:spTree>
    <p:extLst>
      <p:ext uri="{BB962C8B-B14F-4D97-AF65-F5344CB8AC3E}">
        <p14:creationId xmlns:p14="http://schemas.microsoft.com/office/powerpoint/2010/main" val="108745717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323</a:t>
            </a:fld>
            <a:endParaRPr lang="en-US" altLang="en-US"/>
          </a:p>
        </p:txBody>
      </p:sp>
    </p:spTree>
    <p:extLst>
      <p:ext uri="{BB962C8B-B14F-4D97-AF65-F5344CB8AC3E}">
        <p14:creationId xmlns:p14="http://schemas.microsoft.com/office/powerpoint/2010/main" val="62241880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324</a:t>
            </a:fld>
            <a:endParaRPr lang="en-US" altLang="en-US"/>
          </a:p>
        </p:txBody>
      </p:sp>
    </p:spTree>
    <p:extLst>
      <p:ext uri="{BB962C8B-B14F-4D97-AF65-F5344CB8AC3E}">
        <p14:creationId xmlns:p14="http://schemas.microsoft.com/office/powerpoint/2010/main" val="93321877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325</a:t>
            </a:fld>
            <a:endParaRPr lang="en-US" altLang="en-US"/>
          </a:p>
        </p:txBody>
      </p:sp>
    </p:spTree>
    <p:extLst>
      <p:ext uri="{BB962C8B-B14F-4D97-AF65-F5344CB8AC3E}">
        <p14:creationId xmlns:p14="http://schemas.microsoft.com/office/powerpoint/2010/main" val="184573252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326</a:t>
            </a:fld>
            <a:endParaRPr lang="en-US" altLang="en-US"/>
          </a:p>
        </p:txBody>
      </p:sp>
    </p:spTree>
    <p:extLst>
      <p:ext uri="{BB962C8B-B14F-4D97-AF65-F5344CB8AC3E}">
        <p14:creationId xmlns:p14="http://schemas.microsoft.com/office/powerpoint/2010/main" val="209151824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327</a:t>
            </a:fld>
            <a:endParaRPr lang="en-US" altLang="en-US"/>
          </a:p>
        </p:txBody>
      </p:sp>
    </p:spTree>
    <p:extLst>
      <p:ext uri="{BB962C8B-B14F-4D97-AF65-F5344CB8AC3E}">
        <p14:creationId xmlns:p14="http://schemas.microsoft.com/office/powerpoint/2010/main" val="117102560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328</a:t>
            </a:fld>
            <a:endParaRPr lang="en-US" altLang="en-US"/>
          </a:p>
        </p:txBody>
      </p:sp>
    </p:spTree>
    <p:extLst>
      <p:ext uri="{BB962C8B-B14F-4D97-AF65-F5344CB8AC3E}">
        <p14:creationId xmlns:p14="http://schemas.microsoft.com/office/powerpoint/2010/main" val="15515754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329</a:t>
            </a:fld>
            <a:endParaRPr lang="en-US" altLang="en-US"/>
          </a:p>
        </p:txBody>
      </p:sp>
    </p:spTree>
    <p:extLst>
      <p:ext uri="{BB962C8B-B14F-4D97-AF65-F5344CB8AC3E}">
        <p14:creationId xmlns:p14="http://schemas.microsoft.com/office/powerpoint/2010/main" val="145521469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330</a:t>
            </a:fld>
            <a:endParaRPr lang="en-US" altLang="en-US"/>
          </a:p>
        </p:txBody>
      </p:sp>
    </p:spTree>
    <p:extLst>
      <p:ext uri="{BB962C8B-B14F-4D97-AF65-F5344CB8AC3E}">
        <p14:creationId xmlns:p14="http://schemas.microsoft.com/office/powerpoint/2010/main" val="184494382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331</a:t>
            </a:fld>
            <a:endParaRPr lang="en-US" altLang="en-US"/>
          </a:p>
        </p:txBody>
      </p:sp>
    </p:spTree>
    <p:extLst>
      <p:ext uri="{BB962C8B-B14F-4D97-AF65-F5344CB8AC3E}">
        <p14:creationId xmlns:p14="http://schemas.microsoft.com/office/powerpoint/2010/main" val="99373006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332</a:t>
            </a:fld>
            <a:endParaRPr lang="en-US" altLang="en-US"/>
          </a:p>
        </p:txBody>
      </p:sp>
    </p:spTree>
    <p:extLst>
      <p:ext uri="{BB962C8B-B14F-4D97-AF65-F5344CB8AC3E}">
        <p14:creationId xmlns:p14="http://schemas.microsoft.com/office/powerpoint/2010/main" val="1917708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Stop container</a:t>
            </a:r>
          </a:p>
          <a:p>
            <a:r>
              <a:rPr lang="en-US" sz="1200" b="0" i="0" kern="1200" dirty="0" smtClean="0">
                <a:solidFill>
                  <a:schemeClr val="tx1"/>
                </a:solidFill>
                <a:effectLst/>
                <a:latin typeface="+mn-lt"/>
                <a:ea typeface="+mn-ea"/>
                <a:cs typeface="+mn-cs"/>
              </a:rPr>
              <a:t>To stop the container and processes running inside the container:</a:t>
            </a:r>
          </a:p>
          <a:p>
            <a:r>
              <a:rPr lang="en-US" dirty="0" err="1" smtClean="0">
                <a:effectLst/>
              </a:rPr>
              <a:t>docker</a:t>
            </a:r>
            <a:r>
              <a:rPr lang="en-US" dirty="0" smtClean="0">
                <a:effectLst/>
              </a:rPr>
              <a:t> stop &lt;container-id/name&gt;</a:t>
            </a:r>
          </a:p>
          <a:p>
            <a:r>
              <a:rPr lang="en-US" sz="1200" b="0" i="0" kern="1200" dirty="0" smtClean="0">
                <a:solidFill>
                  <a:schemeClr val="tx1"/>
                </a:solidFill>
                <a:effectLst/>
                <a:latin typeface="+mn-lt"/>
                <a:ea typeface="+mn-ea"/>
                <a:cs typeface="+mn-cs"/>
              </a:rPr>
              <a:t>To stop all the running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containers</a:t>
            </a:r>
          </a:p>
          <a:p>
            <a:r>
              <a:rPr lang="en-US" dirty="0" err="1" smtClean="0">
                <a:effectLst/>
              </a:rPr>
              <a:t>docker</a:t>
            </a:r>
            <a:r>
              <a:rPr lang="en-US" dirty="0" smtClean="0">
                <a:effectLst/>
              </a:rPr>
              <a:t> stop $(</a:t>
            </a:r>
            <a:r>
              <a:rPr lang="en-US" dirty="0" err="1" smtClean="0">
                <a:effectLst/>
              </a:rPr>
              <a:t>docker</a:t>
            </a:r>
            <a:r>
              <a:rPr lang="en-US" dirty="0" smtClean="0">
                <a:effectLst/>
              </a:rPr>
              <a:t> </a:t>
            </a:r>
            <a:r>
              <a:rPr lang="en-US" dirty="0" err="1" smtClean="0">
                <a:effectLst/>
              </a:rPr>
              <a:t>ps</a:t>
            </a:r>
            <a:r>
              <a:rPr lang="en-US" dirty="0" smtClean="0">
                <a:effectLst/>
              </a:rPr>
              <a:t> -a -q)</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Start container</a:t>
            </a:r>
          </a:p>
          <a:p>
            <a:r>
              <a:rPr lang="en-US" sz="1200" b="0" i="0" kern="1200" dirty="0" smtClean="0">
                <a:solidFill>
                  <a:schemeClr val="tx1"/>
                </a:solidFill>
                <a:effectLst/>
                <a:latin typeface="+mn-lt"/>
                <a:ea typeface="+mn-ea"/>
                <a:cs typeface="+mn-cs"/>
              </a:rPr>
              <a:t>Start the container, if present in stopped state.</a:t>
            </a:r>
          </a:p>
          <a:p>
            <a:r>
              <a:rPr lang="en-US" dirty="0" err="1" smtClean="0">
                <a:effectLst/>
              </a:rPr>
              <a:t>docker</a:t>
            </a:r>
            <a:r>
              <a:rPr lang="en-US" dirty="0" smtClean="0">
                <a:effectLst/>
              </a:rPr>
              <a:t> start &lt;container-id/name&gt;</a:t>
            </a:r>
          </a:p>
          <a:p>
            <a:endParaRPr lang="en-US" b="1" dirty="0" smtClean="0"/>
          </a:p>
          <a:p>
            <a:endParaRPr lang="en-US" b="1" dirty="0" smtClean="0"/>
          </a:p>
          <a:p>
            <a:r>
              <a:rPr lang="en-US" b="1" dirty="0" smtClean="0"/>
              <a:t>SOURCE:</a:t>
            </a:r>
          </a:p>
          <a:p>
            <a:r>
              <a:rPr lang="en-US" dirty="0" smtClean="0"/>
              <a:t>https://</a:t>
            </a:r>
            <a:r>
              <a:rPr lang="en-US" dirty="0" err="1" smtClean="0"/>
              <a:t>medium.com</a:t>
            </a:r>
            <a:r>
              <a:rPr lang="en-US" dirty="0" smtClean="0"/>
              <a:t>/@</a:t>
            </a:r>
            <a:r>
              <a:rPr lang="en-US" dirty="0" err="1" smtClean="0"/>
              <a:t>nagarwal</a:t>
            </a:r>
            <a:r>
              <a:rPr lang="en-US" dirty="0" smtClean="0"/>
              <a:t>/lifecycle-of-docker-container-d2da9f85959</a:t>
            </a:r>
          </a:p>
          <a:p>
            <a:endParaRPr lang="en-US" dirty="0" smtClean="0"/>
          </a:p>
          <a:p>
            <a:r>
              <a:rPr lang="en-US" b="1" dirty="0" smtClean="0"/>
              <a:t>POSSIBLE</a:t>
            </a:r>
            <a:r>
              <a:rPr lang="en-US" b="1" baseline="0" dirty="0" smtClean="0"/>
              <a:t> MATERIAL:</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Keep containers alive during daemon downtime</a:t>
            </a:r>
            <a:endParaRPr lang="en-US" baseline="0" dirty="0" smtClean="0"/>
          </a:p>
          <a:p>
            <a:r>
              <a:rPr lang="en-US" dirty="0" smtClean="0"/>
              <a:t>https://</a:t>
            </a:r>
            <a:r>
              <a:rPr lang="en-US" dirty="0" err="1" smtClean="0"/>
              <a:t>docs.docker.com</a:t>
            </a:r>
            <a:r>
              <a:rPr lang="en-US" dirty="0" smtClean="0"/>
              <a:t>/</a:t>
            </a:r>
            <a:r>
              <a:rPr lang="en-US" dirty="0" err="1" smtClean="0"/>
              <a:t>config</a:t>
            </a:r>
            <a:r>
              <a:rPr lang="en-US" dirty="0" smtClean="0"/>
              <a:t>/containers/live-restore/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53</a:t>
            </a:fld>
            <a:endParaRPr lang="en-US" altLang="en-US"/>
          </a:p>
        </p:txBody>
      </p:sp>
    </p:spTree>
    <p:extLst>
      <p:ext uri="{BB962C8B-B14F-4D97-AF65-F5344CB8AC3E}">
        <p14:creationId xmlns:p14="http://schemas.microsoft.com/office/powerpoint/2010/main" val="107356155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333</a:t>
            </a:fld>
            <a:endParaRPr lang="en-US" altLang="en-US"/>
          </a:p>
        </p:txBody>
      </p:sp>
    </p:spTree>
    <p:extLst>
      <p:ext uri="{BB962C8B-B14F-4D97-AF65-F5344CB8AC3E}">
        <p14:creationId xmlns:p14="http://schemas.microsoft.com/office/powerpoint/2010/main" val="186229345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334</a:t>
            </a:fld>
            <a:endParaRPr lang="en-US" altLang="en-US"/>
          </a:p>
        </p:txBody>
      </p:sp>
    </p:spTree>
    <p:extLst>
      <p:ext uri="{BB962C8B-B14F-4D97-AF65-F5344CB8AC3E}">
        <p14:creationId xmlns:p14="http://schemas.microsoft.com/office/powerpoint/2010/main" val="146269303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335</a:t>
            </a:fld>
            <a:endParaRPr lang="en-US" altLang="en-US"/>
          </a:p>
        </p:txBody>
      </p:sp>
    </p:spTree>
    <p:extLst>
      <p:ext uri="{BB962C8B-B14F-4D97-AF65-F5344CB8AC3E}">
        <p14:creationId xmlns:p14="http://schemas.microsoft.com/office/powerpoint/2010/main" val="192978443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337</a:t>
            </a:fld>
            <a:endParaRPr lang="en-US" altLang="en-US"/>
          </a:p>
        </p:txBody>
      </p:sp>
    </p:spTree>
    <p:extLst>
      <p:ext uri="{BB962C8B-B14F-4D97-AF65-F5344CB8AC3E}">
        <p14:creationId xmlns:p14="http://schemas.microsoft.com/office/powerpoint/2010/main" val="166459007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338</a:t>
            </a:fld>
            <a:endParaRPr lang="en-US" altLang="en-US"/>
          </a:p>
        </p:txBody>
      </p:sp>
    </p:spTree>
    <p:extLst>
      <p:ext uri="{BB962C8B-B14F-4D97-AF65-F5344CB8AC3E}">
        <p14:creationId xmlns:p14="http://schemas.microsoft.com/office/powerpoint/2010/main" val="50670701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339</a:t>
            </a:fld>
            <a:endParaRPr lang="en-US" altLang="en-US"/>
          </a:p>
        </p:txBody>
      </p:sp>
    </p:spTree>
    <p:extLst>
      <p:ext uri="{BB962C8B-B14F-4D97-AF65-F5344CB8AC3E}">
        <p14:creationId xmlns:p14="http://schemas.microsoft.com/office/powerpoint/2010/main" val="26041234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340</a:t>
            </a:fld>
            <a:endParaRPr lang="en-US" altLang="en-US"/>
          </a:p>
        </p:txBody>
      </p:sp>
    </p:spTree>
    <p:extLst>
      <p:ext uri="{BB962C8B-B14F-4D97-AF65-F5344CB8AC3E}">
        <p14:creationId xmlns:p14="http://schemas.microsoft.com/office/powerpoint/2010/main" val="157826589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341</a:t>
            </a:fld>
            <a:endParaRPr lang="en-US" altLang="en-US"/>
          </a:p>
        </p:txBody>
      </p:sp>
    </p:spTree>
    <p:extLst>
      <p:ext uri="{BB962C8B-B14F-4D97-AF65-F5344CB8AC3E}">
        <p14:creationId xmlns:p14="http://schemas.microsoft.com/office/powerpoint/2010/main" val="199736306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342</a:t>
            </a:fld>
            <a:endParaRPr lang="en-US" altLang="en-US"/>
          </a:p>
        </p:txBody>
      </p:sp>
    </p:spTree>
    <p:extLst>
      <p:ext uri="{BB962C8B-B14F-4D97-AF65-F5344CB8AC3E}">
        <p14:creationId xmlns:p14="http://schemas.microsoft.com/office/powerpoint/2010/main" val="204447049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have two good ways to group components for development purposes and then clean them up when you want to start over.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r>
              <a:rPr lang="en-US" dirty="0" smtClean="0"/>
              <a:t>This approach works fine for local development and grouping. In shared environments the best approach is to properly label your components (services, RCs, pods, </a:t>
            </a:r>
            <a:r>
              <a:rPr lang="en-US" dirty="0" err="1" smtClean="0"/>
              <a:t>etc</a:t>
            </a:r>
            <a:r>
              <a:rPr lang="en-US" dirty="0" smtClean="0"/>
              <a:t>) and delete them using labels,</a:t>
            </a:r>
            <a:r>
              <a:rPr lang="en-US" baseline="0" dirty="0" smtClean="0"/>
              <a:t> as above.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343</a:t>
            </a:fld>
            <a:endParaRPr lang="en-US" altLang="en-US"/>
          </a:p>
        </p:txBody>
      </p:sp>
    </p:spTree>
    <p:extLst>
      <p:ext uri="{BB962C8B-B14F-4D97-AF65-F5344CB8AC3E}">
        <p14:creationId xmlns:p14="http://schemas.microsoft.com/office/powerpoint/2010/main" val="383487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Restart container</a:t>
            </a:r>
          </a:p>
          <a:p>
            <a:r>
              <a:rPr lang="en-US" sz="1200" b="0" i="0" kern="1200" dirty="0" smtClean="0">
                <a:solidFill>
                  <a:schemeClr val="tx1"/>
                </a:solidFill>
                <a:effectLst/>
                <a:latin typeface="+mn-lt"/>
                <a:ea typeface="+mn-ea"/>
                <a:cs typeface="+mn-cs"/>
              </a:rPr>
              <a:t>It is used to restart the container as well as processes running inside the container.</a:t>
            </a:r>
          </a:p>
          <a:p>
            <a:r>
              <a:rPr lang="en-US" dirty="0" err="1" smtClean="0">
                <a:effectLst/>
              </a:rPr>
              <a:t>docker</a:t>
            </a:r>
            <a:r>
              <a:rPr lang="en-US" dirty="0" smtClean="0">
                <a:effectLst/>
              </a:rPr>
              <a:t> restart &lt;container-id/name&gt;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Kill container</a:t>
            </a:r>
          </a:p>
          <a:p>
            <a:r>
              <a:rPr lang="en-US" sz="1200" b="0" i="0" kern="1200" dirty="0" smtClean="0">
                <a:solidFill>
                  <a:schemeClr val="tx1"/>
                </a:solidFill>
                <a:effectLst/>
                <a:latin typeface="+mn-lt"/>
                <a:ea typeface="+mn-ea"/>
                <a:cs typeface="+mn-cs"/>
              </a:rPr>
              <a:t>We can kill the running container.</a:t>
            </a:r>
          </a:p>
          <a:p>
            <a:r>
              <a:rPr lang="en-US" dirty="0" err="1" smtClean="0">
                <a:effectLst/>
              </a:rPr>
              <a:t>docker</a:t>
            </a:r>
            <a:r>
              <a:rPr lang="en-US" dirty="0" smtClean="0">
                <a:effectLst/>
              </a:rPr>
              <a:t> kill &lt;container-id/name&gt;</a:t>
            </a:r>
          </a:p>
          <a:p>
            <a:endParaRPr lang="en-US" b="1" dirty="0" smtClean="0"/>
          </a:p>
          <a:p>
            <a:endParaRPr lang="en-US" b="1" dirty="0" smtClean="0"/>
          </a:p>
          <a:p>
            <a:r>
              <a:rPr lang="en-US" b="1" dirty="0" smtClean="0"/>
              <a:t>SOURCE:</a:t>
            </a:r>
          </a:p>
          <a:p>
            <a:r>
              <a:rPr lang="en-US" dirty="0" smtClean="0"/>
              <a:t>https://</a:t>
            </a:r>
            <a:r>
              <a:rPr lang="en-US" dirty="0" err="1" smtClean="0"/>
              <a:t>medium.com</a:t>
            </a:r>
            <a:r>
              <a:rPr lang="en-US" dirty="0" smtClean="0"/>
              <a:t>/@</a:t>
            </a:r>
            <a:r>
              <a:rPr lang="en-US" dirty="0" err="1" smtClean="0"/>
              <a:t>nagarwal</a:t>
            </a:r>
            <a:r>
              <a:rPr lang="en-US" dirty="0" smtClean="0"/>
              <a:t>/lifecycle-of-docker-container-d2da9f85959</a:t>
            </a:r>
          </a:p>
          <a:p>
            <a:endParaRPr lang="en-US" dirty="0" smtClean="0"/>
          </a:p>
          <a:p>
            <a:r>
              <a:rPr lang="en-US" b="1" dirty="0" smtClean="0"/>
              <a:t>POSSIBLE</a:t>
            </a:r>
            <a:r>
              <a:rPr lang="en-US" b="1" baseline="0" dirty="0" smtClean="0"/>
              <a:t> MATERIAL:</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Keep containers alive during daemon downtime</a:t>
            </a:r>
            <a:endParaRPr lang="en-US" baseline="0" dirty="0" smtClean="0"/>
          </a:p>
          <a:p>
            <a:r>
              <a:rPr lang="en-US" dirty="0" smtClean="0"/>
              <a:t>https://</a:t>
            </a:r>
            <a:r>
              <a:rPr lang="en-US" dirty="0" err="1" smtClean="0"/>
              <a:t>docs.docker.com</a:t>
            </a:r>
            <a:r>
              <a:rPr lang="en-US" dirty="0" smtClean="0"/>
              <a:t>/</a:t>
            </a:r>
            <a:r>
              <a:rPr lang="en-US" dirty="0" err="1" smtClean="0"/>
              <a:t>config</a:t>
            </a:r>
            <a:r>
              <a:rPr lang="en-US" dirty="0" smtClean="0"/>
              <a:t>/containers/live-restore/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54</a:t>
            </a:fld>
            <a:endParaRPr lang="en-US" altLang="en-US"/>
          </a:p>
        </p:txBody>
      </p:sp>
    </p:spTree>
    <p:extLst>
      <p:ext uri="{BB962C8B-B14F-4D97-AF65-F5344CB8AC3E}">
        <p14:creationId xmlns:p14="http://schemas.microsoft.com/office/powerpoint/2010/main" val="1663980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Destroy container</a:t>
            </a:r>
          </a:p>
          <a:p>
            <a:r>
              <a:rPr lang="en-US" sz="1200" b="0" i="0" kern="1200" dirty="0" smtClean="0">
                <a:solidFill>
                  <a:schemeClr val="tx1"/>
                </a:solidFill>
                <a:effectLst/>
                <a:latin typeface="+mn-lt"/>
                <a:ea typeface="+mn-ea"/>
                <a:cs typeface="+mn-cs"/>
              </a:rPr>
              <a:t>Its preferred to destroy container, only if present in stopped state instead of forcefully destroying the running container.</a:t>
            </a:r>
          </a:p>
          <a:p>
            <a:r>
              <a:rPr lang="en-US" dirty="0" err="1" smtClean="0">
                <a:effectLst/>
              </a:rPr>
              <a:t>docker</a:t>
            </a:r>
            <a:r>
              <a:rPr lang="en-US" dirty="0" smtClean="0">
                <a:effectLst/>
              </a:rPr>
              <a:t> </a:t>
            </a:r>
            <a:r>
              <a:rPr lang="en-US" dirty="0" err="1" smtClean="0">
                <a:effectLst/>
              </a:rPr>
              <a:t>rm</a:t>
            </a:r>
            <a:r>
              <a:rPr lang="en-US" dirty="0" smtClean="0">
                <a:effectLst/>
              </a:rPr>
              <a:t> &lt;container-id/name&gt;</a:t>
            </a:r>
          </a:p>
          <a:p>
            <a:endParaRPr lang="en-US" dirty="0" smtClean="0">
              <a:effectLst/>
            </a:endParaRPr>
          </a:p>
          <a:p>
            <a:r>
              <a:rPr lang="en-US" sz="1200" b="0" i="0" kern="1200" dirty="0" smtClean="0">
                <a:solidFill>
                  <a:schemeClr val="tx1"/>
                </a:solidFill>
                <a:effectLst/>
                <a:latin typeface="+mn-lt"/>
                <a:ea typeface="+mn-ea"/>
                <a:cs typeface="+mn-cs"/>
              </a:rPr>
              <a:t>To remove all the stopped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containers</a:t>
            </a:r>
          </a:p>
          <a:p>
            <a:r>
              <a:rPr lang="en-US" dirty="0" err="1" smtClean="0">
                <a:effectLst/>
              </a:rPr>
              <a:t>docker</a:t>
            </a:r>
            <a:r>
              <a:rPr lang="en-US" dirty="0" smtClean="0">
                <a:effectLst/>
              </a:rPr>
              <a:t> </a:t>
            </a:r>
            <a:r>
              <a:rPr lang="en-US" dirty="0" err="1" smtClean="0">
                <a:effectLst/>
              </a:rPr>
              <a:t>rm</a:t>
            </a:r>
            <a:r>
              <a:rPr lang="en-US" dirty="0" smtClean="0">
                <a:effectLst/>
              </a:rPr>
              <a:t> $(</a:t>
            </a:r>
            <a:r>
              <a:rPr lang="en-US" dirty="0" err="1" smtClean="0">
                <a:effectLst/>
              </a:rPr>
              <a:t>docker</a:t>
            </a:r>
            <a:r>
              <a:rPr lang="en-US" dirty="0" smtClean="0">
                <a:effectLst/>
              </a:rPr>
              <a:t> </a:t>
            </a:r>
            <a:r>
              <a:rPr lang="en-US" dirty="0" err="1" smtClean="0">
                <a:effectLst/>
              </a:rPr>
              <a:t>ps</a:t>
            </a:r>
            <a:r>
              <a:rPr lang="en-US" dirty="0" smtClean="0">
                <a:effectLst/>
              </a:rPr>
              <a:t> -q -f status=exited)</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55</a:t>
            </a:fld>
            <a:endParaRPr lang="en-US" altLang="en-US"/>
          </a:p>
        </p:txBody>
      </p:sp>
    </p:spTree>
    <p:extLst>
      <p:ext uri="{BB962C8B-B14F-4D97-AF65-F5344CB8AC3E}">
        <p14:creationId xmlns:p14="http://schemas.microsoft.com/office/powerpoint/2010/main" val="43946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a:t>
            </a:fld>
            <a:endParaRPr lang="en-US" altLang="en-US"/>
          </a:p>
        </p:txBody>
      </p:sp>
    </p:spTree>
    <p:extLst>
      <p:ext uri="{BB962C8B-B14F-4D97-AF65-F5344CB8AC3E}">
        <p14:creationId xmlns:p14="http://schemas.microsoft.com/office/powerpoint/2010/main" val="32766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dirty="0" smtClean="0"/>
              <a:t>POSSIBLE MATERIAL:</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kern="1200" dirty="0" smtClean="0">
                <a:solidFill>
                  <a:schemeClr val="tx1"/>
                </a:solidFill>
                <a:effectLst/>
                <a:latin typeface="+mn-lt"/>
                <a:ea typeface="+mn-ea"/>
                <a:cs typeface="+mn-cs"/>
              </a:rPr>
              <a:t>9 Docker recipes for Java EE Applications – Tech Tip #80</a:t>
            </a:r>
            <a:r>
              <a:rPr lang="en-US" sz="1200" b="0" i="0" kern="1200" baseline="0" dirty="0" smtClean="0">
                <a:solidFill>
                  <a:schemeClr val="tx1"/>
                </a:solidFill>
                <a:effectLst/>
                <a:latin typeface="+mn-lt"/>
                <a:ea typeface="+mn-ea"/>
                <a:cs typeface="+mn-cs"/>
              </a:rPr>
              <a:t> (2015) - </a:t>
            </a:r>
            <a:r>
              <a:rPr lang="en-US" altLang="en-US" dirty="0" smtClean="0"/>
              <a:t>http://</a:t>
            </a:r>
            <a:r>
              <a:rPr lang="en-US" altLang="en-US" dirty="0" err="1" smtClean="0"/>
              <a:t>blog.arungupta.me</a:t>
            </a:r>
            <a:r>
              <a:rPr lang="en-US" altLang="en-US" dirty="0" smtClean="0"/>
              <a:t>/9-docker-recipes-javaee-applications-techtip80/</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sz="1200" b="0" i="0" kern="1200" dirty="0" smtClean="0">
                <a:solidFill>
                  <a:schemeClr val="tx1"/>
                </a:solidFill>
                <a:effectLst/>
                <a:latin typeface="+mn-lt"/>
                <a:ea typeface="+mn-ea"/>
                <a:cs typeface="+mn-cs"/>
              </a:rPr>
              <a:t>Step-by-Step High Availability with Docker and Java EE</a:t>
            </a:r>
            <a:r>
              <a:rPr lang="en-US" sz="1200" b="0" i="0" kern="1200" baseline="0" dirty="0" smtClean="0">
                <a:solidFill>
                  <a:schemeClr val="tx1"/>
                </a:solidFill>
                <a:effectLst/>
                <a:latin typeface="+mn-lt"/>
                <a:ea typeface="+mn-ea"/>
                <a:cs typeface="+mn-cs"/>
              </a:rPr>
              <a:t> (2016) - </a:t>
            </a:r>
            <a:r>
              <a:rPr lang="en-US" altLang="en-US" dirty="0" smtClean="0"/>
              <a:t>https://</a:t>
            </a:r>
            <a:r>
              <a:rPr lang="en-US" altLang="en-US" dirty="0" err="1" smtClean="0"/>
              <a:t>community.oracle.com</a:t>
            </a:r>
            <a:r>
              <a:rPr lang="en-US" altLang="en-US" dirty="0" smtClean="0"/>
              <a:t>/docs/DOC-998210 (THIS!)</a:t>
            </a:r>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58</a:t>
            </a:fld>
            <a:endParaRPr lang="en-US" altLang="en-US"/>
          </a:p>
        </p:txBody>
      </p:sp>
    </p:spTree>
    <p:extLst>
      <p:ext uri="{BB962C8B-B14F-4D97-AF65-F5344CB8AC3E}">
        <p14:creationId xmlns:p14="http://schemas.microsoft.com/office/powerpoint/2010/main" val="2036934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59</a:t>
            </a:fld>
            <a:endParaRPr lang="en-US" altLang="en-US"/>
          </a:p>
        </p:txBody>
      </p:sp>
    </p:spTree>
    <p:extLst>
      <p:ext uri="{BB962C8B-B14F-4D97-AF65-F5344CB8AC3E}">
        <p14:creationId xmlns:p14="http://schemas.microsoft.com/office/powerpoint/2010/main" val="2047866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t>Split into multiple slides</a:t>
            </a:r>
          </a:p>
          <a:p>
            <a:pPr rtl="0"/>
            <a:endParaRPr lang="en-US" b="1" dirty="0" smtClean="0"/>
          </a:p>
          <a:p>
            <a:pPr rtl="0"/>
            <a:r>
              <a:rPr lang="en-US" b="1" dirty="0" smtClean="0"/>
              <a:t>NEED MORE?</a:t>
            </a:r>
            <a:endParaRPr lang="en-US" b="1"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60</a:t>
            </a:fld>
            <a:endParaRPr lang="en-US" altLang="en-US"/>
          </a:p>
        </p:txBody>
      </p:sp>
    </p:spTree>
    <p:extLst>
      <p:ext uri="{BB962C8B-B14F-4D97-AF65-F5344CB8AC3E}">
        <p14:creationId xmlns:p14="http://schemas.microsoft.com/office/powerpoint/2010/main" val="1759560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Dockerfile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build images by reading instructions from a </a:t>
            </a:r>
            <a:r>
              <a:rPr lang="en-US" sz="1200" b="0" i="1"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1"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is a text document that contains all the commands a user could call on the command line to assemble an image. </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build command uses this file and executes all the commands in succession to create an image.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build command is also passed a context that is used during image creation.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context can be a path on your local filesystem or a URL to a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repository.</a:t>
            </a:r>
          </a:p>
          <a:p>
            <a:endParaRPr lang="en-US" b="1" dirty="0" smtClean="0"/>
          </a:p>
          <a:p>
            <a:r>
              <a:rPr lang="en-US" b="1" dirty="0" smtClean="0"/>
              <a:t>SOURCE:</a:t>
            </a:r>
          </a:p>
          <a:p>
            <a:r>
              <a:rPr lang="en-US" b="0" dirty="0" smtClean="0"/>
              <a:t>https://</a:t>
            </a:r>
            <a:r>
              <a:rPr lang="en-US" b="0" dirty="0" err="1" smtClean="0"/>
              <a:t>github.com</a:t>
            </a:r>
            <a:r>
              <a:rPr lang="en-US" b="0" dirty="0" smtClean="0"/>
              <a:t>/</a:t>
            </a:r>
            <a:r>
              <a:rPr lang="en-US" b="0" dirty="0" err="1" smtClean="0"/>
              <a:t>docker</a:t>
            </a:r>
            <a:r>
              <a:rPr lang="en-US" b="0" dirty="0" smtClean="0"/>
              <a:t>/labs/blob/master/developer-tools/java/chapters/ch03-build-image.adoc</a:t>
            </a:r>
            <a:endParaRPr lang="en-US" b="0"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61</a:t>
            </a:fld>
            <a:endParaRPr lang="en-US" altLang="en-US"/>
          </a:p>
        </p:txBody>
      </p:sp>
    </p:spTree>
    <p:extLst>
      <p:ext uri="{BB962C8B-B14F-4D97-AF65-F5344CB8AC3E}">
        <p14:creationId xmlns:p14="http://schemas.microsoft.com/office/powerpoint/2010/main" val="524034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common commands are listed below:</a:t>
            </a:r>
          </a:p>
          <a:p>
            <a:endParaRPr lang="en-US" dirty="0" smtClean="0"/>
          </a:p>
          <a:p>
            <a:r>
              <a:rPr lang="en-US" sz="1200" b="0" i="0" kern="1200" dirty="0" smtClean="0">
                <a:solidFill>
                  <a:schemeClr val="tx1"/>
                </a:solidFill>
                <a:effectLst/>
                <a:latin typeface="+mn-lt"/>
                <a:ea typeface="+mn-ea"/>
                <a:cs typeface="+mn-cs"/>
              </a:rPr>
              <a:t>Command  				Purpose				Example</a:t>
            </a:r>
          </a:p>
          <a:p>
            <a:r>
              <a:rPr lang="en-US" sz="1200" b="0" i="0" kern="1200" dirty="0" smtClean="0">
                <a:solidFill>
                  <a:schemeClr val="tx1"/>
                </a:solidFill>
                <a:effectLst/>
                <a:latin typeface="+mn-lt"/>
                <a:ea typeface="+mn-ea"/>
                <a:cs typeface="+mn-cs"/>
              </a:rPr>
              <a:t>FROM</a:t>
            </a:r>
          </a:p>
          <a:p>
            <a:r>
              <a:rPr lang="en-US" sz="1200" b="0" i="0" kern="1200" dirty="0" smtClean="0">
                <a:solidFill>
                  <a:schemeClr val="tx1"/>
                </a:solidFill>
                <a:effectLst/>
                <a:latin typeface="+mn-lt"/>
                <a:ea typeface="+mn-ea"/>
                <a:cs typeface="+mn-cs"/>
              </a:rPr>
              <a:t>				First non-comment instruction in </a:t>
            </a:r>
            <a:r>
              <a:rPr lang="en-US" sz="1200" b="0" i="1" kern="1200" dirty="0" err="1" smtClean="0">
                <a:solidFill>
                  <a:schemeClr val="tx1"/>
                </a:solidFill>
                <a:effectLst/>
                <a:latin typeface="+mn-lt"/>
                <a:ea typeface="+mn-ea"/>
                <a:cs typeface="+mn-cs"/>
              </a:rPr>
              <a:t>Dockerfile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FROM </a:t>
            </a:r>
            <a:r>
              <a:rPr lang="en-US" sz="1200" b="0" i="0" kern="1200" dirty="0" err="1" smtClean="0">
                <a:solidFill>
                  <a:schemeClr val="tx1"/>
                </a:solidFill>
                <a:effectLst/>
                <a:latin typeface="+mn-lt"/>
                <a:ea typeface="+mn-ea"/>
                <a:cs typeface="+mn-cs"/>
              </a:rPr>
              <a:t>ubuntu</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COPY</a:t>
            </a:r>
          </a:p>
          <a:p>
            <a:r>
              <a:rPr lang="en-US" sz="1200" b="0" i="0" kern="1200" dirty="0" smtClean="0">
                <a:solidFill>
                  <a:schemeClr val="tx1"/>
                </a:solidFill>
                <a:effectLst/>
                <a:latin typeface="+mn-lt"/>
                <a:ea typeface="+mn-ea"/>
                <a:cs typeface="+mn-cs"/>
              </a:rPr>
              <a:t>				Copies </a:t>
            </a:r>
            <a:r>
              <a:rPr lang="en-US" sz="1200" b="0" i="0" kern="1200" dirty="0" err="1" smtClean="0">
                <a:solidFill>
                  <a:schemeClr val="tx1"/>
                </a:solidFill>
                <a:effectLst/>
                <a:latin typeface="+mn-lt"/>
                <a:ea typeface="+mn-ea"/>
                <a:cs typeface="+mn-cs"/>
              </a:rPr>
              <a:t>mulitple</a:t>
            </a:r>
            <a:r>
              <a:rPr lang="en-US" sz="1200" b="0" i="0" kern="1200" dirty="0" smtClean="0">
                <a:solidFill>
                  <a:schemeClr val="tx1"/>
                </a:solidFill>
                <a:effectLst/>
                <a:latin typeface="+mn-lt"/>
                <a:ea typeface="+mn-ea"/>
                <a:cs typeface="+mn-cs"/>
              </a:rPr>
              <a:t> source files from the context to the file system of the container at the specified path</a:t>
            </a:r>
          </a:p>
          <a:p>
            <a:r>
              <a:rPr lang="en-US" sz="1200" b="0" i="0" kern="1200" dirty="0" smtClean="0">
                <a:solidFill>
                  <a:schemeClr val="tx1"/>
                </a:solidFill>
                <a:effectLst/>
                <a:latin typeface="+mn-lt"/>
                <a:ea typeface="+mn-ea"/>
                <a:cs typeface="+mn-cs"/>
              </a:rPr>
              <a:t>								COPY .</a:t>
            </a:r>
            <a:r>
              <a:rPr lang="en-US" sz="1200" b="0" i="0" kern="1200" dirty="0" err="1" smtClean="0">
                <a:solidFill>
                  <a:schemeClr val="tx1"/>
                </a:solidFill>
                <a:effectLst/>
                <a:latin typeface="+mn-lt"/>
                <a:ea typeface="+mn-ea"/>
                <a:cs typeface="+mn-cs"/>
              </a:rPr>
              <a:t>bash_profile</a:t>
            </a:r>
            <a:r>
              <a:rPr lang="en-US" sz="1200" b="0" i="0" kern="1200" dirty="0" smtClean="0">
                <a:solidFill>
                  <a:schemeClr val="tx1"/>
                </a:solidFill>
                <a:effectLst/>
                <a:latin typeface="+mn-lt"/>
                <a:ea typeface="+mn-ea"/>
                <a:cs typeface="+mn-cs"/>
              </a:rPr>
              <a:t> /home</a:t>
            </a:r>
          </a:p>
          <a:p>
            <a:r>
              <a:rPr lang="en-US" sz="1200" b="0" i="0" kern="1200" dirty="0" smtClean="0">
                <a:solidFill>
                  <a:schemeClr val="tx1"/>
                </a:solidFill>
                <a:effectLst/>
                <a:latin typeface="+mn-lt"/>
                <a:ea typeface="+mn-ea"/>
                <a:cs typeface="+mn-cs"/>
              </a:rPr>
              <a:t>ENV</a:t>
            </a:r>
          </a:p>
          <a:p>
            <a:r>
              <a:rPr lang="en-US" sz="1200" b="0" i="0" kern="1200" dirty="0" smtClean="0">
                <a:solidFill>
                  <a:schemeClr val="tx1"/>
                </a:solidFill>
                <a:effectLst/>
                <a:latin typeface="+mn-lt"/>
                <a:ea typeface="+mn-ea"/>
                <a:cs typeface="+mn-cs"/>
              </a:rPr>
              <a:t>				Sets the environment variable</a:t>
            </a:r>
          </a:p>
          <a:p>
            <a:r>
              <a:rPr lang="en-US" sz="1200" b="0" i="0" kern="1200" dirty="0" smtClean="0">
                <a:solidFill>
                  <a:schemeClr val="tx1"/>
                </a:solidFill>
                <a:effectLst/>
                <a:latin typeface="+mn-lt"/>
                <a:ea typeface="+mn-ea"/>
                <a:cs typeface="+mn-cs"/>
              </a:rPr>
              <a:t>								ENV HOSTNAME=test</a:t>
            </a:r>
          </a:p>
          <a:p>
            <a:r>
              <a:rPr lang="en-US" sz="1200" b="0" i="0" kern="1200" dirty="0" smtClean="0">
                <a:solidFill>
                  <a:schemeClr val="tx1"/>
                </a:solidFill>
                <a:effectLst/>
                <a:latin typeface="+mn-lt"/>
                <a:ea typeface="+mn-ea"/>
                <a:cs typeface="+mn-cs"/>
              </a:rPr>
              <a:t>RUN</a:t>
            </a:r>
          </a:p>
          <a:p>
            <a:r>
              <a:rPr lang="en-US" sz="1200" b="0" i="0" kern="1200" dirty="0" smtClean="0">
                <a:solidFill>
                  <a:schemeClr val="tx1"/>
                </a:solidFill>
                <a:effectLst/>
                <a:latin typeface="+mn-lt"/>
                <a:ea typeface="+mn-ea"/>
                <a:cs typeface="+mn-cs"/>
              </a:rPr>
              <a:t>				Executes a command</a:t>
            </a:r>
          </a:p>
          <a:p>
            <a:r>
              <a:rPr lang="en-US" sz="1200" b="0" i="0" kern="1200" dirty="0" smtClean="0">
                <a:solidFill>
                  <a:schemeClr val="tx1"/>
                </a:solidFill>
                <a:effectLst/>
                <a:latin typeface="+mn-lt"/>
                <a:ea typeface="+mn-ea"/>
                <a:cs typeface="+mn-cs"/>
              </a:rPr>
              <a:t>								RUN apt-get update</a:t>
            </a:r>
          </a:p>
          <a:p>
            <a:r>
              <a:rPr lang="en-US" sz="1200" b="0" i="0" kern="1200" dirty="0" smtClean="0">
                <a:solidFill>
                  <a:schemeClr val="tx1"/>
                </a:solidFill>
                <a:effectLst/>
                <a:latin typeface="+mn-lt"/>
                <a:ea typeface="+mn-ea"/>
                <a:cs typeface="+mn-cs"/>
              </a:rPr>
              <a:t>CMD</a:t>
            </a:r>
          </a:p>
          <a:p>
            <a:r>
              <a:rPr lang="en-US" sz="1200" b="0" i="0" kern="1200" dirty="0" smtClean="0">
                <a:solidFill>
                  <a:schemeClr val="tx1"/>
                </a:solidFill>
                <a:effectLst/>
                <a:latin typeface="+mn-lt"/>
                <a:ea typeface="+mn-ea"/>
                <a:cs typeface="+mn-cs"/>
              </a:rPr>
              <a:t>				Defaults for an executing container</a:t>
            </a:r>
          </a:p>
          <a:p>
            <a:r>
              <a:rPr lang="en-US" sz="1200" b="0" i="0" kern="1200" dirty="0" smtClean="0">
                <a:solidFill>
                  <a:schemeClr val="tx1"/>
                </a:solidFill>
                <a:effectLst/>
                <a:latin typeface="+mn-lt"/>
                <a:ea typeface="+mn-ea"/>
                <a:cs typeface="+mn-cs"/>
              </a:rPr>
              <a:t>								CMD ["/bin/echo", "hello world"]</a:t>
            </a:r>
          </a:p>
          <a:p>
            <a:r>
              <a:rPr lang="en-US" sz="1200" b="0" i="0" kern="1200" dirty="0" smtClean="0">
                <a:solidFill>
                  <a:schemeClr val="tx1"/>
                </a:solidFill>
                <a:effectLst/>
                <a:latin typeface="+mn-lt"/>
                <a:ea typeface="+mn-ea"/>
                <a:cs typeface="+mn-cs"/>
              </a:rPr>
              <a:t>EXPOSE</a:t>
            </a:r>
          </a:p>
          <a:p>
            <a:r>
              <a:rPr lang="en-US" sz="1200" b="0" i="0" kern="1200" dirty="0" smtClean="0">
                <a:solidFill>
                  <a:schemeClr val="tx1"/>
                </a:solidFill>
                <a:effectLst/>
                <a:latin typeface="+mn-lt"/>
                <a:ea typeface="+mn-ea"/>
                <a:cs typeface="+mn-cs"/>
              </a:rPr>
              <a:t>				Informs the network ports that the container will listen on</a:t>
            </a:r>
          </a:p>
          <a:p>
            <a:r>
              <a:rPr lang="en-US" sz="1200" b="0" i="0" kern="1200" dirty="0" smtClean="0">
                <a:solidFill>
                  <a:schemeClr val="tx1"/>
                </a:solidFill>
                <a:effectLst/>
                <a:latin typeface="+mn-lt"/>
                <a:ea typeface="+mn-ea"/>
                <a:cs typeface="+mn-cs"/>
              </a:rPr>
              <a:t>								EXPOSE 8093</a:t>
            </a:r>
          </a:p>
          <a:p>
            <a:r>
              <a:rPr lang="en-US" dirty="0" smtClean="0"/>
              <a:t/>
            </a:r>
            <a:br>
              <a:rPr lang="en-US" dirty="0" smtClean="0"/>
            </a:br>
            <a:endParaRPr lang="en-US" dirty="0" smtClean="0"/>
          </a:p>
          <a:p>
            <a:r>
              <a:rPr lang="en-US" b="1" dirty="0" smtClean="0"/>
              <a:t>SOURCE:</a:t>
            </a:r>
          </a:p>
          <a:p>
            <a:r>
              <a:rPr lang="en-US" b="0" dirty="0" smtClean="0"/>
              <a:t>https://</a:t>
            </a:r>
            <a:r>
              <a:rPr lang="en-US" b="0" dirty="0" err="1" smtClean="0"/>
              <a:t>github.com</a:t>
            </a:r>
            <a:r>
              <a:rPr lang="en-US" b="0" dirty="0" smtClean="0"/>
              <a:t>/</a:t>
            </a:r>
            <a:r>
              <a:rPr lang="en-US" b="0" dirty="0" err="1" smtClean="0"/>
              <a:t>docker</a:t>
            </a:r>
            <a:r>
              <a:rPr lang="en-US" b="0" dirty="0" smtClean="0"/>
              <a:t>/labs/blob/master/developer-tools/java/chapters/ch03-build-image.adoc</a:t>
            </a:r>
            <a:endParaRPr lang="en-US" b="0"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62</a:t>
            </a:fld>
            <a:endParaRPr lang="en-US" altLang="en-US"/>
          </a:p>
        </p:txBody>
      </p:sp>
    </p:spTree>
    <p:extLst>
      <p:ext uri="{BB962C8B-B14F-4D97-AF65-F5344CB8AC3E}">
        <p14:creationId xmlns:p14="http://schemas.microsoft.com/office/powerpoint/2010/main" val="406845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1" i="0" kern="1200" dirty="0" smtClean="0">
                <a:solidFill>
                  <a:schemeClr val="tx1"/>
                </a:solidFill>
                <a:effectLst/>
                <a:latin typeface="+mn-lt"/>
                <a:ea typeface="+mn-ea"/>
                <a:cs typeface="+mn-cs"/>
              </a:rPr>
              <a:t>Create your first image</a:t>
            </a:r>
          </a:p>
          <a:p>
            <a:r>
              <a:rPr lang="en-US" sz="1200" b="0" i="0" kern="1200" dirty="0" smtClean="0">
                <a:solidFill>
                  <a:schemeClr val="tx1"/>
                </a:solidFill>
                <a:effectLst/>
                <a:latin typeface="+mn-lt"/>
                <a:ea typeface="+mn-ea"/>
                <a:cs typeface="+mn-cs"/>
              </a:rPr>
              <a:t>Create a new directory </a:t>
            </a:r>
            <a:r>
              <a:rPr lang="en-US" sz="1200" b="0" i="0" kern="1200" dirty="0" err="1" smtClean="0">
                <a:solidFill>
                  <a:schemeClr val="tx1"/>
                </a:solidFill>
                <a:effectLst/>
                <a:latin typeface="+mn-lt"/>
                <a:ea typeface="+mn-ea"/>
                <a:cs typeface="+mn-cs"/>
              </a:rPr>
              <a:t>hellodocker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that directory, create a new text file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Use the following contents:</a:t>
            </a:r>
          </a:p>
          <a:p>
            <a:r>
              <a:rPr lang="en-US" sz="1200" b="0" i="0" kern="1200" dirty="0" smtClean="0">
                <a:solidFill>
                  <a:schemeClr val="tx1"/>
                </a:solidFill>
                <a:effectLst/>
                <a:latin typeface="+mn-lt"/>
                <a:ea typeface="+mn-ea"/>
                <a:cs typeface="+mn-cs"/>
              </a:rPr>
              <a:t>FROM </a:t>
            </a:r>
            <a:r>
              <a:rPr lang="en-US" sz="1200" b="0" i="0" kern="1200" dirty="0" err="1" smtClean="0">
                <a:solidFill>
                  <a:schemeClr val="tx1"/>
                </a:solidFill>
                <a:effectLst/>
                <a:latin typeface="+mn-lt"/>
                <a:ea typeface="+mn-ea"/>
                <a:cs typeface="+mn-cs"/>
              </a:rPr>
              <a:t>ubuntu:latest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CMD ["/bin/echo", "hello world"]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image uses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as the base image. </a:t>
            </a:r>
          </a:p>
          <a:p>
            <a:r>
              <a:rPr lang="en-US" sz="1200" b="0" i="0" kern="1200" dirty="0" smtClean="0">
                <a:solidFill>
                  <a:schemeClr val="tx1"/>
                </a:solidFill>
                <a:effectLst/>
                <a:latin typeface="+mn-lt"/>
                <a:ea typeface="+mn-ea"/>
                <a:cs typeface="+mn-cs"/>
              </a:rPr>
              <a:t>CMD command defines the command that needs to run. </a:t>
            </a:r>
          </a:p>
          <a:p>
            <a:r>
              <a:rPr lang="en-US" sz="1200" b="0" i="0" kern="1200" dirty="0" smtClean="0">
                <a:solidFill>
                  <a:schemeClr val="tx1"/>
                </a:solidFill>
                <a:effectLst/>
                <a:latin typeface="+mn-lt"/>
                <a:ea typeface="+mn-ea"/>
                <a:cs typeface="+mn-cs"/>
              </a:rPr>
              <a:t>It provides a different entry point of /bin/echo and gives the argument “hello world”.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Build the image using the command:</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build . -t </a:t>
            </a:r>
            <a:r>
              <a:rPr lang="en-US" sz="1200" b="0" i="0" kern="1200" dirty="0" err="1" smtClean="0">
                <a:solidFill>
                  <a:schemeClr val="tx1"/>
                </a:solidFill>
                <a:effectLst/>
                <a:latin typeface="+mn-lt"/>
                <a:ea typeface="+mn-ea"/>
                <a:cs typeface="+mn-cs"/>
              </a:rPr>
              <a:t>helloworld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in this command is the context for the command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build.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 adds a tag to the image.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output is shown:</a:t>
            </a:r>
          </a:p>
          <a:p>
            <a:r>
              <a:rPr lang="en-US" sz="1200" b="0" i="0" kern="1200" dirty="0" smtClean="0">
                <a:solidFill>
                  <a:schemeClr val="tx1"/>
                </a:solidFill>
                <a:effectLst/>
                <a:latin typeface="+mn-lt"/>
                <a:ea typeface="+mn-ea"/>
                <a:cs typeface="+mn-cs"/>
              </a:rPr>
              <a:t>Sending build context to Docker daemon 2.048kB Step 1/2 : FROM </a:t>
            </a:r>
            <a:r>
              <a:rPr lang="en-US" sz="1200" b="0" i="0" kern="1200" dirty="0" err="1" smtClean="0">
                <a:solidFill>
                  <a:schemeClr val="tx1"/>
                </a:solidFill>
                <a:effectLst/>
                <a:latin typeface="+mn-lt"/>
                <a:ea typeface="+mn-ea"/>
                <a:cs typeface="+mn-cs"/>
              </a:rPr>
              <a:t>ubuntu:latest</a:t>
            </a:r>
            <a:r>
              <a:rPr lang="en-US" sz="1200" b="0" i="0" kern="1200" dirty="0" smtClean="0">
                <a:solidFill>
                  <a:schemeClr val="tx1"/>
                </a:solidFill>
                <a:effectLst/>
                <a:latin typeface="+mn-lt"/>
                <a:ea typeface="+mn-ea"/>
                <a:cs typeface="+mn-cs"/>
              </a:rPr>
              <a:t> latest: Pulling from library/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9fb6c798fa41: Pull complete 3b61febd4aef: Pull complete 9d99b9777eb0: Pull complete d010c8cf75d7: Pull complete 7fac07fb303e: Pull complete Digest: sha256:31371c117d65387be2640b8254464102c36c4e23d2abe1f6f4667e47716483f1 Status: Downloaded newer image for </a:t>
            </a:r>
            <a:r>
              <a:rPr lang="en-US" sz="1200" b="0" i="0" kern="1200" dirty="0" err="1" smtClean="0">
                <a:solidFill>
                  <a:schemeClr val="tx1"/>
                </a:solidFill>
                <a:effectLst/>
                <a:latin typeface="+mn-lt"/>
                <a:ea typeface="+mn-ea"/>
                <a:cs typeface="+mn-cs"/>
              </a:rPr>
              <a:t>ubuntu:latest</a:t>
            </a:r>
            <a:r>
              <a:rPr lang="en-US" sz="1200" b="0" i="0" kern="1200" dirty="0" smtClean="0">
                <a:solidFill>
                  <a:schemeClr val="tx1"/>
                </a:solidFill>
                <a:effectLst/>
                <a:latin typeface="+mn-lt"/>
                <a:ea typeface="+mn-ea"/>
                <a:cs typeface="+mn-cs"/>
              </a:rPr>
              <a:t> ---&gt; 2d696327ab2e Step 2/2 : CMD /bin/echo hello world ---&gt; Running in 9356a508590c ---&gt; e61f88f3a0f7 Removing intermediate container 9356a508590c Successfully built e61f88f3a0f7 </a:t>
            </a:r>
          </a:p>
          <a:p>
            <a:r>
              <a:rPr lang="en-US" sz="1200" b="0" i="0" kern="1200" dirty="0" smtClean="0">
                <a:solidFill>
                  <a:schemeClr val="tx1"/>
                </a:solidFill>
                <a:effectLst/>
                <a:latin typeface="+mn-lt"/>
                <a:ea typeface="+mn-ea"/>
                <a:cs typeface="+mn-cs"/>
              </a:rPr>
              <a:t>Successfully tagged </a:t>
            </a:r>
            <a:r>
              <a:rPr lang="en-US" sz="1200" b="0" i="0" kern="1200" dirty="0" err="1" smtClean="0">
                <a:solidFill>
                  <a:schemeClr val="tx1"/>
                </a:solidFill>
                <a:effectLst/>
                <a:latin typeface="+mn-lt"/>
                <a:ea typeface="+mn-ea"/>
                <a:cs typeface="+mn-cs"/>
              </a:rPr>
              <a:t>helloworld:latest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List the images available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ls:</a:t>
            </a:r>
          </a:p>
          <a:p>
            <a:r>
              <a:rPr lang="en-US" sz="1200" b="0" i="0" kern="1200" dirty="0" smtClean="0">
                <a:solidFill>
                  <a:schemeClr val="tx1"/>
                </a:solidFill>
                <a:effectLst/>
                <a:latin typeface="+mn-lt"/>
                <a:ea typeface="+mn-ea"/>
                <a:cs typeface="+mn-cs"/>
              </a:rPr>
              <a:t>REPOSITORY TAG IMAGE ID CREATED SIZE </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latest e61f88f3a0f7 3 minutes ago 122MB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latest 2d696327ab2e 4 days ago 122MB</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Other images may be shown as well but we are interested in these two images for now.</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Run the container using the command:</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a:t>
            </a:r>
            <a:r>
              <a:rPr lang="en-US" sz="1200" b="0" i="0" kern="1200" dirty="0" err="1" smtClean="0">
                <a:solidFill>
                  <a:schemeClr val="tx1"/>
                </a:solidFill>
                <a:effectLst/>
                <a:latin typeface="+mn-lt"/>
                <a:ea typeface="+mn-ea"/>
                <a:cs typeface="+mn-cs"/>
              </a:rPr>
              <a:t>helloworld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see the output:</a:t>
            </a:r>
          </a:p>
          <a:p>
            <a:r>
              <a:rPr lang="en-US" sz="1200" b="0" i="0" kern="1200" dirty="0" smtClean="0">
                <a:solidFill>
                  <a:schemeClr val="tx1"/>
                </a:solidFill>
                <a:effectLst/>
                <a:latin typeface="+mn-lt"/>
                <a:ea typeface="+mn-ea"/>
                <a:cs typeface="+mn-cs"/>
              </a:rPr>
              <a:t>hello world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do not see the expected output, check your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that the content exactly matches as shown above. Build the image again and now run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Change the base image from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to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in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Build the image again:</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build -t helloworld:2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view the images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ls command:</a:t>
            </a:r>
          </a:p>
          <a:p>
            <a:r>
              <a:rPr lang="en-US" sz="1200" b="0" i="0" kern="1200" dirty="0" smtClean="0">
                <a:solidFill>
                  <a:schemeClr val="tx1"/>
                </a:solidFill>
                <a:effectLst/>
                <a:latin typeface="+mn-lt"/>
                <a:ea typeface="+mn-ea"/>
                <a:cs typeface="+mn-cs"/>
              </a:rPr>
              <a:t>REPOSITORY TAG IMAGE ID CREATED SIZE </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2 7fbedda27c66 3 seconds ago 1.13MB </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latest e61f88f3a0f7 5 minutes ago 122MB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latest 2d696327ab2e 4 days ago 122MB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latest 54511612f1c4 9 days ago 1.13MB</a:t>
            </a:r>
          </a:p>
          <a:p>
            <a:r>
              <a:rPr lang="en-US" sz="1200" b="0" i="0" kern="1200" dirty="0" smtClean="0">
                <a:solidFill>
                  <a:schemeClr val="tx1"/>
                </a:solidFill>
                <a:effectLst/>
                <a:latin typeface="+mn-lt"/>
                <a:ea typeface="+mn-ea"/>
                <a:cs typeface="+mn-cs"/>
              </a:rPr>
              <a:t>helloworld:2 is the format that allows to specify the image name and assign a tag/version to it separated by :.</a:t>
            </a:r>
          </a:p>
          <a:p>
            <a:r>
              <a:rPr lang="en-US" dirty="0" smtClean="0"/>
              <a:t/>
            </a:r>
            <a:br>
              <a:rPr lang="en-US" dirty="0" smtClean="0"/>
            </a:br>
            <a:endParaRPr lang="en-US" dirty="0" smtClean="0"/>
          </a:p>
          <a:p>
            <a:r>
              <a:rPr lang="en-US" b="1" dirty="0" smtClean="0"/>
              <a:t>SOURCE:</a:t>
            </a:r>
          </a:p>
          <a:p>
            <a:r>
              <a:rPr lang="en-US" b="0" dirty="0" smtClean="0"/>
              <a:t>https://</a:t>
            </a:r>
            <a:r>
              <a:rPr lang="en-US" b="0" dirty="0" err="1" smtClean="0"/>
              <a:t>github.com</a:t>
            </a:r>
            <a:r>
              <a:rPr lang="en-US" b="0" dirty="0" smtClean="0"/>
              <a:t>/</a:t>
            </a:r>
            <a:r>
              <a:rPr lang="en-US" b="0" dirty="0" err="1" smtClean="0"/>
              <a:t>docker</a:t>
            </a:r>
            <a:r>
              <a:rPr lang="en-US" b="0" dirty="0" smtClean="0"/>
              <a:t>/labs/blob/master/developer-tools/java/chapters/ch03-build-image.adoc</a:t>
            </a:r>
            <a:endParaRPr lang="en-US" b="0"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63</a:t>
            </a:fld>
            <a:endParaRPr lang="en-US" altLang="en-US"/>
          </a:p>
        </p:txBody>
      </p:sp>
    </p:spTree>
    <p:extLst>
      <p:ext uri="{BB962C8B-B14F-4D97-AF65-F5344CB8AC3E}">
        <p14:creationId xmlns:p14="http://schemas.microsoft.com/office/powerpoint/2010/main" val="644961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following output is shown: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Sending build context to Docker daemon 2.048kB </a:t>
            </a:r>
          </a:p>
          <a:p>
            <a:r>
              <a:rPr lang="en-US" sz="1200" b="0" i="0" kern="1200" dirty="0" smtClean="0">
                <a:solidFill>
                  <a:schemeClr val="tx1"/>
                </a:solidFill>
                <a:effectLst/>
                <a:latin typeface="+mn-lt"/>
                <a:ea typeface="+mn-ea"/>
                <a:cs typeface="+mn-cs"/>
              </a:rPr>
              <a:t>Step 1/2 : FROM </a:t>
            </a:r>
            <a:r>
              <a:rPr lang="en-US" sz="1200" b="0" i="0" kern="1200" dirty="0" err="1" smtClean="0">
                <a:solidFill>
                  <a:schemeClr val="tx1"/>
                </a:solidFill>
                <a:effectLst/>
                <a:latin typeface="+mn-lt"/>
                <a:ea typeface="+mn-ea"/>
                <a:cs typeface="+mn-cs"/>
              </a:rPr>
              <a:t>ubuntu:latest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latest: Pulling from library/</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9fb6c798fa41: Pull complete </a:t>
            </a:r>
          </a:p>
          <a:p>
            <a:r>
              <a:rPr lang="en-US" sz="1200" b="0" i="0" kern="1200" dirty="0" smtClean="0">
                <a:solidFill>
                  <a:schemeClr val="tx1"/>
                </a:solidFill>
                <a:effectLst/>
                <a:latin typeface="+mn-lt"/>
                <a:ea typeface="+mn-ea"/>
                <a:cs typeface="+mn-cs"/>
              </a:rPr>
              <a:t>3b61febd4aef: Pull complete </a:t>
            </a:r>
          </a:p>
          <a:p>
            <a:r>
              <a:rPr lang="en-US" sz="1200" b="0" i="0" kern="1200" dirty="0" smtClean="0">
                <a:solidFill>
                  <a:schemeClr val="tx1"/>
                </a:solidFill>
                <a:effectLst/>
                <a:latin typeface="+mn-lt"/>
                <a:ea typeface="+mn-ea"/>
                <a:cs typeface="+mn-cs"/>
              </a:rPr>
              <a:t>9d99b9777eb0: Pull complete </a:t>
            </a:r>
          </a:p>
          <a:p>
            <a:r>
              <a:rPr lang="en-US" sz="1200" b="0" i="0" kern="1200" dirty="0" smtClean="0">
                <a:solidFill>
                  <a:schemeClr val="tx1"/>
                </a:solidFill>
                <a:effectLst/>
                <a:latin typeface="+mn-lt"/>
                <a:ea typeface="+mn-ea"/>
                <a:cs typeface="+mn-cs"/>
              </a:rPr>
              <a:t>d010c8cf75d7: Pull complete </a:t>
            </a:r>
          </a:p>
          <a:p>
            <a:r>
              <a:rPr lang="en-US" sz="1200" b="0" i="0" kern="1200" dirty="0" smtClean="0">
                <a:solidFill>
                  <a:schemeClr val="tx1"/>
                </a:solidFill>
                <a:effectLst/>
                <a:latin typeface="+mn-lt"/>
                <a:ea typeface="+mn-ea"/>
                <a:cs typeface="+mn-cs"/>
              </a:rPr>
              <a:t>7fac07fb303e: Pull complete </a:t>
            </a:r>
          </a:p>
          <a:p>
            <a:r>
              <a:rPr lang="en-US" sz="1200" b="0" i="0" kern="1200" dirty="0" smtClean="0">
                <a:solidFill>
                  <a:schemeClr val="tx1"/>
                </a:solidFill>
                <a:effectLst/>
                <a:latin typeface="+mn-lt"/>
                <a:ea typeface="+mn-ea"/>
                <a:cs typeface="+mn-cs"/>
              </a:rPr>
              <a:t>Digest: sha256:31371c117d65387be2640b8254464102c36c4e23d2abe1f6f4667e47716483f1 </a:t>
            </a:r>
          </a:p>
          <a:p>
            <a:r>
              <a:rPr lang="en-US" sz="1200" b="0" i="0" kern="1200" dirty="0" smtClean="0">
                <a:solidFill>
                  <a:schemeClr val="tx1"/>
                </a:solidFill>
                <a:effectLst/>
                <a:latin typeface="+mn-lt"/>
                <a:ea typeface="+mn-ea"/>
                <a:cs typeface="+mn-cs"/>
              </a:rPr>
              <a:t>Status: Downloaded newer image for </a:t>
            </a:r>
            <a:r>
              <a:rPr lang="en-US" sz="1200" b="0" i="0" kern="1200" dirty="0" err="1" smtClean="0">
                <a:solidFill>
                  <a:schemeClr val="tx1"/>
                </a:solidFill>
                <a:effectLst/>
                <a:latin typeface="+mn-lt"/>
                <a:ea typeface="+mn-ea"/>
                <a:cs typeface="+mn-cs"/>
              </a:rPr>
              <a:t>ubuntu:latest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---&gt; 2d696327ab2e </a:t>
            </a:r>
          </a:p>
          <a:p>
            <a:r>
              <a:rPr lang="en-US" sz="1200" b="0" i="0" kern="1200" dirty="0" smtClean="0">
                <a:solidFill>
                  <a:schemeClr val="tx1"/>
                </a:solidFill>
                <a:effectLst/>
                <a:latin typeface="+mn-lt"/>
                <a:ea typeface="+mn-ea"/>
                <a:cs typeface="+mn-cs"/>
              </a:rPr>
              <a:t>Step 2/2 : CMD /bin/echo hello world </a:t>
            </a:r>
          </a:p>
          <a:p>
            <a:r>
              <a:rPr lang="en-US" sz="1200" b="0" i="0" kern="1200" dirty="0" smtClean="0">
                <a:solidFill>
                  <a:schemeClr val="tx1"/>
                </a:solidFill>
                <a:effectLst/>
                <a:latin typeface="+mn-lt"/>
                <a:ea typeface="+mn-ea"/>
                <a:cs typeface="+mn-cs"/>
              </a:rPr>
              <a:t>---&gt; Running in 9356a508590c </a:t>
            </a:r>
          </a:p>
          <a:p>
            <a:r>
              <a:rPr lang="en-US" sz="1200" b="0" i="0" kern="1200" dirty="0" smtClean="0">
                <a:solidFill>
                  <a:schemeClr val="tx1"/>
                </a:solidFill>
                <a:effectLst/>
                <a:latin typeface="+mn-lt"/>
                <a:ea typeface="+mn-ea"/>
                <a:cs typeface="+mn-cs"/>
              </a:rPr>
              <a:t>---&gt; e61f88f3a0f7 </a:t>
            </a:r>
          </a:p>
          <a:p>
            <a:r>
              <a:rPr lang="en-US" sz="1200" b="0" i="0" kern="1200" dirty="0" smtClean="0">
                <a:solidFill>
                  <a:schemeClr val="tx1"/>
                </a:solidFill>
                <a:effectLst/>
                <a:latin typeface="+mn-lt"/>
                <a:ea typeface="+mn-ea"/>
                <a:cs typeface="+mn-cs"/>
              </a:rPr>
              <a:t>Removing intermediate container 9356a508590c </a:t>
            </a:r>
          </a:p>
          <a:p>
            <a:r>
              <a:rPr lang="en-US" sz="1200" b="0" i="0" kern="1200" dirty="0" smtClean="0">
                <a:solidFill>
                  <a:schemeClr val="tx1"/>
                </a:solidFill>
                <a:effectLst/>
                <a:latin typeface="+mn-lt"/>
                <a:ea typeface="+mn-ea"/>
                <a:cs typeface="+mn-cs"/>
              </a:rPr>
              <a:t>Successfully built e61f88f3a0f7 </a:t>
            </a:r>
          </a:p>
          <a:p>
            <a:r>
              <a:rPr lang="en-US" sz="1200" b="0" i="0" kern="1200" dirty="0" smtClean="0">
                <a:solidFill>
                  <a:schemeClr val="tx1"/>
                </a:solidFill>
                <a:effectLst/>
                <a:latin typeface="+mn-lt"/>
                <a:ea typeface="+mn-ea"/>
                <a:cs typeface="+mn-cs"/>
              </a:rPr>
              <a:t>Successfully tagged </a:t>
            </a:r>
            <a:r>
              <a:rPr lang="en-US" sz="1200" b="0" i="0" kern="1200" dirty="0" err="1" smtClean="0">
                <a:solidFill>
                  <a:schemeClr val="tx1"/>
                </a:solidFill>
                <a:effectLst/>
                <a:latin typeface="+mn-lt"/>
                <a:ea typeface="+mn-ea"/>
                <a:cs typeface="+mn-cs"/>
              </a:rPr>
              <a:t>helloworld:latest</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smtClean="0"/>
          </a:p>
          <a:p>
            <a:r>
              <a:rPr lang="en-US" b="1" dirty="0" smtClean="0"/>
              <a:t>SOURCE:</a:t>
            </a:r>
          </a:p>
          <a:p>
            <a:r>
              <a:rPr lang="en-US" b="0" dirty="0" smtClean="0"/>
              <a:t>https://</a:t>
            </a:r>
            <a:r>
              <a:rPr lang="en-US" b="0" dirty="0" err="1" smtClean="0"/>
              <a:t>github.com</a:t>
            </a:r>
            <a:r>
              <a:rPr lang="en-US" b="0" dirty="0" smtClean="0"/>
              <a:t>/</a:t>
            </a:r>
            <a:r>
              <a:rPr lang="en-US" b="0" dirty="0" err="1" smtClean="0"/>
              <a:t>docker</a:t>
            </a:r>
            <a:r>
              <a:rPr lang="en-US" b="0" dirty="0" smtClean="0"/>
              <a:t>/labs/blob/master/developer-tools/java/chapters/ch03-build-image.adoc</a:t>
            </a:r>
            <a:endParaRPr lang="en-US" b="0"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64</a:t>
            </a:fld>
            <a:endParaRPr lang="en-US" altLang="en-US"/>
          </a:p>
        </p:txBody>
      </p:sp>
    </p:spTree>
    <p:extLst>
      <p:ext uri="{BB962C8B-B14F-4D97-AF65-F5344CB8AC3E}">
        <p14:creationId xmlns:p14="http://schemas.microsoft.com/office/powerpoint/2010/main" val="905952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List the images available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ls:</a:t>
            </a:r>
          </a:p>
          <a:p>
            <a:r>
              <a:rPr lang="en-US" sz="1200" b="0" i="0" kern="1200" dirty="0" smtClean="0">
                <a:solidFill>
                  <a:schemeClr val="tx1"/>
                </a:solidFill>
                <a:effectLst/>
                <a:latin typeface="+mn-lt"/>
                <a:ea typeface="+mn-ea"/>
                <a:cs typeface="+mn-cs"/>
              </a:rPr>
              <a:t>REPOSITORY TAG IMAGE ID CREATED SIZE </a:t>
            </a:r>
          </a:p>
          <a:p>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latest e61f88f3a0f7 3 minutes ago 122MB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latest 2d696327ab2e 4 days ago 122MB</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Other images may be shown as well but we are interested in these two images for now.</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Run the container using the command:</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a:t>
            </a:r>
            <a:r>
              <a:rPr lang="en-US" sz="1200" b="0" i="0" kern="1200" dirty="0" err="1" smtClean="0">
                <a:solidFill>
                  <a:schemeClr val="tx1"/>
                </a:solidFill>
                <a:effectLst/>
                <a:latin typeface="+mn-lt"/>
                <a:ea typeface="+mn-ea"/>
                <a:cs typeface="+mn-cs"/>
              </a:rPr>
              <a:t>helloworld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see the output:</a:t>
            </a:r>
          </a:p>
          <a:p>
            <a:r>
              <a:rPr lang="en-US" sz="1200" b="0" i="0" kern="1200" dirty="0" smtClean="0">
                <a:solidFill>
                  <a:schemeClr val="tx1"/>
                </a:solidFill>
                <a:effectLst/>
                <a:latin typeface="+mn-lt"/>
                <a:ea typeface="+mn-ea"/>
                <a:cs typeface="+mn-cs"/>
              </a:rPr>
              <a:t>hello world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 (extra):</a:t>
            </a:r>
          </a:p>
          <a:p>
            <a:r>
              <a:rPr lang="en-US" sz="1200" b="0" i="0" kern="1200" dirty="0" smtClean="0">
                <a:solidFill>
                  <a:schemeClr val="tx1"/>
                </a:solidFill>
                <a:effectLst/>
                <a:latin typeface="+mn-lt"/>
                <a:ea typeface="+mn-ea"/>
                <a:cs typeface="+mn-cs"/>
              </a:rPr>
              <a:t>If you do not see the expected output, check your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that the content exactly matches as shown above. Build the image again and now run it.</a:t>
            </a:r>
          </a:p>
          <a:p>
            <a:r>
              <a:rPr lang="en-US" sz="1200" b="0" i="0" kern="1200" dirty="0" smtClean="0">
                <a:solidFill>
                  <a:schemeClr val="tx1"/>
                </a:solidFill>
                <a:effectLst/>
                <a:latin typeface="+mn-lt"/>
                <a:ea typeface="+mn-ea"/>
                <a:cs typeface="+mn-cs"/>
              </a:rPr>
              <a:t>We</a:t>
            </a:r>
            <a:r>
              <a:rPr lang="en-US" sz="1200" b="0" i="0" kern="1200" baseline="0" dirty="0" smtClean="0">
                <a:solidFill>
                  <a:schemeClr val="tx1"/>
                </a:solidFill>
                <a:effectLst/>
                <a:latin typeface="+mn-lt"/>
                <a:ea typeface="+mn-ea"/>
                <a:cs typeface="+mn-cs"/>
              </a:rPr>
              <a:t> could also c</a:t>
            </a:r>
            <a:r>
              <a:rPr lang="en-US" sz="1200" b="0" i="0" kern="1200" dirty="0" smtClean="0">
                <a:solidFill>
                  <a:schemeClr val="tx1"/>
                </a:solidFill>
                <a:effectLst/>
                <a:latin typeface="+mn-lt"/>
                <a:ea typeface="+mn-ea"/>
                <a:cs typeface="+mn-cs"/>
              </a:rPr>
              <a:t>hange the base image from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to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in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Build the image again:</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build -t helloworld:2 .</a:t>
            </a:r>
          </a:p>
          <a:p>
            <a:r>
              <a:rPr lang="en-US" sz="1200" b="0" i="0" kern="1200" dirty="0" smtClean="0">
                <a:solidFill>
                  <a:schemeClr val="tx1"/>
                </a:solidFill>
                <a:effectLst/>
                <a:latin typeface="+mn-lt"/>
                <a:ea typeface="+mn-ea"/>
                <a:cs typeface="+mn-cs"/>
              </a:rPr>
              <a:t>and view the images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ls command:</a:t>
            </a:r>
          </a:p>
          <a:p>
            <a:r>
              <a:rPr lang="en-US" sz="1200" b="0" i="0" kern="1200" dirty="0" smtClean="0">
                <a:solidFill>
                  <a:schemeClr val="tx1"/>
                </a:solidFill>
                <a:effectLst/>
                <a:latin typeface="+mn-lt"/>
                <a:ea typeface="+mn-ea"/>
                <a:cs typeface="+mn-cs"/>
              </a:rPr>
              <a:t>REPOSITORY TAG IMAGE ID CREATED SIZE </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2 7fbedda27c66 3 seconds ago 1.13MB </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latest e61f88f3a0f7 5 minutes ago 122MB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latest 2d696327ab2e 4 days ago 122MB </a:t>
            </a:r>
            <a:r>
              <a:rPr lang="en-US" sz="1200" b="0" i="0" kern="1200" dirty="0" err="1" smtClean="0">
                <a:solidFill>
                  <a:schemeClr val="tx1"/>
                </a:solidFill>
                <a:effectLst/>
                <a:latin typeface="+mn-lt"/>
                <a:ea typeface="+mn-ea"/>
                <a:cs typeface="+mn-cs"/>
              </a:rPr>
              <a:t>busybox</a:t>
            </a:r>
            <a:r>
              <a:rPr lang="en-US" sz="1200" b="0" i="0" kern="1200" dirty="0" smtClean="0">
                <a:solidFill>
                  <a:schemeClr val="tx1"/>
                </a:solidFill>
                <a:effectLst/>
                <a:latin typeface="+mn-lt"/>
                <a:ea typeface="+mn-ea"/>
                <a:cs typeface="+mn-cs"/>
              </a:rPr>
              <a:t> latest 54511612f1c4 9 days ago 1.13MB</a:t>
            </a:r>
          </a:p>
          <a:p>
            <a:r>
              <a:rPr lang="en-US" sz="1200" b="0" i="0" kern="1200" dirty="0" smtClean="0">
                <a:solidFill>
                  <a:schemeClr val="tx1"/>
                </a:solidFill>
                <a:effectLst/>
                <a:latin typeface="+mn-lt"/>
                <a:ea typeface="+mn-ea"/>
                <a:cs typeface="+mn-cs"/>
              </a:rPr>
              <a:t>helloworld:2 is the format that allows to specify the image name and assign a tag/version to it separated by :.</a:t>
            </a:r>
          </a:p>
          <a:p>
            <a:endParaRPr lang="en-US" dirty="0" smtClean="0"/>
          </a:p>
          <a:p>
            <a:r>
              <a:rPr lang="en-US" b="1" dirty="0" smtClean="0"/>
              <a:t>SOURCE:</a:t>
            </a:r>
          </a:p>
          <a:p>
            <a:r>
              <a:rPr lang="en-US" b="0" dirty="0" smtClean="0"/>
              <a:t>https://</a:t>
            </a:r>
            <a:r>
              <a:rPr lang="en-US" b="0" dirty="0" err="1" smtClean="0"/>
              <a:t>github.com</a:t>
            </a:r>
            <a:r>
              <a:rPr lang="en-US" b="0" dirty="0" smtClean="0"/>
              <a:t>/</a:t>
            </a:r>
            <a:r>
              <a:rPr lang="en-US" b="0" dirty="0" err="1" smtClean="0"/>
              <a:t>docker</a:t>
            </a:r>
            <a:r>
              <a:rPr lang="en-US" b="0" dirty="0" smtClean="0"/>
              <a:t>/labs/blob/master/developer-tools/java/chapters/ch03-build-image.adoc</a:t>
            </a:r>
            <a:endParaRPr lang="en-US" b="0"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65</a:t>
            </a:fld>
            <a:endParaRPr lang="en-US" altLang="en-US"/>
          </a:p>
        </p:txBody>
      </p:sp>
    </p:spTree>
    <p:extLst>
      <p:ext uri="{BB962C8B-B14F-4D97-AF65-F5344CB8AC3E}">
        <p14:creationId xmlns:p14="http://schemas.microsoft.com/office/powerpoint/2010/main" val="827090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66</a:t>
            </a:fld>
            <a:endParaRPr lang="en-US" altLang="en-US"/>
          </a:p>
        </p:txBody>
      </p:sp>
    </p:spTree>
    <p:extLst>
      <p:ext uri="{BB962C8B-B14F-4D97-AF65-F5344CB8AC3E}">
        <p14:creationId xmlns:p14="http://schemas.microsoft.com/office/powerpoint/2010/main" val="1312039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67</a:t>
            </a:fld>
            <a:endParaRPr lang="en-US" altLang="en-US"/>
          </a:p>
        </p:txBody>
      </p:sp>
    </p:spTree>
    <p:extLst>
      <p:ext uri="{BB962C8B-B14F-4D97-AF65-F5344CB8AC3E}">
        <p14:creationId xmlns:p14="http://schemas.microsoft.com/office/powerpoint/2010/main" val="497824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a:t>
            </a:fld>
            <a:endParaRPr lang="en-US" altLang="en-US"/>
          </a:p>
        </p:txBody>
      </p:sp>
    </p:spTree>
    <p:extLst>
      <p:ext uri="{BB962C8B-B14F-4D97-AF65-F5344CB8AC3E}">
        <p14:creationId xmlns:p14="http://schemas.microsoft.com/office/powerpoint/2010/main" val="1747925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Create a new Java project:</a:t>
            </a:r>
          </a:p>
          <a:p>
            <a:r>
              <a:rPr lang="en-US" sz="1200" b="0" i="0" kern="1200" dirty="0" err="1" smtClean="0">
                <a:solidFill>
                  <a:schemeClr val="tx1"/>
                </a:solidFill>
                <a:effectLst/>
                <a:latin typeface="+mn-lt"/>
                <a:ea typeface="+mn-ea"/>
                <a:cs typeface="+mn-cs"/>
              </a:rPr>
              <a:t>mvn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archetype:generate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DgroupId</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org.examples.java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DartifactId</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DinteractiveMode</a:t>
            </a:r>
            <a:r>
              <a:rPr lang="en-US" sz="1200" b="0" i="0" kern="1200" dirty="0" smtClean="0">
                <a:solidFill>
                  <a:schemeClr val="tx1"/>
                </a:solidFill>
                <a:effectLst/>
                <a:latin typeface="+mn-lt"/>
                <a:ea typeface="+mn-ea"/>
                <a:cs typeface="+mn-cs"/>
              </a:rPr>
              <a:t>=false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Build the project:</a:t>
            </a:r>
          </a:p>
          <a:p>
            <a:r>
              <a:rPr lang="en-US" sz="1200" b="0" i="0" kern="1200" dirty="0" smtClean="0">
                <a:solidFill>
                  <a:schemeClr val="tx1"/>
                </a:solidFill>
                <a:effectLst/>
                <a:latin typeface="+mn-lt"/>
                <a:ea typeface="+mn-ea"/>
                <a:cs typeface="+mn-cs"/>
              </a:rPr>
              <a:t>cd </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mvn</a:t>
            </a:r>
            <a:r>
              <a:rPr lang="en-US" sz="1200" b="0" i="0" kern="1200" dirty="0" smtClean="0">
                <a:solidFill>
                  <a:schemeClr val="tx1"/>
                </a:solidFill>
                <a:effectLst/>
                <a:latin typeface="+mn-lt"/>
                <a:ea typeface="+mn-ea"/>
                <a:cs typeface="+mn-cs"/>
              </a:rPr>
              <a:t> package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Run the Java class:</a:t>
            </a:r>
          </a:p>
          <a:p>
            <a:r>
              <a:rPr lang="en-US" sz="1200" b="0" i="0" kern="1200" dirty="0" smtClean="0">
                <a:solidFill>
                  <a:schemeClr val="tx1"/>
                </a:solidFill>
                <a:effectLst/>
                <a:latin typeface="+mn-lt"/>
                <a:ea typeface="+mn-ea"/>
                <a:cs typeface="+mn-cs"/>
              </a:rPr>
              <a:t>java -</a:t>
            </a:r>
            <a:r>
              <a:rPr lang="en-US" sz="1200" b="0" i="0" kern="1200" dirty="0" err="1" smtClean="0">
                <a:solidFill>
                  <a:schemeClr val="tx1"/>
                </a:solidFill>
                <a:effectLst/>
                <a:latin typeface="+mn-lt"/>
                <a:ea typeface="+mn-ea"/>
                <a:cs typeface="+mn-cs"/>
              </a:rPr>
              <a:t>cp</a:t>
            </a:r>
            <a:r>
              <a:rPr lang="en-US" sz="1200" b="0" i="0" kern="1200" dirty="0" smtClean="0">
                <a:solidFill>
                  <a:schemeClr val="tx1"/>
                </a:solidFill>
                <a:effectLst/>
                <a:latin typeface="+mn-lt"/>
                <a:ea typeface="+mn-ea"/>
                <a:cs typeface="+mn-cs"/>
              </a:rPr>
              <a:t> target/helloworld-1.0-SNAPSHOT.jar </a:t>
            </a:r>
            <a:r>
              <a:rPr lang="en-US" sz="1200" b="0" i="0" kern="1200" dirty="0" err="1" smtClean="0">
                <a:solidFill>
                  <a:schemeClr val="tx1"/>
                </a:solidFill>
                <a:effectLst/>
                <a:latin typeface="+mn-lt"/>
                <a:ea typeface="+mn-ea"/>
                <a:cs typeface="+mn-cs"/>
              </a:rPr>
              <a:t>org.examples.java.App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shows the output:</a:t>
            </a:r>
          </a:p>
          <a:p>
            <a:r>
              <a:rPr lang="en-US" sz="1200" b="0" i="0" kern="1200" dirty="0" smtClean="0">
                <a:solidFill>
                  <a:schemeClr val="tx1"/>
                </a:solidFill>
                <a:effectLst/>
                <a:latin typeface="+mn-lt"/>
                <a:ea typeface="+mn-ea"/>
                <a:cs typeface="+mn-cs"/>
              </a:rPr>
              <a:t>Hello World!</a:t>
            </a:r>
          </a:p>
          <a:p>
            <a:r>
              <a:rPr lang="en-US" sz="1200" b="0" i="0" kern="1200" dirty="0" smtClean="0">
                <a:solidFill>
                  <a:schemeClr val="tx1"/>
                </a:solidFill>
                <a:effectLst/>
                <a:latin typeface="+mn-lt"/>
                <a:ea typeface="+mn-ea"/>
                <a:cs typeface="+mn-cs"/>
              </a:rPr>
              <a:t>Let’s package this application as a Docker image.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68</a:t>
            </a:fld>
            <a:endParaRPr lang="en-US" altLang="en-US"/>
          </a:p>
        </p:txBody>
      </p:sp>
    </p:spTree>
    <p:extLst>
      <p:ext uri="{BB962C8B-B14F-4D97-AF65-F5344CB8AC3E}">
        <p14:creationId xmlns:p14="http://schemas.microsoft.com/office/powerpoint/2010/main" val="510312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Java Docker image</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Run the </a:t>
            </a:r>
            <a:r>
              <a:rPr lang="en-US" sz="1200" b="0" i="0" kern="1200" dirty="0" err="1" smtClean="0">
                <a:solidFill>
                  <a:schemeClr val="tx1"/>
                </a:solidFill>
                <a:effectLst/>
                <a:latin typeface="+mn-lt"/>
                <a:ea typeface="+mn-ea"/>
                <a:cs typeface="+mn-cs"/>
              </a:rPr>
              <a:t>OpenJDK</a:t>
            </a:r>
            <a:r>
              <a:rPr lang="en-US" sz="1200" b="0" i="0" kern="1200" dirty="0" smtClean="0">
                <a:solidFill>
                  <a:schemeClr val="tx1"/>
                </a:solidFill>
                <a:effectLst/>
                <a:latin typeface="+mn-lt"/>
                <a:ea typeface="+mn-ea"/>
                <a:cs typeface="+mn-cs"/>
              </a:rPr>
              <a:t> container in an interactive manner:</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-it </a:t>
            </a:r>
            <a:r>
              <a:rPr lang="en-US" sz="1200" b="0" i="0" kern="1200" dirty="0" err="1" smtClean="0">
                <a:solidFill>
                  <a:schemeClr val="tx1"/>
                </a:solidFill>
                <a:effectLst/>
                <a:latin typeface="+mn-lt"/>
                <a:ea typeface="+mn-ea"/>
                <a:cs typeface="+mn-cs"/>
              </a:rPr>
              <a:t>openjdk</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will open a terminal in the container. Check the version of Java:</a:t>
            </a:r>
          </a:p>
          <a:p>
            <a:r>
              <a:rPr lang="en-US" sz="1200" b="0" i="0" kern="1200" dirty="0" smtClean="0">
                <a:solidFill>
                  <a:schemeClr val="tx1"/>
                </a:solidFill>
                <a:effectLst/>
                <a:latin typeface="+mn-lt"/>
                <a:ea typeface="+mn-ea"/>
                <a:cs typeface="+mn-cs"/>
              </a:rPr>
              <a:t>root@8d0af9da5258:/# java -version </a:t>
            </a:r>
          </a:p>
          <a:p>
            <a:r>
              <a:rPr lang="en-US" sz="1200" b="0" i="0" kern="1200" dirty="0" err="1" smtClean="0">
                <a:solidFill>
                  <a:schemeClr val="tx1"/>
                </a:solidFill>
                <a:effectLst/>
                <a:latin typeface="+mn-lt"/>
                <a:ea typeface="+mn-ea"/>
                <a:cs typeface="+mn-cs"/>
              </a:rPr>
              <a:t>openjdk</a:t>
            </a:r>
            <a:r>
              <a:rPr lang="en-US" sz="1200" b="0" i="0" kern="1200" dirty="0" smtClean="0">
                <a:solidFill>
                  <a:schemeClr val="tx1"/>
                </a:solidFill>
                <a:effectLst/>
                <a:latin typeface="+mn-lt"/>
                <a:ea typeface="+mn-ea"/>
                <a:cs typeface="+mn-cs"/>
              </a:rPr>
              <a:t> version "1.8.0_141" </a:t>
            </a:r>
          </a:p>
          <a:p>
            <a:r>
              <a:rPr lang="en-US" sz="1200" b="0" i="0" kern="1200" dirty="0" err="1" smtClean="0">
                <a:solidFill>
                  <a:schemeClr val="tx1"/>
                </a:solidFill>
                <a:effectLst/>
                <a:latin typeface="+mn-lt"/>
                <a:ea typeface="+mn-ea"/>
                <a:cs typeface="+mn-cs"/>
              </a:rPr>
              <a:t>OpenJDK</a:t>
            </a:r>
            <a:r>
              <a:rPr lang="en-US" sz="1200" b="0" i="0" kern="1200" dirty="0" smtClean="0">
                <a:solidFill>
                  <a:schemeClr val="tx1"/>
                </a:solidFill>
                <a:effectLst/>
                <a:latin typeface="+mn-lt"/>
                <a:ea typeface="+mn-ea"/>
                <a:cs typeface="+mn-cs"/>
              </a:rPr>
              <a:t> Runtime Environment (build 1.8.0_141-8u141-b15-1~deb9u1-b15) </a:t>
            </a:r>
          </a:p>
          <a:p>
            <a:r>
              <a:rPr lang="en-US" sz="1200" b="0" i="0" kern="1200" dirty="0" err="1" smtClean="0">
                <a:solidFill>
                  <a:schemeClr val="tx1"/>
                </a:solidFill>
                <a:effectLst/>
                <a:latin typeface="+mn-lt"/>
                <a:ea typeface="+mn-ea"/>
                <a:cs typeface="+mn-cs"/>
              </a:rPr>
              <a:t>OpenJDK</a:t>
            </a:r>
            <a:r>
              <a:rPr lang="en-US" sz="1200" b="0" i="0" kern="1200" dirty="0" smtClean="0">
                <a:solidFill>
                  <a:schemeClr val="tx1"/>
                </a:solidFill>
                <a:effectLst/>
                <a:latin typeface="+mn-lt"/>
                <a:ea typeface="+mn-ea"/>
                <a:cs typeface="+mn-cs"/>
              </a:rPr>
              <a:t> 64-Bit Server VM (build 25.141-b15, mixed mode)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different JDK version may be shown in your case.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Exit out of the container by typing exit in the container shell.</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69</a:t>
            </a:fld>
            <a:endParaRPr lang="en-US" altLang="en-US"/>
          </a:p>
        </p:txBody>
      </p:sp>
    </p:spTree>
    <p:extLst>
      <p:ext uri="{BB962C8B-B14F-4D97-AF65-F5344CB8AC3E}">
        <p14:creationId xmlns:p14="http://schemas.microsoft.com/office/powerpoint/2010/main" val="170326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Package and run Java application as Docker image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Create a new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in </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directory and use the following content:</a:t>
            </a:r>
          </a:p>
          <a:p>
            <a:r>
              <a:rPr lang="en-US" sz="1200" b="0" i="0" kern="1200" dirty="0" smtClean="0">
                <a:solidFill>
                  <a:schemeClr val="tx1"/>
                </a:solidFill>
                <a:effectLst/>
                <a:latin typeface="+mn-lt"/>
                <a:ea typeface="+mn-ea"/>
                <a:cs typeface="+mn-cs"/>
              </a:rPr>
              <a:t>FROM </a:t>
            </a:r>
            <a:r>
              <a:rPr lang="en-US" sz="1200" b="0" i="0" kern="1200" dirty="0" err="1" smtClean="0">
                <a:solidFill>
                  <a:schemeClr val="tx1"/>
                </a:solidFill>
                <a:effectLst/>
                <a:latin typeface="+mn-lt"/>
                <a:ea typeface="+mn-ea"/>
                <a:cs typeface="+mn-cs"/>
              </a:rPr>
              <a:t>openjdk:latest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COPY target/helloworld-1.0-SNAPSHOT.jar /</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src</a:t>
            </a:r>
            <a:r>
              <a:rPr lang="en-US" sz="1200" b="0" i="0" kern="1200" dirty="0" smtClean="0">
                <a:solidFill>
                  <a:schemeClr val="tx1"/>
                </a:solidFill>
                <a:effectLst/>
                <a:latin typeface="+mn-lt"/>
                <a:ea typeface="+mn-ea"/>
                <a:cs typeface="+mn-cs"/>
              </a:rPr>
              <a:t>/helloworld-1.0-SNAPSHOT.jar </a:t>
            </a:r>
          </a:p>
          <a:p>
            <a:r>
              <a:rPr lang="en-US" sz="1200" b="0" i="0" kern="1200" dirty="0" smtClean="0">
                <a:solidFill>
                  <a:schemeClr val="tx1"/>
                </a:solidFill>
                <a:effectLst/>
                <a:latin typeface="+mn-lt"/>
                <a:ea typeface="+mn-ea"/>
                <a:cs typeface="+mn-cs"/>
              </a:rPr>
              <a:t>CMD java -</a:t>
            </a:r>
            <a:r>
              <a:rPr lang="en-US" sz="1200" b="0" i="0" kern="1200" dirty="0" err="1" smtClean="0">
                <a:solidFill>
                  <a:schemeClr val="tx1"/>
                </a:solidFill>
                <a:effectLst/>
                <a:latin typeface="+mn-lt"/>
                <a:ea typeface="+mn-ea"/>
                <a:cs typeface="+mn-cs"/>
              </a:rPr>
              <a:t>cp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src</a:t>
            </a:r>
            <a:r>
              <a:rPr lang="en-US" sz="1200" b="0" i="0" kern="1200" dirty="0" smtClean="0">
                <a:solidFill>
                  <a:schemeClr val="tx1"/>
                </a:solidFill>
                <a:effectLst/>
                <a:latin typeface="+mn-lt"/>
                <a:ea typeface="+mn-ea"/>
                <a:cs typeface="+mn-cs"/>
              </a:rPr>
              <a:t>/helloworld-1.0-SNAPSHOT.jar </a:t>
            </a:r>
            <a:r>
              <a:rPr lang="en-US" sz="1200" b="0" i="0" kern="1200" dirty="0" err="1" smtClean="0">
                <a:solidFill>
                  <a:schemeClr val="tx1"/>
                </a:solidFill>
                <a:effectLst/>
                <a:latin typeface="+mn-lt"/>
                <a:ea typeface="+mn-ea"/>
                <a:cs typeface="+mn-cs"/>
              </a:rPr>
              <a:t>org.examples.java.App</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Build the image: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build -t </a:t>
            </a:r>
            <a:r>
              <a:rPr lang="en-US" sz="1200" b="0" i="0" kern="1200" dirty="0" err="1" smtClean="0">
                <a:solidFill>
                  <a:schemeClr val="tx1"/>
                </a:solidFill>
                <a:effectLst/>
                <a:latin typeface="+mn-lt"/>
                <a:ea typeface="+mn-ea"/>
                <a:cs typeface="+mn-cs"/>
              </a:rPr>
              <a:t>hello-java:latest</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Run the image: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a:t>
            </a:r>
            <a:r>
              <a:rPr lang="en-US" sz="1200" b="0" i="0" kern="1200" dirty="0" err="1" smtClean="0">
                <a:solidFill>
                  <a:schemeClr val="tx1"/>
                </a:solidFill>
                <a:effectLst/>
                <a:latin typeface="+mn-lt"/>
                <a:ea typeface="+mn-ea"/>
                <a:cs typeface="+mn-cs"/>
              </a:rPr>
              <a:t>hello-java:latest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displays the output:</a:t>
            </a:r>
          </a:p>
          <a:p>
            <a:r>
              <a:rPr lang="en-US" sz="1200" b="0" i="0" kern="1200" dirty="0" smtClean="0">
                <a:solidFill>
                  <a:schemeClr val="tx1"/>
                </a:solidFill>
                <a:effectLst/>
                <a:latin typeface="+mn-lt"/>
                <a:ea typeface="+mn-ea"/>
                <a:cs typeface="+mn-cs"/>
              </a:rPr>
              <a:t>Hello World!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shows the exactly same output that was printed when the Java class was invoked using Java CLI.</a:t>
            </a:r>
          </a:p>
          <a:p>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70</a:t>
            </a:fld>
            <a:endParaRPr lang="en-US" altLang="en-US"/>
          </a:p>
        </p:txBody>
      </p:sp>
    </p:spTree>
    <p:extLst>
      <p:ext uri="{BB962C8B-B14F-4D97-AF65-F5344CB8AC3E}">
        <p14:creationId xmlns:p14="http://schemas.microsoft.com/office/powerpoint/2010/main" val="2044236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Difference between CMD and ENTRYPOINT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CMD will work for most of the cases.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Default entry point for a container is /bin/</a:t>
            </a:r>
            <a:r>
              <a:rPr lang="en-US" sz="1200" b="0" i="0" kern="1200" dirty="0" err="1" smtClean="0">
                <a:solidFill>
                  <a:schemeClr val="tx1"/>
                </a:solidFill>
                <a:effectLst/>
                <a:latin typeface="+mn-lt"/>
                <a:ea typeface="+mn-ea"/>
                <a:cs typeface="+mn-cs"/>
              </a:rPr>
              <a:t>sh</a:t>
            </a:r>
            <a:r>
              <a:rPr lang="en-US" sz="1200" b="0" i="0" kern="1200" dirty="0" smtClean="0">
                <a:solidFill>
                  <a:schemeClr val="tx1"/>
                </a:solidFill>
                <a:effectLst/>
                <a:latin typeface="+mn-lt"/>
                <a:ea typeface="+mn-ea"/>
                <a:cs typeface="+mn-cs"/>
              </a:rPr>
              <a:t>, the default shell.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Running a container as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-it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uses that command and starts the default shell.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output is shown as:</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-it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root@88976ddee107:/#</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71</a:t>
            </a:fld>
            <a:endParaRPr lang="en-US" altLang="en-US"/>
          </a:p>
        </p:txBody>
      </p:sp>
    </p:spTree>
    <p:extLst>
      <p:ext uri="{BB962C8B-B14F-4D97-AF65-F5344CB8AC3E}">
        <p14:creationId xmlns:p14="http://schemas.microsoft.com/office/powerpoint/2010/main" val="1382351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Difference between CMD and ENTRYPOINT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ENTRYPOINT allows to override the entry point to some other command, and even customize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example, a container can be started as:</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-it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=/bin/cat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passwd</a:t>
            </a:r>
            <a:r>
              <a:rPr lang="en-US" sz="1200" b="0" i="0" kern="1200" dirty="0" smtClean="0">
                <a:solidFill>
                  <a:schemeClr val="tx1"/>
                </a:solidFill>
                <a:effectLst/>
                <a:latin typeface="+mn-lt"/>
                <a:ea typeface="+mn-ea"/>
                <a:cs typeface="+mn-cs"/>
              </a:rPr>
              <a:t> root:x:0:0:root:/root:/bin/bash daemon:x:1:1:daemon:/</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sbin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sbin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nologin</a:t>
            </a:r>
            <a:r>
              <a:rPr lang="en-US" sz="1200" b="0" i="0" kern="1200" dirty="0" smtClean="0">
                <a:solidFill>
                  <a:schemeClr val="tx1"/>
                </a:solidFill>
                <a:effectLst/>
                <a:latin typeface="+mn-lt"/>
                <a:ea typeface="+mn-ea"/>
                <a:cs typeface="+mn-cs"/>
              </a:rPr>
              <a:t> bin:x:2:2:bin:/bin:/</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sbin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nologin</a:t>
            </a:r>
            <a:r>
              <a:rPr lang="en-US" sz="1200" b="0" i="0" kern="1200" dirty="0" smtClean="0">
                <a:solidFill>
                  <a:schemeClr val="tx1"/>
                </a:solidFill>
                <a:effectLst/>
                <a:latin typeface="+mn-lt"/>
                <a:ea typeface="+mn-ea"/>
                <a:cs typeface="+mn-cs"/>
              </a:rPr>
              <a:t> sys:x:3:3:sys:/dev:/</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sbin</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nologin</a:t>
            </a:r>
            <a:r>
              <a:rPr lang="en-US" sz="1200" b="0" i="0" kern="1200" dirty="0" smtClean="0">
                <a:solidFill>
                  <a:schemeClr val="tx1"/>
                </a:solidFill>
                <a:effectLst/>
                <a:latin typeface="+mn-lt"/>
                <a:ea typeface="+mn-ea"/>
                <a:cs typeface="+mn-cs"/>
              </a:rPr>
              <a:t> . .</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command overrides the entry point to the container to /bin/cat.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argument(s) passed to the CLI are used by the entry point.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72</a:t>
            </a:fld>
            <a:endParaRPr lang="en-US" altLang="en-US"/>
          </a:p>
        </p:txBody>
      </p:sp>
    </p:spTree>
    <p:extLst>
      <p:ext uri="{BB962C8B-B14F-4D97-AF65-F5344CB8AC3E}">
        <p14:creationId xmlns:p14="http://schemas.microsoft.com/office/powerpoint/2010/main" val="1183811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Difference between ADD and COPY</a:t>
            </a:r>
          </a:p>
          <a:p>
            <a:r>
              <a:rPr lang="en-US" sz="1200" b="0" i="0" kern="1200" dirty="0" smtClean="0">
                <a:solidFill>
                  <a:schemeClr val="tx1"/>
                </a:solidFill>
                <a:effectLst/>
                <a:latin typeface="+mn-lt"/>
                <a:ea typeface="+mn-ea"/>
                <a:cs typeface="+mn-cs"/>
              </a:rPr>
              <a:t>COPY will work for most of the cases.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ADD has all capabilities of COPY and has the following additional features:</a:t>
            </a:r>
          </a:p>
          <a:p>
            <a:r>
              <a:rPr lang="en-US" sz="1200" b="0" i="0" kern="1200" dirty="0" smtClean="0">
                <a:solidFill>
                  <a:schemeClr val="tx1"/>
                </a:solidFill>
                <a:effectLst/>
                <a:latin typeface="+mn-lt"/>
                <a:ea typeface="+mn-ea"/>
                <a:cs typeface="+mn-cs"/>
              </a:rPr>
              <a:t>1. Allows tar file auto-extraction in the image, for example, ADD </a:t>
            </a:r>
            <a:r>
              <a:rPr lang="en-US" sz="1200" b="0" i="0" kern="1200" dirty="0" err="1" smtClean="0">
                <a:solidFill>
                  <a:schemeClr val="tx1"/>
                </a:solidFill>
                <a:effectLst/>
                <a:latin typeface="+mn-lt"/>
                <a:ea typeface="+mn-ea"/>
                <a:cs typeface="+mn-cs"/>
              </a:rPr>
              <a:t>app.tar.gz</a:t>
            </a:r>
            <a:r>
              <a:rPr lang="en-US" sz="1200" b="0" i="0" kern="1200" dirty="0" smtClean="0">
                <a:solidFill>
                  <a:schemeClr val="tx1"/>
                </a:solidFill>
                <a:effectLst/>
                <a:latin typeface="+mn-lt"/>
                <a:ea typeface="+mn-ea"/>
                <a:cs typeface="+mn-cs"/>
              </a:rPr>
              <a:t> /opt/</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myapp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Allows files to be downloaded from a remote URL</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However, the downloaded files will become part of the image. This causes the image size to bloat. So its recommended to use curl or </a:t>
            </a:r>
            <a:r>
              <a:rPr lang="en-US" sz="1200" b="0" i="0" kern="1200" dirty="0" err="1" smtClean="0">
                <a:solidFill>
                  <a:schemeClr val="tx1"/>
                </a:solidFill>
                <a:effectLst/>
                <a:latin typeface="+mn-lt"/>
                <a:ea typeface="+mn-ea"/>
                <a:cs typeface="+mn-cs"/>
              </a:rPr>
              <a:t>wget</a:t>
            </a:r>
            <a:r>
              <a:rPr lang="en-US" sz="1200" b="0" i="0" kern="1200" dirty="0" smtClean="0">
                <a:solidFill>
                  <a:schemeClr val="tx1"/>
                </a:solidFill>
                <a:effectLst/>
                <a:latin typeface="+mn-lt"/>
                <a:ea typeface="+mn-ea"/>
                <a:cs typeface="+mn-cs"/>
              </a:rPr>
              <a:t> to download the archive explicitly, extract, and remove the archive.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73</a:t>
            </a:fld>
            <a:endParaRPr lang="en-US" altLang="en-US"/>
          </a:p>
        </p:txBody>
      </p:sp>
    </p:spTree>
    <p:extLst>
      <p:ext uri="{BB962C8B-B14F-4D97-AF65-F5344CB8AC3E}">
        <p14:creationId xmlns:p14="http://schemas.microsoft.com/office/powerpoint/2010/main" val="653755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Import and export images</a:t>
            </a:r>
          </a:p>
          <a:p>
            <a:r>
              <a:rPr lang="en-US" sz="1200" b="0" i="0" kern="1200" dirty="0" smtClean="0">
                <a:solidFill>
                  <a:schemeClr val="tx1"/>
                </a:solidFill>
                <a:effectLst/>
                <a:latin typeface="+mn-lt"/>
                <a:ea typeface="+mn-ea"/>
                <a:cs typeface="+mn-cs"/>
              </a:rPr>
              <a:t>Docker images can be saved using image save command to a .tar file: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save </a:t>
            </a:r>
            <a:r>
              <a:rPr lang="en-US" sz="1200" b="0" i="0" kern="1200" dirty="0" err="1" smtClean="0">
                <a:solidFill>
                  <a:schemeClr val="tx1"/>
                </a:solidFill>
                <a:effectLst/>
                <a:latin typeface="+mn-lt"/>
                <a:ea typeface="+mn-ea"/>
                <a:cs typeface="+mn-cs"/>
              </a:rPr>
              <a:t>helloworld</a:t>
            </a:r>
            <a:r>
              <a:rPr lang="en-US" sz="1200" b="0" i="0" kern="1200" dirty="0" smtClean="0">
                <a:solidFill>
                  <a:schemeClr val="tx1"/>
                </a:solidFill>
                <a:effectLst/>
                <a:latin typeface="+mn-lt"/>
                <a:ea typeface="+mn-ea"/>
                <a:cs typeface="+mn-cs"/>
              </a:rPr>
              <a:t> &gt; </a:t>
            </a:r>
            <a:r>
              <a:rPr lang="en-US" sz="1200" b="0" i="0" kern="1200" dirty="0" err="1" smtClean="0">
                <a:solidFill>
                  <a:schemeClr val="tx1"/>
                </a:solidFill>
                <a:effectLst/>
                <a:latin typeface="+mn-lt"/>
                <a:ea typeface="+mn-ea"/>
                <a:cs typeface="+mn-cs"/>
              </a:rPr>
              <a:t>helloworld.tar</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tar files can then be imported using load command:</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load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helloworld.tar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74</a:t>
            </a:fld>
            <a:endParaRPr lang="en-US" altLang="en-US"/>
          </a:p>
        </p:txBody>
      </p:sp>
    </p:spTree>
    <p:extLst>
      <p:ext uri="{BB962C8B-B14F-4D97-AF65-F5344CB8AC3E}">
        <p14:creationId xmlns:p14="http://schemas.microsoft.com/office/powerpoint/2010/main" val="1650726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Interactively</a:t>
            </a:r>
          </a:p>
          <a:p>
            <a:r>
              <a:rPr lang="en-US" sz="1200" b="0" i="0" kern="1200" dirty="0" smtClean="0">
                <a:solidFill>
                  <a:schemeClr val="tx1"/>
                </a:solidFill>
                <a:effectLst/>
                <a:latin typeface="+mn-lt"/>
                <a:ea typeface="+mn-ea"/>
                <a:cs typeface="+mn-cs"/>
              </a:rPr>
              <a:t>Run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container in an interactive mode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-it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will show the output as:</a:t>
            </a:r>
          </a:p>
          <a:p>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 Bootstrap Environment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JBOSS_HOME: /opt/</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JAVA: /</a:t>
            </a:r>
            <a:r>
              <a:rPr lang="en-US" sz="1200" b="0" i="0" kern="1200" dirty="0" err="1" smtClean="0">
                <a:solidFill>
                  <a:schemeClr val="tx1"/>
                </a:solidFill>
                <a:effectLst/>
                <a:latin typeface="+mn-lt"/>
                <a:ea typeface="+mn-ea"/>
                <a:cs typeface="+mn-cs"/>
              </a:rPr>
              <a:t>usr</a:t>
            </a:r>
            <a:r>
              <a:rPr lang="en-US" sz="1200" b="0" i="0" kern="1200" dirty="0" smtClean="0">
                <a:solidFill>
                  <a:schemeClr val="tx1"/>
                </a:solidFill>
                <a:effectLst/>
                <a:latin typeface="+mn-lt"/>
                <a:ea typeface="+mn-ea"/>
                <a:cs typeface="+mn-cs"/>
              </a:rPr>
              <a:t>/lib/</a:t>
            </a:r>
            <a:r>
              <a:rPr lang="en-US" sz="1200" b="0" i="0" kern="1200" dirty="0" err="1" smtClean="0">
                <a:solidFill>
                  <a:schemeClr val="tx1"/>
                </a:solidFill>
                <a:effectLst/>
                <a:latin typeface="+mn-lt"/>
                <a:ea typeface="+mn-ea"/>
                <a:cs typeface="+mn-cs"/>
              </a:rPr>
              <a:t>jvm</a:t>
            </a:r>
            <a:r>
              <a:rPr lang="en-US" sz="1200" b="0" i="0" kern="1200" dirty="0" smtClean="0">
                <a:solidFill>
                  <a:schemeClr val="tx1"/>
                </a:solidFill>
                <a:effectLst/>
                <a:latin typeface="+mn-lt"/>
                <a:ea typeface="+mn-ea"/>
                <a:cs typeface="+mn-cs"/>
              </a:rPr>
              <a:t>/java/bin/java </a:t>
            </a:r>
          </a:p>
          <a:p>
            <a:r>
              <a:rPr lang="en-US" sz="1200" b="0" i="0" kern="1200" dirty="0" smtClean="0">
                <a:solidFill>
                  <a:schemeClr val="tx1"/>
                </a:solidFill>
                <a:effectLst/>
                <a:latin typeface="+mn-lt"/>
                <a:ea typeface="+mn-ea"/>
                <a:cs typeface="+mn-cs"/>
              </a:rPr>
              <a:t>. . . </a:t>
            </a:r>
          </a:p>
          <a:p>
            <a:r>
              <a:rPr lang="en-US" sz="1200" b="0" i="0" kern="1200" dirty="0" smtClean="0">
                <a:solidFill>
                  <a:schemeClr val="tx1"/>
                </a:solidFill>
                <a:effectLst/>
                <a:latin typeface="+mn-lt"/>
                <a:ea typeface="+mn-ea"/>
                <a:cs typeface="+mn-cs"/>
              </a:rPr>
              <a:t>00:26:27,455 INFO [</a:t>
            </a:r>
            <a:r>
              <a:rPr lang="en-US" sz="1200" b="0" i="0" kern="1200" dirty="0" err="1" smtClean="0">
                <a:solidFill>
                  <a:schemeClr val="tx1"/>
                </a:solidFill>
                <a:effectLst/>
                <a:latin typeface="+mn-lt"/>
                <a:ea typeface="+mn-ea"/>
                <a:cs typeface="+mn-cs"/>
              </a:rPr>
              <a:t>org.jboss.as</a:t>
            </a:r>
            <a:r>
              <a:rPr lang="en-US" sz="1200" b="0" i="0" kern="1200" dirty="0" smtClean="0">
                <a:solidFill>
                  <a:schemeClr val="tx1"/>
                </a:solidFill>
                <a:effectLst/>
                <a:latin typeface="+mn-lt"/>
                <a:ea typeface="+mn-ea"/>
                <a:cs typeface="+mn-cs"/>
              </a:rPr>
              <a:t>] (Controller Boot Thread) WFLYSRV0060: Http management interface listening on http://127.0.0.1:9990/management </a:t>
            </a:r>
          </a:p>
          <a:p>
            <a:r>
              <a:rPr lang="en-US" sz="1200" b="0" i="0" kern="1200" dirty="0" smtClean="0">
                <a:solidFill>
                  <a:schemeClr val="tx1"/>
                </a:solidFill>
                <a:effectLst/>
                <a:latin typeface="+mn-lt"/>
                <a:ea typeface="+mn-ea"/>
                <a:cs typeface="+mn-cs"/>
              </a:rPr>
              <a:t>00:26:27,456 INFO [</a:t>
            </a:r>
            <a:r>
              <a:rPr lang="en-US" sz="1200" b="0" i="0" kern="1200" dirty="0" err="1" smtClean="0">
                <a:solidFill>
                  <a:schemeClr val="tx1"/>
                </a:solidFill>
                <a:effectLst/>
                <a:latin typeface="+mn-lt"/>
                <a:ea typeface="+mn-ea"/>
                <a:cs typeface="+mn-cs"/>
              </a:rPr>
              <a:t>org.jboss.as</a:t>
            </a:r>
            <a:r>
              <a:rPr lang="en-US" sz="1200" b="0" i="0" kern="1200" dirty="0" smtClean="0">
                <a:solidFill>
                  <a:schemeClr val="tx1"/>
                </a:solidFill>
                <a:effectLst/>
                <a:latin typeface="+mn-lt"/>
                <a:ea typeface="+mn-ea"/>
                <a:cs typeface="+mn-cs"/>
              </a:rPr>
              <a:t>] (Controller Boot Thread) WFLYSRV0051: Admin console listening on http://127.0.0.1:9990 00:26:27,457 INFO [</a:t>
            </a:r>
            <a:r>
              <a:rPr lang="en-US" sz="1200" b="0" i="0" kern="1200" dirty="0" err="1" smtClean="0">
                <a:solidFill>
                  <a:schemeClr val="tx1"/>
                </a:solidFill>
                <a:effectLst/>
                <a:latin typeface="+mn-lt"/>
                <a:ea typeface="+mn-ea"/>
                <a:cs typeface="+mn-cs"/>
              </a:rPr>
              <a:t>org.jboss.as</a:t>
            </a:r>
            <a:r>
              <a:rPr lang="en-US" sz="1200" b="0" i="0" kern="1200" dirty="0" smtClean="0">
                <a:solidFill>
                  <a:schemeClr val="tx1"/>
                </a:solidFill>
                <a:effectLst/>
                <a:latin typeface="+mn-lt"/>
                <a:ea typeface="+mn-ea"/>
                <a:cs typeface="+mn-cs"/>
              </a:rPr>
              <a:t>] (Controller Boot Thread) WFLYSRV0025: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Full 10.1.0.Final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Core 2.2.0.Final) started in 3796ms - Started 331 of 577 services (393 services are lazy, passive or on-demand)</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shows that the server started correctly, congratulations!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default, Docker runs in the foreground.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allows to interact with the STDIN and -t attach a TTY to the process. Switches can be combined together and used as -it.</a:t>
            </a:r>
          </a:p>
          <a:p>
            <a:r>
              <a:rPr lang="en-US" sz="1200" b="0" i="0" kern="1200" dirty="0" smtClean="0">
                <a:solidFill>
                  <a:schemeClr val="tx1"/>
                </a:solidFill>
                <a:effectLst/>
                <a:latin typeface="+mn-lt"/>
                <a:ea typeface="+mn-ea"/>
                <a:cs typeface="+mn-cs"/>
              </a:rPr>
              <a:t>Hit </a:t>
            </a:r>
            <a:r>
              <a:rPr lang="en-US" sz="1200" b="0" i="0" kern="1200" dirty="0" err="1" smtClean="0">
                <a:solidFill>
                  <a:schemeClr val="tx1"/>
                </a:solidFill>
                <a:effectLst/>
                <a:latin typeface="+mn-lt"/>
                <a:ea typeface="+mn-ea"/>
                <a:cs typeface="+mn-cs"/>
              </a:rPr>
              <a:t>Ctrl+C</a:t>
            </a:r>
            <a:r>
              <a:rPr lang="en-US" sz="1200" b="0" i="0" kern="1200" dirty="0" smtClean="0">
                <a:solidFill>
                  <a:schemeClr val="tx1"/>
                </a:solidFill>
                <a:effectLst/>
                <a:latin typeface="+mn-lt"/>
                <a:ea typeface="+mn-ea"/>
                <a:cs typeface="+mn-cs"/>
              </a:rPr>
              <a:t> to stop the container.</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Detached container</a:t>
            </a:r>
          </a:p>
          <a:p>
            <a:r>
              <a:rPr lang="en-US" sz="1200" b="0" i="0" kern="1200" dirty="0" smtClean="0">
                <a:solidFill>
                  <a:schemeClr val="tx1"/>
                </a:solidFill>
                <a:effectLst/>
                <a:latin typeface="+mn-lt"/>
                <a:ea typeface="+mn-ea"/>
                <a:cs typeface="+mn-cs"/>
              </a:rPr>
              <a:t>Restart the container in detached mode: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-d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254418caddb1e260e8489f872f51af4422bc4801d17746967d9777f565714600</a:t>
            </a:r>
          </a:p>
          <a:p>
            <a:r>
              <a:rPr lang="en-US" sz="1200" b="0" i="0" kern="1200" dirty="0" smtClean="0">
                <a:solidFill>
                  <a:schemeClr val="tx1"/>
                </a:solidFill>
                <a:effectLst/>
                <a:latin typeface="+mn-lt"/>
                <a:ea typeface="+mn-ea"/>
                <a:cs typeface="+mn-cs"/>
              </a:rPr>
              <a:t>-d, instead of -it, runs the container in detached mode.</a:t>
            </a:r>
          </a:p>
          <a:p>
            <a:r>
              <a:rPr lang="en-US" sz="1200" b="0" i="0" kern="1200" dirty="0" smtClean="0">
                <a:solidFill>
                  <a:schemeClr val="tx1"/>
                </a:solidFill>
                <a:effectLst/>
                <a:latin typeface="+mn-lt"/>
                <a:ea typeface="+mn-ea"/>
                <a:cs typeface="+mn-cs"/>
              </a:rPr>
              <a:t>The output is the unique id assigned to the container. Logs of the container can be seen using the command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logs &lt;CONTAINER_ID&gt;, where &lt;CONTAINER_ID&gt; is the id of the container.</a:t>
            </a:r>
          </a:p>
          <a:p>
            <a:r>
              <a:rPr lang="en-US" sz="1200" b="0" i="0" kern="1200" dirty="0" smtClean="0">
                <a:solidFill>
                  <a:schemeClr val="tx1"/>
                </a:solidFill>
                <a:effectLst/>
                <a:latin typeface="+mn-lt"/>
                <a:ea typeface="+mn-ea"/>
                <a:cs typeface="+mn-cs"/>
              </a:rPr>
              <a:t>Status of the container can be checked using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ls command:</a:t>
            </a:r>
          </a:p>
          <a:p>
            <a:r>
              <a:rPr lang="en-US" sz="1200" b="0" i="0" kern="1200" dirty="0" smtClean="0">
                <a:solidFill>
                  <a:schemeClr val="tx1"/>
                </a:solidFill>
                <a:effectLst/>
                <a:latin typeface="+mn-lt"/>
                <a:ea typeface="+mn-ea"/>
                <a:cs typeface="+mn-cs"/>
              </a:rPr>
              <a:t>CONTAINER ID IMAGE COMMAND CREATED STATUS PORTS NAMES 254418caddb1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"/opt/</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a:t>
            </a:r>
            <a:r>
              <a:rPr lang="en-US" sz="1200" b="0" i="0" kern="1200" dirty="0" smtClean="0">
                <a:solidFill>
                  <a:schemeClr val="tx1"/>
                </a:solidFill>
                <a:effectLst/>
                <a:latin typeface="+mn-lt"/>
                <a:ea typeface="+mn-ea"/>
                <a:cs typeface="+mn-cs"/>
              </a:rPr>
              <a:t>..." 2 minutes ago Up 2 minutes 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gifted_haibt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try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ls -a to see all the containers on this machine.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75</a:t>
            </a:fld>
            <a:endParaRPr lang="en-US" altLang="en-US"/>
          </a:p>
        </p:txBody>
      </p:sp>
    </p:spTree>
    <p:extLst>
      <p:ext uri="{BB962C8B-B14F-4D97-AF65-F5344CB8AC3E}">
        <p14:creationId xmlns:p14="http://schemas.microsoft.com/office/powerpoint/2010/main" val="1641948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Interactively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default, Docker runs in the foreground.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allows to interact with the STDIN and -t attach a TTY to the process.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Switches can be combined together and used as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Hit </a:t>
            </a:r>
            <a:r>
              <a:rPr lang="en-US" sz="1200" b="0" i="0" kern="1200" dirty="0" err="1" smtClean="0">
                <a:solidFill>
                  <a:schemeClr val="tx1"/>
                </a:solidFill>
                <a:effectLst/>
                <a:latin typeface="+mn-lt"/>
                <a:ea typeface="+mn-ea"/>
                <a:cs typeface="+mn-cs"/>
              </a:rPr>
              <a:t>Ctrl+C</a:t>
            </a:r>
            <a:r>
              <a:rPr lang="en-US" sz="1200" b="0" i="0" kern="1200" dirty="0" smtClean="0">
                <a:solidFill>
                  <a:schemeClr val="tx1"/>
                </a:solidFill>
                <a:effectLst/>
                <a:latin typeface="+mn-lt"/>
                <a:ea typeface="+mn-ea"/>
                <a:cs typeface="+mn-cs"/>
              </a:rPr>
              <a:t> to stop the container.</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76</a:t>
            </a:fld>
            <a:endParaRPr lang="en-US" altLang="en-US"/>
          </a:p>
        </p:txBody>
      </p:sp>
    </p:spTree>
    <p:extLst>
      <p:ext uri="{BB962C8B-B14F-4D97-AF65-F5344CB8AC3E}">
        <p14:creationId xmlns:p14="http://schemas.microsoft.com/office/powerpoint/2010/main" val="360785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Detached container</a:t>
            </a:r>
          </a:p>
          <a:p>
            <a:r>
              <a:rPr lang="en-US" sz="1200" b="0" i="0" kern="1200" dirty="0" smtClean="0">
                <a:solidFill>
                  <a:schemeClr val="tx1"/>
                </a:solidFill>
                <a:effectLst/>
                <a:latin typeface="+mn-lt"/>
                <a:ea typeface="+mn-ea"/>
                <a:cs typeface="+mn-cs"/>
              </a:rPr>
              <a:t>Restart the container in detached mode: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-d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254418caddb1e260e8489f872f51af4422bc4801d17746967d9777f565714600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 instead of -it, runs the container in detached mode.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output is the unique id assigned to the container.</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77</a:t>
            </a:fld>
            <a:endParaRPr lang="en-US" altLang="en-US"/>
          </a:p>
        </p:txBody>
      </p:sp>
    </p:spTree>
    <p:extLst>
      <p:ext uri="{BB962C8B-B14F-4D97-AF65-F5344CB8AC3E}">
        <p14:creationId xmlns:p14="http://schemas.microsoft.com/office/powerpoint/2010/main" val="1698599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7</a:t>
            </a:fld>
            <a:endParaRPr lang="en-US" altLang="en-US"/>
          </a:p>
        </p:txBody>
      </p:sp>
    </p:spTree>
    <p:extLst>
      <p:ext uri="{BB962C8B-B14F-4D97-AF65-F5344CB8AC3E}">
        <p14:creationId xmlns:p14="http://schemas.microsoft.com/office/powerpoint/2010/main" val="4235835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Logs of the container can be seen using the command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logs &lt;CONTAINER_ID&gt;, where &lt;CONTAINER_ID&gt; is the id of the container.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Status of the container can be checked using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ls command:</a:t>
            </a:r>
          </a:p>
          <a:p>
            <a:r>
              <a:rPr lang="en-US" sz="1200" b="0" i="0" kern="1200" dirty="0" smtClean="0">
                <a:solidFill>
                  <a:schemeClr val="tx1"/>
                </a:solidFill>
                <a:effectLst/>
                <a:latin typeface="+mn-lt"/>
                <a:ea typeface="+mn-ea"/>
                <a:cs typeface="+mn-cs"/>
              </a:rPr>
              <a:t>CONTAINER ID 	IMAGE 	COMMAND 	CREATED 		STATUS 	PORTS 	NAMES </a:t>
            </a:r>
          </a:p>
          <a:p>
            <a:r>
              <a:rPr lang="en-US" sz="1200" b="0" i="0" kern="1200" dirty="0" smtClean="0">
                <a:solidFill>
                  <a:schemeClr val="tx1"/>
                </a:solidFill>
                <a:effectLst/>
                <a:latin typeface="+mn-lt"/>
                <a:ea typeface="+mn-ea"/>
                <a:cs typeface="+mn-cs"/>
              </a:rPr>
              <a:t>254418caddb1</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"/opt/</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a:t>
            </a:r>
            <a:r>
              <a:rPr lang="en-US" sz="1200" b="0" i="0" kern="1200" dirty="0" smtClean="0">
                <a:solidFill>
                  <a:schemeClr val="tx1"/>
                </a:solidFill>
                <a:effectLst/>
                <a:latin typeface="+mn-lt"/>
                <a:ea typeface="+mn-ea"/>
                <a:cs typeface="+mn-cs"/>
              </a:rPr>
              <a:t>...”     2 minutes ago                    Up 2 minutes   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gifted_haibt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try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ls -a to see all the containers on this machine.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78</a:t>
            </a:fld>
            <a:endParaRPr lang="en-US" altLang="en-US"/>
          </a:p>
        </p:txBody>
      </p:sp>
    </p:spTree>
    <p:extLst>
      <p:ext uri="{BB962C8B-B14F-4D97-AF65-F5344CB8AC3E}">
        <p14:creationId xmlns:p14="http://schemas.microsoft.com/office/powerpoint/2010/main" val="1966735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With default port</a:t>
            </a:r>
          </a:p>
          <a:p>
            <a:r>
              <a:rPr lang="en-US" sz="1200" b="0" i="0" kern="1200" dirty="0" smtClean="0">
                <a:solidFill>
                  <a:schemeClr val="tx1"/>
                </a:solidFill>
                <a:effectLst/>
                <a:latin typeface="+mn-lt"/>
                <a:ea typeface="+mn-ea"/>
                <a:cs typeface="+mn-cs"/>
              </a:rPr>
              <a:t>If you want the container to accept incoming connections, you will need to provide special options when invoking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container, we just started, can’t be accessed by our browser.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need to stop it again and restart with different options.</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 grep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awk</a:t>
            </a:r>
            <a:r>
              <a:rPr lang="en-US" sz="1200" b="0" i="0" kern="1200" dirty="0" smtClean="0">
                <a:solidFill>
                  <a:schemeClr val="tx1"/>
                </a:solidFill>
                <a:effectLst/>
                <a:latin typeface="+mn-lt"/>
                <a:ea typeface="+mn-ea"/>
                <a:cs typeface="+mn-cs"/>
              </a:rPr>
              <a:t> '{print $1}'`</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Restart the container as:</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-d -P --name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 map any exposed ports inside the image to a random port on Docker host.</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79</a:t>
            </a:fld>
            <a:endParaRPr lang="en-US" altLang="en-US"/>
          </a:p>
        </p:txBody>
      </p:sp>
    </p:spTree>
    <p:extLst>
      <p:ext uri="{BB962C8B-B14F-4D97-AF65-F5344CB8AC3E}">
        <p14:creationId xmlns:p14="http://schemas.microsoft.com/office/powerpoint/2010/main" val="15016916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(cont.)</a:t>
            </a:r>
          </a:p>
          <a:p>
            <a:r>
              <a:rPr lang="en-US" sz="1200" b="0" i="0" kern="1200" dirty="0" smtClean="0">
                <a:solidFill>
                  <a:schemeClr val="tx1"/>
                </a:solidFill>
                <a:effectLst/>
                <a:latin typeface="+mn-lt"/>
                <a:ea typeface="+mn-ea"/>
                <a:cs typeface="+mn-cs"/>
              </a:rPr>
              <a:t>In addition, --name option is used to give this container a name.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name can then later be used to get more details about the container or stop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can be verified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ls command:</a:t>
            </a:r>
          </a:p>
          <a:p>
            <a:r>
              <a:rPr lang="en-US" sz="1200" b="0" i="0" kern="1200" dirty="0" smtClean="0">
                <a:solidFill>
                  <a:schemeClr val="tx1"/>
                </a:solidFill>
                <a:effectLst/>
                <a:latin typeface="+mn-lt"/>
                <a:ea typeface="+mn-ea"/>
                <a:cs typeface="+mn-cs"/>
              </a:rPr>
              <a:t>CONTAINER ID IMAGE COMMAND CREATED STATUS PORTS NAMES </a:t>
            </a:r>
          </a:p>
          <a:p>
            <a:r>
              <a:rPr lang="en-US" sz="1200" b="0" i="0" kern="1200" dirty="0" smtClean="0">
                <a:solidFill>
                  <a:schemeClr val="tx1"/>
                </a:solidFill>
                <a:effectLst/>
                <a:latin typeface="+mn-lt"/>
                <a:ea typeface="+mn-ea"/>
                <a:cs typeface="+mn-cs"/>
              </a:rPr>
              <a:t>89fbfbceeb56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"/opt/</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a:t>
            </a:r>
            <a:r>
              <a:rPr lang="en-US" sz="1200" b="0" i="0" kern="1200" dirty="0" smtClean="0">
                <a:solidFill>
                  <a:schemeClr val="tx1"/>
                </a:solidFill>
                <a:effectLst/>
                <a:latin typeface="+mn-lt"/>
                <a:ea typeface="+mn-ea"/>
                <a:cs typeface="+mn-cs"/>
              </a:rPr>
              <a:t>..." 9 seconds ago Up 8 seconds 0.0.0.0:32768-&gt;8080/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wildfly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port mapping is shown in the PORTS column. </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80</a:t>
            </a:fld>
            <a:endParaRPr lang="en-US" altLang="en-US"/>
          </a:p>
        </p:txBody>
      </p:sp>
    </p:spTree>
    <p:extLst>
      <p:ext uri="{BB962C8B-B14F-4D97-AF65-F5344CB8AC3E}">
        <p14:creationId xmlns:p14="http://schemas.microsoft.com/office/powerpoint/2010/main" val="809896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Access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server at </a:t>
            </a:r>
            <a:r>
              <a:rPr lang="en-US" sz="1200" b="0" i="0" u="none" strike="noStrike" kern="1200" dirty="0" smtClean="0">
                <a:solidFill>
                  <a:schemeClr val="tx1"/>
                </a:solidFill>
                <a:effectLst/>
                <a:latin typeface="+mn-lt"/>
                <a:ea typeface="+mn-ea"/>
                <a:cs typeface="+mn-cs"/>
                <a:hlinkClick r:id="rId3"/>
              </a:rPr>
              <a:t>http://localhost:32768</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Make sure to use the correct port number as shown in your case.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Note-Exact port number may be different in your case.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81</a:t>
            </a:fld>
            <a:endParaRPr lang="en-US" altLang="en-US"/>
          </a:p>
        </p:txBody>
      </p:sp>
    </p:spTree>
    <p:extLst>
      <p:ext uri="{BB962C8B-B14F-4D97-AF65-F5344CB8AC3E}">
        <p14:creationId xmlns:p14="http://schemas.microsoft.com/office/powerpoint/2010/main" val="6402561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Deploy a WAR file to application server</a:t>
            </a:r>
          </a:p>
          <a:p>
            <a:r>
              <a:rPr lang="en-US" sz="1200" b="0" i="0" kern="1200" dirty="0" smtClean="0">
                <a:solidFill>
                  <a:schemeClr val="tx1"/>
                </a:solidFill>
                <a:effectLst/>
                <a:latin typeface="+mn-lt"/>
                <a:ea typeface="+mn-ea"/>
                <a:cs typeface="+mn-cs"/>
              </a:rPr>
              <a:t>Now that your application server is running, lets see how to deploy a WAR file to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Create a new directory </a:t>
            </a:r>
            <a:r>
              <a:rPr lang="en-US" sz="1200" b="0" i="0" kern="1200" dirty="0" err="1" smtClean="0">
                <a:solidFill>
                  <a:schemeClr val="tx1"/>
                </a:solidFill>
                <a:effectLst/>
                <a:latin typeface="+mn-lt"/>
                <a:ea typeface="+mn-ea"/>
                <a:cs typeface="+mn-cs"/>
              </a:rPr>
              <a:t>hellojavaee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Create a new text file and name it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 the following contents:</a:t>
            </a:r>
          </a:p>
          <a:p>
            <a:r>
              <a:rPr lang="en-US" sz="1200" b="0" i="0" kern="1200" dirty="0" smtClean="0">
                <a:solidFill>
                  <a:schemeClr val="tx1"/>
                </a:solidFill>
                <a:effectLst/>
                <a:latin typeface="+mn-lt"/>
                <a:ea typeface="+mn-ea"/>
                <a:cs typeface="+mn-cs"/>
              </a:rPr>
              <a:t>FROM </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wildfly:latest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RUN curl -L https://</a:t>
            </a:r>
            <a:r>
              <a:rPr lang="en-US" sz="1200" b="0" i="0" kern="1200" dirty="0" err="1" smtClean="0">
                <a:solidFill>
                  <a:schemeClr val="tx1"/>
                </a:solidFill>
                <a:effectLst/>
                <a:latin typeface="+mn-lt"/>
                <a:ea typeface="+mn-ea"/>
                <a:cs typeface="+mn-cs"/>
              </a:rPr>
              <a:t>github.com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javaee</a:t>
            </a:r>
            <a:r>
              <a:rPr lang="en-US" sz="1200" b="0" i="0" kern="1200" dirty="0" smtClean="0">
                <a:solidFill>
                  <a:schemeClr val="tx1"/>
                </a:solidFill>
                <a:effectLst/>
                <a:latin typeface="+mn-lt"/>
                <a:ea typeface="+mn-ea"/>
                <a:cs typeface="+mn-cs"/>
              </a:rPr>
              <a:t>-samples/javaee7-simple-sample/releases/download/v1.10/javaee7-simple-sample-1.10.war -o /opt/</a:t>
            </a:r>
            <a:r>
              <a:rPr lang="en-US" sz="1200" b="0" i="0" kern="1200" dirty="0" err="1" smtClean="0">
                <a:solidFill>
                  <a:schemeClr val="tx1"/>
                </a:solidFill>
                <a:effectLst/>
                <a:latin typeface="+mn-lt"/>
                <a:ea typeface="+mn-ea"/>
                <a:cs typeface="+mn-cs"/>
              </a:rPr>
              <a:t>jboss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/standalone/deployments/</a:t>
            </a:r>
            <a:r>
              <a:rPr lang="en-US" sz="1200" b="0" i="0" kern="1200" dirty="0" err="1" smtClean="0">
                <a:solidFill>
                  <a:schemeClr val="tx1"/>
                </a:solidFill>
                <a:effectLst/>
                <a:latin typeface="+mn-lt"/>
                <a:ea typeface="+mn-ea"/>
                <a:cs typeface="+mn-cs"/>
              </a:rPr>
              <a:t>javaee</a:t>
            </a:r>
            <a:r>
              <a:rPr lang="en-US" sz="1200" b="0" i="0" kern="1200" dirty="0" smtClean="0">
                <a:solidFill>
                  <a:schemeClr val="tx1"/>
                </a:solidFill>
                <a:effectLst/>
                <a:latin typeface="+mn-lt"/>
                <a:ea typeface="+mn-ea"/>
                <a:cs typeface="+mn-cs"/>
              </a:rPr>
              <a:t>-simple-</a:t>
            </a:r>
            <a:r>
              <a:rPr lang="en-US" sz="1200" b="0" i="0" kern="1200" dirty="0" err="1" smtClean="0">
                <a:solidFill>
                  <a:schemeClr val="tx1"/>
                </a:solidFill>
                <a:effectLst/>
                <a:latin typeface="+mn-lt"/>
                <a:ea typeface="+mn-ea"/>
                <a:cs typeface="+mn-cs"/>
              </a:rPr>
              <a:t>sample.war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82</a:t>
            </a:fld>
            <a:endParaRPr lang="en-US" altLang="en-US"/>
          </a:p>
        </p:txBody>
      </p:sp>
    </p:spTree>
    <p:extLst>
      <p:ext uri="{BB962C8B-B14F-4D97-AF65-F5344CB8AC3E}">
        <p14:creationId xmlns:p14="http://schemas.microsoft.com/office/powerpoint/2010/main" val="510254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Deploy a WAR file to application server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Create an image: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build -t </a:t>
            </a:r>
            <a:r>
              <a:rPr lang="en-US" sz="1200" b="0" i="0" kern="1200" dirty="0" err="1" smtClean="0">
                <a:solidFill>
                  <a:schemeClr val="tx1"/>
                </a:solidFill>
                <a:effectLst/>
                <a:latin typeface="+mn-lt"/>
                <a:ea typeface="+mn-ea"/>
                <a:cs typeface="+mn-cs"/>
              </a:rPr>
              <a:t>javaee</a:t>
            </a:r>
            <a:r>
              <a:rPr lang="en-US" sz="1200" b="0" i="0" kern="1200" dirty="0" smtClean="0">
                <a:solidFill>
                  <a:schemeClr val="tx1"/>
                </a:solidFill>
                <a:effectLst/>
                <a:latin typeface="+mn-lt"/>
                <a:ea typeface="+mn-ea"/>
                <a:cs typeface="+mn-cs"/>
              </a:rPr>
              <a:t>-sample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Start the container:</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run -d -p 8080:8080 --name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javaee</a:t>
            </a:r>
            <a:r>
              <a:rPr lang="en-US" sz="1200" b="0" i="0" kern="1200" dirty="0" smtClean="0">
                <a:solidFill>
                  <a:schemeClr val="tx1"/>
                </a:solidFill>
                <a:effectLst/>
                <a:latin typeface="+mn-lt"/>
                <a:ea typeface="+mn-ea"/>
                <a:cs typeface="+mn-cs"/>
              </a:rPr>
              <a:t>-sample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Access the endpoint:</a:t>
            </a:r>
          </a:p>
          <a:p>
            <a:r>
              <a:rPr lang="en-US" sz="1200" b="0" i="0" kern="1200" dirty="0" smtClean="0">
                <a:solidFill>
                  <a:schemeClr val="tx1"/>
                </a:solidFill>
                <a:effectLst/>
                <a:latin typeface="+mn-lt"/>
                <a:ea typeface="+mn-ea"/>
                <a:cs typeface="+mn-cs"/>
              </a:rPr>
              <a:t>curl http://localhost:8080/</a:t>
            </a:r>
            <a:r>
              <a:rPr lang="en-US" sz="1200" b="0" i="0" kern="1200" dirty="0" err="1" smtClean="0">
                <a:solidFill>
                  <a:schemeClr val="tx1"/>
                </a:solidFill>
                <a:effectLst/>
                <a:latin typeface="+mn-lt"/>
                <a:ea typeface="+mn-ea"/>
                <a:cs typeface="+mn-cs"/>
              </a:rPr>
              <a:t>javaee</a:t>
            </a:r>
            <a:r>
              <a:rPr lang="en-US" sz="1200" b="0" i="0" kern="1200" dirty="0" smtClean="0">
                <a:solidFill>
                  <a:schemeClr val="tx1"/>
                </a:solidFill>
                <a:effectLst/>
                <a:latin typeface="+mn-lt"/>
                <a:ea typeface="+mn-ea"/>
                <a:cs typeface="+mn-cs"/>
              </a:rPr>
              <a:t>-simple-sample/resources/persons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Optional:</a:t>
            </a:r>
            <a:r>
              <a:rPr lang="en-US" sz="1200" b="0" i="0" kern="1200" dirty="0" smtClean="0">
                <a:solidFill>
                  <a:schemeClr val="tx1"/>
                </a:solidFill>
                <a:effectLst/>
                <a:latin typeface="+mn-lt"/>
                <a:ea typeface="+mn-ea"/>
                <a:cs typeface="+mn-cs"/>
              </a:rPr>
              <a:t> </a:t>
            </a:r>
            <a:r>
              <a:rPr lang="en-US" dirty="0" smtClean="0"/>
              <a:t>brew install XML-</a:t>
            </a:r>
            <a:r>
              <a:rPr lang="en-US" dirty="0" err="1" smtClean="0"/>
              <a:t>Coreutils</a:t>
            </a:r>
            <a:r>
              <a:rPr lang="en-US" sz="1200" b="0" i="0" kern="1200" dirty="0" smtClean="0">
                <a:solidFill>
                  <a:schemeClr val="tx1"/>
                </a:solidFill>
                <a:effectLst/>
                <a:latin typeface="+mn-lt"/>
                <a:ea typeface="+mn-ea"/>
                <a:cs typeface="+mn-cs"/>
              </a:rPr>
              <a:t> will install XML formatting utility on Mac. This output can then be piped to </a:t>
            </a:r>
            <a:r>
              <a:rPr lang="en-US" dirty="0" smtClean="0"/>
              <a:t>xml-</a:t>
            </a:r>
            <a:r>
              <a:rPr lang="en-US" dirty="0" err="1" smtClean="0"/>
              <a:t>fmt</a:t>
            </a:r>
            <a:r>
              <a:rPr lang="en-US" sz="1200" b="0" i="0" kern="1200" dirty="0" smtClean="0">
                <a:solidFill>
                  <a:schemeClr val="tx1"/>
                </a:solidFill>
                <a:effectLst/>
                <a:latin typeface="+mn-lt"/>
                <a:ea typeface="+mn-ea"/>
                <a:cs typeface="+mn-cs"/>
              </a:rPr>
              <a:t> to display a formatted result.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See the output:</a:t>
            </a:r>
          </a:p>
          <a:p>
            <a:r>
              <a:rPr lang="en-US" sz="1200" b="0" i="0" kern="1200" dirty="0" err="1" smtClean="0">
                <a:solidFill>
                  <a:schemeClr val="tx1"/>
                </a:solidFill>
                <a:effectLst/>
                <a:latin typeface="+mn-lt"/>
                <a:ea typeface="+mn-ea"/>
                <a:cs typeface="+mn-cs"/>
              </a:rPr>
              <a:t>Refrence</a:t>
            </a:r>
            <a:r>
              <a:rPr lang="en-US" sz="1200" b="0" i="0" kern="1200" baseline="0" dirty="0" smtClean="0">
                <a:solidFill>
                  <a:schemeClr val="tx1"/>
                </a:solidFill>
                <a:effectLst/>
                <a:latin typeface="+mn-lt"/>
                <a:ea typeface="+mn-ea"/>
                <a:cs typeface="+mn-cs"/>
              </a:rPr>
              <a:t>: </a:t>
            </a:r>
            <a:r>
              <a:rPr lang="en-US" sz="1200" b="1" i="0" kern="1200" baseline="0" dirty="0" smtClean="0">
                <a:solidFill>
                  <a:schemeClr val="tx1"/>
                </a:solidFill>
                <a:effectLst/>
                <a:latin typeface="+mn-lt"/>
                <a:ea typeface="+mn-ea"/>
                <a:cs typeface="+mn-cs"/>
              </a:rPr>
              <a:t>cs_05-output.bash</a:t>
            </a:r>
          </a:p>
          <a:p>
            <a:r>
              <a:rPr lang="en-US" sz="1200" b="1" i="0" kern="1200" baseline="0" dirty="0" smtClean="0">
                <a:solidFill>
                  <a:schemeClr val="tx1"/>
                </a:solidFill>
                <a:effectLst/>
                <a:latin typeface="+mn-lt"/>
                <a:ea typeface="+mn-ea"/>
                <a:cs typeface="+mn-cs"/>
              </a:rPr>
              <a:t>NOTE:</a:t>
            </a:r>
            <a:r>
              <a:rPr lang="en-US" sz="1200" b="0" i="0" kern="1200" baseline="0" dirty="0" smtClean="0">
                <a:solidFill>
                  <a:schemeClr val="tx1"/>
                </a:solidFill>
                <a:effectLst/>
                <a:latin typeface="+mn-lt"/>
                <a:ea typeface="+mn-ea"/>
                <a:cs typeface="+mn-cs"/>
              </a:rPr>
              <a:t> This is found inside the </a:t>
            </a:r>
            <a:r>
              <a:rPr lang="en-US" sz="1200" b="0" i="0" kern="1200" baseline="0" dirty="0" err="1" smtClean="0">
                <a:solidFill>
                  <a:schemeClr val="tx1"/>
                </a:solidFill>
                <a:effectLst/>
                <a:latin typeface="+mn-lt"/>
                <a:ea typeface="+mn-ea"/>
                <a:cs typeface="+mn-cs"/>
              </a:rPr>
              <a:t>code_snippet</a:t>
            </a:r>
            <a:r>
              <a:rPr lang="en-US" sz="1200" b="0" i="0" kern="1200" baseline="0" dirty="0" smtClean="0">
                <a:solidFill>
                  <a:schemeClr val="tx1"/>
                </a:solidFill>
                <a:effectLst/>
                <a:latin typeface="+mn-lt"/>
                <a:ea typeface="+mn-ea"/>
                <a:cs typeface="+mn-cs"/>
              </a:rPr>
              <a:t> folder.</a:t>
            </a:r>
            <a:endParaRPr lang="en-US" sz="1200" b="1"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83</a:t>
            </a:fld>
            <a:endParaRPr lang="en-US" altLang="en-US"/>
          </a:p>
        </p:txBody>
      </p:sp>
    </p:spTree>
    <p:extLst>
      <p:ext uri="{BB962C8B-B14F-4D97-AF65-F5344CB8AC3E}">
        <p14:creationId xmlns:p14="http://schemas.microsoft.com/office/powerpoint/2010/main" val="3403721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Stop container</a:t>
            </a:r>
          </a:p>
          <a:p>
            <a:r>
              <a:rPr lang="en-US" sz="1200" b="0" i="0" kern="1200" dirty="0" smtClean="0">
                <a:solidFill>
                  <a:schemeClr val="tx1"/>
                </a:solidFill>
                <a:effectLst/>
                <a:latin typeface="+mn-lt"/>
                <a:ea typeface="+mn-ea"/>
                <a:cs typeface="+mn-cs"/>
              </a:rPr>
              <a:t>Stop a specific container by id or name: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&lt;CONTAINER ID&gt; </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&lt;NAME&gt;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Stop all running containers:</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-q)</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Stop only the exited containers:</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-a -f "exited=-1”</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Remove container</a:t>
            </a:r>
          </a:p>
          <a:p>
            <a:r>
              <a:rPr lang="en-US" sz="1200" b="0" i="0" kern="1200" dirty="0" smtClean="0">
                <a:solidFill>
                  <a:schemeClr val="tx1"/>
                </a:solidFill>
                <a:effectLst/>
                <a:latin typeface="+mn-lt"/>
                <a:ea typeface="+mn-ea"/>
                <a:cs typeface="+mn-cs"/>
              </a:rPr>
              <a:t>Remove a specific container by id or name: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&lt;CONTAINER_ID&gt;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&lt;NAME&gt;</a:t>
            </a:r>
          </a:p>
          <a:p>
            <a:r>
              <a:rPr lang="en-US" sz="1200" b="0" i="0" kern="1200" dirty="0" smtClean="0">
                <a:solidFill>
                  <a:schemeClr val="tx1"/>
                </a:solidFill>
                <a:effectLst/>
                <a:latin typeface="+mn-lt"/>
                <a:ea typeface="+mn-ea"/>
                <a:cs typeface="+mn-cs"/>
              </a:rPr>
              <a:t>Remove containers meeting a regular expression</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-a | grep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awk</a:t>
            </a:r>
            <a:r>
              <a:rPr lang="en-US" sz="1200" b="0" i="0" kern="1200" dirty="0" smtClean="0">
                <a:solidFill>
                  <a:schemeClr val="tx1"/>
                </a:solidFill>
                <a:effectLst/>
                <a:latin typeface="+mn-lt"/>
                <a:ea typeface="+mn-ea"/>
                <a:cs typeface="+mn-cs"/>
              </a:rPr>
              <a:t> '{print $1}' | </a:t>
            </a:r>
            <a:r>
              <a:rPr lang="en-US" sz="1200" b="0" i="0" kern="1200" dirty="0" err="1" smtClean="0">
                <a:solidFill>
                  <a:schemeClr val="tx1"/>
                </a:solidFill>
                <a:effectLst/>
                <a:latin typeface="+mn-lt"/>
                <a:ea typeface="+mn-ea"/>
                <a:cs typeface="+mn-cs"/>
              </a:rPr>
              <a:t>xargs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Remove all containers, without any criteria</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aq</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84</a:t>
            </a:fld>
            <a:endParaRPr lang="en-US" altLang="en-US"/>
          </a:p>
        </p:txBody>
      </p:sp>
    </p:spTree>
    <p:extLst>
      <p:ext uri="{BB962C8B-B14F-4D97-AF65-F5344CB8AC3E}">
        <p14:creationId xmlns:p14="http://schemas.microsoft.com/office/powerpoint/2010/main" val="38752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Remove container</a:t>
            </a:r>
          </a:p>
          <a:p>
            <a:r>
              <a:rPr lang="en-US" sz="1200" b="0" i="0" kern="1200" dirty="0" smtClean="0">
                <a:solidFill>
                  <a:schemeClr val="tx1"/>
                </a:solidFill>
                <a:effectLst/>
                <a:latin typeface="+mn-lt"/>
                <a:ea typeface="+mn-ea"/>
                <a:cs typeface="+mn-cs"/>
              </a:rPr>
              <a:t>Remove a specific container by id or name:</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&lt;CONTAINER_ID&gt; </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&lt;NAME&gt;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Remove containers meeting a regular expression</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-a | grep </a:t>
            </a:r>
            <a:r>
              <a:rPr lang="en-US" sz="1200" b="0" i="0" kern="1200" dirty="0" err="1" smtClean="0">
                <a:solidFill>
                  <a:schemeClr val="tx1"/>
                </a:solidFill>
                <a:effectLst/>
                <a:latin typeface="+mn-lt"/>
                <a:ea typeface="+mn-ea"/>
                <a:cs typeface="+mn-cs"/>
              </a:rPr>
              <a:t>wildfly</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awk</a:t>
            </a:r>
            <a:r>
              <a:rPr lang="en-US" sz="1200" b="0" i="0" kern="1200" dirty="0" smtClean="0">
                <a:solidFill>
                  <a:schemeClr val="tx1"/>
                </a:solidFill>
                <a:effectLst/>
                <a:latin typeface="+mn-lt"/>
                <a:ea typeface="+mn-ea"/>
                <a:cs typeface="+mn-cs"/>
              </a:rPr>
              <a:t> '{print $1}' | </a:t>
            </a:r>
            <a:r>
              <a:rPr lang="en-US" sz="1200" b="0" i="0" kern="1200" dirty="0" err="1" smtClean="0">
                <a:solidFill>
                  <a:schemeClr val="tx1"/>
                </a:solidFill>
                <a:effectLst/>
                <a:latin typeface="+mn-lt"/>
                <a:ea typeface="+mn-ea"/>
                <a:cs typeface="+mn-cs"/>
              </a:rPr>
              <a:t>xargs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Remove all containers, without any criteria</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ps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aq</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85</a:t>
            </a:fld>
            <a:endParaRPr lang="en-US" altLang="en-US"/>
          </a:p>
        </p:txBody>
      </p:sp>
    </p:spTree>
    <p:extLst>
      <p:ext uri="{BB962C8B-B14F-4D97-AF65-F5344CB8AC3E}">
        <p14:creationId xmlns:p14="http://schemas.microsoft.com/office/powerpoint/2010/main" val="18180024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POSSIBLE</a:t>
            </a:r>
            <a:r>
              <a:rPr lang="en-US" b="1" baseline="0" dirty="0" smtClean="0"/>
              <a:t> </a:t>
            </a:r>
            <a:r>
              <a:rPr lang="en-US" b="1" dirty="0" smtClean="0"/>
              <a:t>RESOURCES:</a:t>
            </a:r>
          </a:p>
          <a:p>
            <a:endParaRPr lang="en-US" b="1" dirty="0" smtClean="0"/>
          </a:p>
          <a:p>
            <a:r>
              <a:rPr lang="en-US" dirty="0" smtClean="0"/>
              <a:t>The</a:t>
            </a:r>
            <a:r>
              <a:rPr lang="en-US" baseline="0" dirty="0" smtClean="0"/>
              <a:t> following link provides a GREAT article on advanced networking!</a:t>
            </a:r>
          </a:p>
          <a:p>
            <a:r>
              <a:rPr lang="en-US" dirty="0" smtClean="0"/>
              <a:t>https://</a:t>
            </a:r>
            <a:r>
              <a:rPr lang="en-US" dirty="0" err="1" smtClean="0"/>
              <a:t>success.docker.com</a:t>
            </a:r>
            <a:r>
              <a:rPr lang="en-US" dirty="0" smtClean="0"/>
              <a:t>/article/Docker_Reference_Architecture-_Designing_Scalable,_Portable_Docker_Container_Networks</a:t>
            </a:r>
            <a:endParaRPr lang="en-US" dirty="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88</a:t>
            </a:fld>
            <a:endParaRPr lang="en-US" altLang="en-US"/>
          </a:p>
        </p:txBody>
      </p:sp>
    </p:spTree>
    <p:extLst>
      <p:ext uri="{BB962C8B-B14F-4D97-AF65-F5344CB8AC3E}">
        <p14:creationId xmlns:p14="http://schemas.microsoft.com/office/powerpoint/2010/main" val="7016545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Overview</a:t>
            </a:r>
          </a:p>
          <a:p>
            <a:r>
              <a:rPr lang="en-US" sz="1200" b="0" i="0" kern="1200" dirty="0" smtClean="0">
                <a:solidFill>
                  <a:schemeClr val="tx1"/>
                </a:solidFill>
                <a:effectLst/>
                <a:latin typeface="+mn-lt"/>
                <a:ea typeface="+mn-ea"/>
                <a:cs typeface="+mn-cs"/>
              </a:rPr>
              <a:t>One of the reasons Docker containers and services are so powerful is that you can connect them together, </a:t>
            </a:r>
          </a:p>
          <a:p>
            <a:r>
              <a:rPr lang="en-US" sz="1200" b="0" i="0" kern="1200" dirty="0" smtClean="0">
                <a:solidFill>
                  <a:schemeClr val="tx1"/>
                </a:solidFill>
                <a:effectLst/>
                <a:latin typeface="+mn-lt"/>
                <a:ea typeface="+mn-ea"/>
                <a:cs typeface="+mn-cs"/>
              </a:rPr>
              <a:t>or connect them to non-Docker workloads.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containers and services do not even need to be aware that they are deployed on Docker, </a:t>
            </a:r>
          </a:p>
          <a:p>
            <a:r>
              <a:rPr lang="en-US" sz="1200" b="0" i="0" kern="1200" dirty="0" smtClean="0">
                <a:solidFill>
                  <a:schemeClr val="tx1"/>
                </a:solidFill>
                <a:effectLst/>
                <a:latin typeface="+mn-lt"/>
                <a:ea typeface="+mn-ea"/>
                <a:cs typeface="+mn-cs"/>
              </a:rPr>
              <a:t>or whether their peers are also Docker workloads or not.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Whether your Docker hosts run Linux, Windows, or a mix of the two, you can use Docker to manage them in a platform-agnostic way.</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topic defines some basic Docker networking concepts and prepares you to design and deploy your applications to take full advantage of these capabilities.</a:t>
            </a:r>
          </a:p>
          <a:p>
            <a:r>
              <a:rPr lang="en-US" sz="1200" b="0" i="0" kern="1200" dirty="0" smtClean="0">
                <a:solidFill>
                  <a:schemeClr val="tx1"/>
                </a:solidFill>
                <a:effectLst/>
                <a:latin typeface="+mn-lt"/>
                <a:ea typeface="+mn-ea"/>
                <a:cs typeface="+mn-cs"/>
              </a:rPr>
              <a:t>Most of this content applies to all Docker installations. However, </a:t>
            </a:r>
            <a:r>
              <a:rPr lang="en-US" sz="1200" b="0" i="0" u="none" strike="noStrike" kern="1200" dirty="0" smtClean="0">
                <a:solidFill>
                  <a:schemeClr val="tx1"/>
                </a:solidFill>
                <a:effectLst/>
                <a:latin typeface="+mn-lt"/>
                <a:ea typeface="+mn-ea"/>
                <a:cs typeface="+mn-cs"/>
                <a:hlinkClick r:id="rId3"/>
              </a:rPr>
              <a:t>a few advanced features</a:t>
            </a:r>
            <a:r>
              <a:rPr lang="en-US" sz="1200" b="0" i="0" kern="1200" dirty="0" smtClean="0">
                <a:solidFill>
                  <a:schemeClr val="tx1"/>
                </a:solidFill>
                <a:effectLst/>
                <a:latin typeface="+mn-lt"/>
                <a:ea typeface="+mn-ea"/>
                <a:cs typeface="+mn-cs"/>
              </a:rPr>
              <a:t> are only available to Docker EE customers.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89</a:t>
            </a:fld>
            <a:endParaRPr lang="en-US" altLang="en-US"/>
          </a:p>
        </p:txBody>
      </p:sp>
    </p:spTree>
    <p:extLst>
      <p:ext uri="{BB962C8B-B14F-4D97-AF65-F5344CB8AC3E}">
        <p14:creationId xmlns:p14="http://schemas.microsoft.com/office/powerpoint/2010/main" val="951300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Install Docker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is available in two editions: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Community Edition (CE)</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Docker Community Edition (CE) is ideal for developers and small teams looking to get started with Docker and experimenting with container-based apps.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CE has two update channels, </a:t>
            </a:r>
            <a:r>
              <a:rPr lang="en-US" sz="1200" b="1" i="0" kern="1200" dirty="0" smtClean="0">
                <a:solidFill>
                  <a:schemeClr val="tx1"/>
                </a:solidFill>
                <a:effectLst/>
                <a:latin typeface="+mn-lt"/>
                <a:ea typeface="+mn-ea"/>
                <a:cs typeface="+mn-cs"/>
              </a:rPr>
              <a:t>stable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edge</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Stable</a:t>
            </a:r>
            <a:r>
              <a:rPr lang="en-US" sz="1200" b="0" i="0" kern="1200" dirty="0" smtClean="0">
                <a:solidFill>
                  <a:schemeClr val="tx1"/>
                </a:solidFill>
                <a:effectLst/>
                <a:latin typeface="+mn-lt"/>
                <a:ea typeface="+mn-ea"/>
                <a:cs typeface="+mn-cs"/>
              </a:rPr>
              <a:t> gives you reliable updates every quarter</a:t>
            </a:r>
          </a:p>
          <a:p>
            <a:r>
              <a:rPr lang="en-US" sz="1200" b="1" i="0" kern="1200" dirty="0" smtClean="0">
                <a:solidFill>
                  <a:schemeClr val="tx1"/>
                </a:solidFill>
                <a:effectLst/>
                <a:latin typeface="+mn-lt"/>
                <a:ea typeface="+mn-ea"/>
                <a:cs typeface="+mn-cs"/>
              </a:rPr>
              <a:t>Edge</a:t>
            </a:r>
            <a:r>
              <a:rPr lang="en-US" sz="1200" b="0" i="0" kern="1200" dirty="0" smtClean="0">
                <a:solidFill>
                  <a:schemeClr val="tx1"/>
                </a:solidFill>
                <a:effectLst/>
                <a:latin typeface="+mn-lt"/>
                <a:ea typeface="+mn-ea"/>
                <a:cs typeface="+mn-cs"/>
              </a:rPr>
              <a:t> gives you new features every month</a:t>
            </a:r>
          </a:p>
          <a:p>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Enterprise Edition (EE)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Enterprise Edition (EE) is designed for enterprise development and IT teams who build, ship, and run business critical applications in production at scale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a:t>
            </a:fld>
            <a:endParaRPr lang="en-US" altLang="en-US"/>
          </a:p>
        </p:txBody>
      </p:sp>
    </p:spTree>
    <p:extLst>
      <p:ext uri="{BB962C8B-B14F-4D97-AF65-F5344CB8AC3E}">
        <p14:creationId xmlns:p14="http://schemas.microsoft.com/office/powerpoint/2010/main" val="6724470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Network drivers</a:t>
            </a:r>
          </a:p>
          <a:p>
            <a:r>
              <a:rPr lang="en-US" sz="1200" b="0" i="0" kern="1200" dirty="0" smtClean="0">
                <a:solidFill>
                  <a:schemeClr val="tx1"/>
                </a:solidFill>
                <a:effectLst/>
                <a:latin typeface="+mn-lt"/>
                <a:ea typeface="+mn-ea"/>
                <a:cs typeface="+mn-cs"/>
              </a:rPr>
              <a:t>Docker’s networking subsystem is pluggable, using drivers.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Several drivers exist by default, and provide core networking functionality: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bridge: </a:t>
            </a:r>
          </a:p>
          <a:p>
            <a:r>
              <a:rPr lang="en-US" sz="1200" b="0" i="0" kern="1200" dirty="0" smtClean="0">
                <a:solidFill>
                  <a:schemeClr val="tx1"/>
                </a:solidFill>
                <a:effectLst/>
                <a:latin typeface="+mn-lt"/>
                <a:ea typeface="+mn-ea"/>
                <a:cs typeface="+mn-cs"/>
              </a:rPr>
              <a:t>The default network driver. If you don’t specify a driver, this is the type of network you are creating. </a:t>
            </a:r>
            <a:r>
              <a:rPr lang="en-US" sz="1200" b="1" i="0" kern="1200" dirty="0" smtClean="0">
                <a:solidFill>
                  <a:schemeClr val="tx1"/>
                </a:solidFill>
                <a:effectLst/>
                <a:latin typeface="+mn-lt"/>
                <a:ea typeface="+mn-ea"/>
                <a:cs typeface="+mn-cs"/>
              </a:rPr>
              <a:t>Bridge networks are usually used when your applications run in standalone containers that need to communicate.</a:t>
            </a:r>
            <a:r>
              <a:rPr lang="en-US" sz="1200" b="0" i="0" kern="1200" dirty="0" smtClean="0">
                <a:solidFill>
                  <a:schemeClr val="tx1"/>
                </a:solidFill>
                <a:effectLst/>
                <a:latin typeface="+mn-lt"/>
                <a:ea typeface="+mn-ea"/>
                <a:cs typeface="+mn-cs"/>
              </a:rPr>
              <a:t> See </a:t>
            </a:r>
            <a:r>
              <a:rPr lang="en-US" sz="1200" b="0" i="0" u="none" strike="noStrike" kern="1200" dirty="0" smtClean="0">
                <a:solidFill>
                  <a:schemeClr val="tx1"/>
                </a:solidFill>
                <a:effectLst/>
                <a:latin typeface="+mn-lt"/>
                <a:ea typeface="+mn-ea"/>
                <a:cs typeface="+mn-cs"/>
                <a:hlinkClick r:id="rId3"/>
              </a:rPr>
              <a:t>bridge networks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docs.docker.com</a:t>
            </a:r>
            <a:r>
              <a:rPr lang="en-US" sz="1200" b="0" i="0" kern="1200" dirty="0" smtClean="0">
                <a:solidFill>
                  <a:schemeClr val="tx1"/>
                </a:solidFill>
                <a:effectLst/>
                <a:latin typeface="+mn-lt"/>
                <a:ea typeface="+mn-ea"/>
                <a:cs typeface="+mn-cs"/>
              </a:rPr>
              <a:t>/network/bridge/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host: </a:t>
            </a:r>
          </a:p>
          <a:p>
            <a:r>
              <a:rPr lang="en-US" sz="1200" b="0" i="0" kern="1200" dirty="0" smtClean="0">
                <a:solidFill>
                  <a:schemeClr val="tx1"/>
                </a:solidFill>
                <a:effectLst/>
                <a:latin typeface="+mn-lt"/>
                <a:ea typeface="+mn-ea"/>
                <a:cs typeface="+mn-cs"/>
              </a:rPr>
              <a:t>For standalone containers, remove network isolation between the container and the Docker host, and use the host’s networking directly. host is only available for swarm services on Docker 17.06 and higher. See </a:t>
            </a:r>
            <a:r>
              <a:rPr lang="en-US" sz="1200" b="0" i="0" u="none" strike="noStrike" kern="1200" dirty="0" smtClean="0">
                <a:solidFill>
                  <a:schemeClr val="tx1"/>
                </a:solidFill>
                <a:effectLst/>
                <a:latin typeface="+mn-lt"/>
                <a:ea typeface="+mn-ea"/>
                <a:cs typeface="+mn-cs"/>
                <a:hlinkClick r:id="rId4"/>
              </a:rPr>
              <a:t>use the host network</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docs.docker.com</a:t>
            </a:r>
            <a:r>
              <a:rPr lang="en-US" sz="1200" b="0" i="0" kern="1200" dirty="0" smtClean="0">
                <a:solidFill>
                  <a:schemeClr val="tx1"/>
                </a:solidFill>
                <a:effectLst/>
                <a:latin typeface="+mn-lt"/>
                <a:ea typeface="+mn-ea"/>
                <a:cs typeface="+mn-cs"/>
              </a:rPr>
              <a:t>/network/host/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90</a:t>
            </a:fld>
            <a:endParaRPr lang="en-US" altLang="en-US"/>
          </a:p>
        </p:txBody>
      </p:sp>
    </p:spTree>
    <p:extLst>
      <p:ext uri="{BB962C8B-B14F-4D97-AF65-F5344CB8AC3E}">
        <p14:creationId xmlns:p14="http://schemas.microsoft.com/office/powerpoint/2010/main" val="12536716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Network drivers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overlay: </a:t>
            </a:r>
          </a:p>
          <a:p>
            <a:r>
              <a:rPr lang="en-US" sz="1200" b="0" i="0" kern="1200" dirty="0" smtClean="0">
                <a:solidFill>
                  <a:schemeClr val="tx1"/>
                </a:solidFill>
                <a:effectLst/>
                <a:latin typeface="+mn-lt"/>
                <a:ea typeface="+mn-ea"/>
                <a:cs typeface="+mn-cs"/>
              </a:rPr>
              <a:t>Overlay networks connect multiple Docker daemons together and enable swarm services to communicate with each other. You can also use overlay networks to facilitate communication between a swarm service and a standalone container, or between two standalone containers on different Docker daemons. This strategy removes the need to do OS-level routing between these containers. See </a:t>
            </a:r>
            <a:r>
              <a:rPr lang="en-US" sz="1200" b="0" i="0" u="none" strike="noStrike" kern="1200" dirty="0" smtClean="0">
                <a:solidFill>
                  <a:schemeClr val="tx1"/>
                </a:solidFill>
                <a:effectLst/>
                <a:latin typeface="+mn-lt"/>
                <a:ea typeface="+mn-ea"/>
                <a:cs typeface="+mn-cs"/>
                <a:hlinkClick r:id="rId3"/>
              </a:rPr>
              <a:t>overlay networks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docs.docker.com</a:t>
            </a:r>
            <a:r>
              <a:rPr lang="en-US" sz="1200" b="0" i="0" kern="1200" dirty="0" smtClean="0">
                <a:solidFill>
                  <a:schemeClr val="tx1"/>
                </a:solidFill>
                <a:effectLst/>
                <a:latin typeface="+mn-lt"/>
                <a:ea typeface="+mn-ea"/>
                <a:cs typeface="+mn-cs"/>
              </a:rPr>
              <a:t>/network/overlay/</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macvlan</a:t>
            </a:r>
            <a:r>
              <a:rPr lang="en-US" sz="1200" b="0" i="0" kern="1200" dirty="0" smtClean="0">
                <a:solidFill>
                  <a:schemeClr val="tx1"/>
                </a:solidFill>
                <a:effectLst/>
                <a:latin typeface="+mn-lt"/>
                <a:ea typeface="+mn-ea"/>
                <a:cs typeface="+mn-cs"/>
              </a:rPr>
              <a:t>: </a:t>
            </a:r>
          </a:p>
          <a:p>
            <a:r>
              <a:rPr lang="en-US" sz="1200" b="0" i="0" kern="1200" dirty="0" err="1" smtClean="0">
                <a:solidFill>
                  <a:schemeClr val="tx1"/>
                </a:solidFill>
                <a:effectLst/>
                <a:latin typeface="+mn-lt"/>
                <a:ea typeface="+mn-ea"/>
                <a:cs typeface="+mn-cs"/>
              </a:rPr>
              <a:t>Macvlan</a:t>
            </a:r>
            <a:r>
              <a:rPr lang="en-US" sz="1200" b="0" i="0" kern="1200" dirty="0" smtClean="0">
                <a:solidFill>
                  <a:schemeClr val="tx1"/>
                </a:solidFill>
                <a:effectLst/>
                <a:latin typeface="+mn-lt"/>
                <a:ea typeface="+mn-ea"/>
                <a:cs typeface="+mn-cs"/>
              </a:rPr>
              <a:t> networks allow you to assign a MAC address to a container, making it appear as a physical device on your network. The Docker daemon routes traffic to containers by their MAC addresses. Using the </a:t>
            </a:r>
            <a:r>
              <a:rPr lang="en-US" sz="1200" b="0" i="0" kern="1200" dirty="0" err="1" smtClean="0">
                <a:solidFill>
                  <a:schemeClr val="tx1"/>
                </a:solidFill>
                <a:effectLst/>
                <a:latin typeface="+mn-lt"/>
                <a:ea typeface="+mn-ea"/>
                <a:cs typeface="+mn-cs"/>
              </a:rPr>
              <a:t>macvlan</a:t>
            </a:r>
            <a:r>
              <a:rPr lang="en-US" sz="1200" b="0" i="0" kern="1200" dirty="0" smtClean="0">
                <a:solidFill>
                  <a:schemeClr val="tx1"/>
                </a:solidFill>
                <a:effectLst/>
                <a:latin typeface="+mn-lt"/>
                <a:ea typeface="+mn-ea"/>
                <a:cs typeface="+mn-cs"/>
              </a:rPr>
              <a:t> driver is sometimes the best choice when dealing with legacy applications that expect to be directly connected to the physical network, rather than routed through the Docker host’s network stack. See </a:t>
            </a:r>
            <a:r>
              <a:rPr lang="en-US" sz="1200" b="0" i="0" u="none" strike="noStrike" kern="1200" dirty="0" smtClean="0">
                <a:solidFill>
                  <a:schemeClr val="tx1"/>
                </a:solidFill>
                <a:effectLst/>
                <a:latin typeface="+mn-lt"/>
                <a:ea typeface="+mn-ea"/>
                <a:cs typeface="+mn-cs"/>
                <a:hlinkClick r:id="rId4"/>
              </a:rPr>
              <a:t>Macvlan networks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docs.docker.com</a:t>
            </a:r>
            <a:r>
              <a:rPr lang="en-US" sz="1200" b="0" i="0" kern="1200" dirty="0" smtClean="0">
                <a:solidFill>
                  <a:schemeClr val="tx1"/>
                </a:solidFill>
                <a:effectLst/>
                <a:latin typeface="+mn-lt"/>
                <a:ea typeface="+mn-ea"/>
                <a:cs typeface="+mn-cs"/>
              </a:rPr>
              <a:t>/network/</a:t>
            </a:r>
            <a:r>
              <a:rPr lang="en-US" sz="1200" b="0" i="0" kern="1200" dirty="0" err="1" smtClean="0">
                <a:solidFill>
                  <a:schemeClr val="tx1"/>
                </a:solidFill>
                <a:effectLst/>
                <a:latin typeface="+mn-lt"/>
                <a:ea typeface="+mn-ea"/>
                <a:cs typeface="+mn-cs"/>
              </a:rPr>
              <a:t>macvlan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none: For this container, disable all networking. Usually used in conjunction with a custom network driver. none is not available for swarm services.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See </a:t>
            </a:r>
            <a:r>
              <a:rPr lang="en-US" sz="1200" b="0" i="0" u="none" strike="noStrike" kern="1200" dirty="0" smtClean="0">
                <a:solidFill>
                  <a:schemeClr val="tx1"/>
                </a:solidFill>
                <a:effectLst/>
                <a:latin typeface="+mn-lt"/>
                <a:ea typeface="+mn-ea"/>
                <a:cs typeface="+mn-cs"/>
                <a:hlinkClick r:id="rId5"/>
              </a:rPr>
              <a:t>disable container networking</a:t>
            </a:r>
            <a:r>
              <a:rPr lang="en-US" sz="1200" b="0" i="0" kern="1200" dirty="0" smtClean="0">
                <a:solidFill>
                  <a:schemeClr val="tx1"/>
                </a:solidFill>
                <a:effectLst/>
                <a:latin typeface="+mn-lt"/>
                <a:ea typeface="+mn-ea"/>
                <a:cs typeface="+mn-cs"/>
              </a:rPr>
              <a:t>.</a:t>
            </a:r>
          </a:p>
          <a:p>
            <a:endParaRPr lang="en-US" sz="1200" b="0" i="0" u="none" strike="noStrike" kern="1200" dirty="0" smtClean="0">
              <a:solidFill>
                <a:schemeClr val="tx1"/>
              </a:solidFill>
              <a:effectLst/>
              <a:latin typeface="+mn-lt"/>
              <a:ea typeface="+mn-ea"/>
              <a:cs typeface="+mn-cs"/>
              <a:hlinkClick r:id="rId6"/>
            </a:endParaRPr>
          </a:p>
          <a:p>
            <a:r>
              <a:rPr lang="en-US" sz="1200" b="0" i="0" u="none" strike="noStrike" kern="1200" dirty="0" smtClean="0">
                <a:solidFill>
                  <a:schemeClr val="tx1"/>
                </a:solidFill>
                <a:effectLst/>
                <a:latin typeface="+mn-lt"/>
                <a:ea typeface="+mn-ea"/>
                <a:cs typeface="+mn-cs"/>
                <a:hlinkClick r:id="rId6"/>
              </a:rPr>
              <a:t>Network plugins</a:t>
            </a:r>
            <a:r>
              <a:rPr lang="en-US" sz="1200" b="0" i="0" kern="1200" dirty="0" smtClean="0">
                <a:solidFill>
                  <a:schemeClr val="tx1"/>
                </a:solidFill>
                <a:effectLst/>
                <a:latin typeface="+mn-lt"/>
                <a:ea typeface="+mn-ea"/>
                <a:cs typeface="+mn-cs"/>
              </a:rPr>
              <a:t>: You can install and use third-party network plugins with Docker. These plugins are available from </a:t>
            </a:r>
            <a:r>
              <a:rPr lang="en-US" sz="1200" b="0" i="0" u="none" strike="noStrike" kern="1200" dirty="0" smtClean="0">
                <a:solidFill>
                  <a:schemeClr val="tx1"/>
                </a:solidFill>
                <a:effectLst/>
                <a:latin typeface="+mn-lt"/>
                <a:ea typeface="+mn-ea"/>
                <a:cs typeface="+mn-cs"/>
                <a:hlinkClick r:id="rId7"/>
              </a:rPr>
              <a:t>Docker Store</a:t>
            </a:r>
            <a:r>
              <a:rPr lang="en-US" sz="1200" b="0" i="0" kern="1200" dirty="0" smtClean="0">
                <a:solidFill>
                  <a:schemeClr val="tx1"/>
                </a:solidFill>
                <a:effectLst/>
                <a:latin typeface="+mn-lt"/>
                <a:ea typeface="+mn-ea"/>
                <a:cs typeface="+mn-cs"/>
              </a:rPr>
              <a:t> or from third-party vendors. See the vendor’s documentation for installing and using a given network plugin.</a:t>
            </a:r>
          </a:p>
          <a:p>
            <a:r>
              <a:rPr lang="en-US" sz="1200" b="0" i="0" kern="1200" dirty="0" smtClean="0">
                <a:solidFill>
                  <a:schemeClr val="tx1"/>
                </a:solidFill>
                <a:effectLst/>
                <a:latin typeface="+mn-lt"/>
                <a:ea typeface="+mn-ea"/>
                <a:cs typeface="+mn-cs"/>
              </a:rPr>
              <a:t>to all Docker installations. However, </a:t>
            </a:r>
            <a:r>
              <a:rPr lang="en-US" sz="1200" b="0" i="0" u="none" strike="noStrike" kern="1200" dirty="0" smtClean="0">
                <a:solidFill>
                  <a:schemeClr val="tx1"/>
                </a:solidFill>
                <a:effectLst/>
                <a:latin typeface="+mn-lt"/>
                <a:ea typeface="+mn-ea"/>
                <a:cs typeface="+mn-cs"/>
                <a:hlinkClick r:id="rId8"/>
              </a:rPr>
              <a:t>a few advanced features</a:t>
            </a:r>
            <a:r>
              <a:rPr lang="en-US" sz="1200" b="0" i="0" kern="1200" dirty="0" smtClean="0">
                <a:solidFill>
                  <a:schemeClr val="tx1"/>
                </a:solidFill>
                <a:effectLst/>
                <a:latin typeface="+mn-lt"/>
                <a:ea typeface="+mn-ea"/>
                <a:cs typeface="+mn-cs"/>
              </a:rPr>
              <a:t> are only available to Docker EE customers.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91</a:t>
            </a:fld>
            <a:endParaRPr lang="en-US" altLang="en-US"/>
          </a:p>
        </p:txBody>
      </p:sp>
    </p:spTree>
    <p:extLst>
      <p:ext uri="{BB962C8B-B14F-4D97-AF65-F5344CB8AC3E}">
        <p14:creationId xmlns:p14="http://schemas.microsoft.com/office/powerpoint/2010/main" val="1821185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Network drivers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none: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For this container, disable all networking. Usually used in conjunction with a custom network driver. none is not available for swarm services. </a:t>
            </a:r>
          </a:p>
          <a:p>
            <a:endParaRPr lang="en-US" sz="1200" b="0" i="0" u="none" strike="noStrike" kern="1200" dirty="0" smtClean="0">
              <a:solidFill>
                <a:schemeClr val="tx1"/>
              </a:solidFill>
              <a:effectLst/>
              <a:latin typeface="+mn-lt"/>
              <a:ea typeface="+mn-ea"/>
              <a:cs typeface="+mn-cs"/>
              <a:hlinkClick r:id="rId3"/>
            </a:endParaRPr>
          </a:p>
          <a:p>
            <a:r>
              <a:rPr lang="en-US" sz="1200" b="0" i="0" u="none" strike="noStrike" kern="1200" dirty="0" smtClean="0">
                <a:solidFill>
                  <a:schemeClr val="tx1"/>
                </a:solidFill>
                <a:effectLst/>
                <a:latin typeface="+mn-lt"/>
                <a:ea typeface="+mn-ea"/>
                <a:cs typeface="+mn-cs"/>
                <a:hlinkClick r:id="rId3"/>
              </a:rPr>
              <a:t>Network plugins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You can install and use third-party network plugins with Docker.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plugins are available from </a:t>
            </a:r>
            <a:r>
              <a:rPr lang="en-US" sz="1200" b="0" i="0" u="none" strike="noStrike" kern="1200" dirty="0" smtClean="0">
                <a:solidFill>
                  <a:schemeClr val="tx1"/>
                </a:solidFill>
                <a:effectLst/>
                <a:latin typeface="+mn-lt"/>
                <a:ea typeface="+mn-ea"/>
                <a:cs typeface="+mn-cs"/>
                <a:hlinkClick r:id="rId4"/>
              </a:rPr>
              <a:t>Docker Store</a:t>
            </a:r>
            <a:r>
              <a:rPr lang="en-US" sz="1200" b="0" i="0" kern="1200" dirty="0" smtClean="0">
                <a:solidFill>
                  <a:schemeClr val="tx1"/>
                </a:solidFill>
                <a:effectLst/>
                <a:latin typeface="+mn-lt"/>
                <a:ea typeface="+mn-ea"/>
                <a:cs typeface="+mn-cs"/>
              </a:rPr>
              <a:t> or from third-party vendors.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See the vendor’s documentation for installing and using a given network plugin.</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92</a:t>
            </a:fld>
            <a:endParaRPr lang="en-US" altLang="en-US"/>
          </a:p>
        </p:txBody>
      </p:sp>
    </p:spTree>
    <p:extLst>
      <p:ext uri="{BB962C8B-B14F-4D97-AF65-F5344CB8AC3E}">
        <p14:creationId xmlns:p14="http://schemas.microsoft.com/office/powerpoint/2010/main" val="12096394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Network driver summary</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User-defined bridge networks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are best when you need multiple containers to communicate on the same Docker host.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Host networks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are best when the network stack should not be isolated from the Docker host, but you want other aspects of the container to be isolated.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Overlay networks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are best when you need containers running on different Docker hosts to communicate, or when multiple applications work together using swarm services.</a:t>
            </a:r>
          </a:p>
          <a:p>
            <a:endParaRPr lang="en-US" sz="1200" b="1"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Macvlan</a:t>
            </a:r>
            <a:r>
              <a:rPr lang="en-US" sz="1200" b="1" i="0" kern="1200" dirty="0" smtClean="0">
                <a:solidFill>
                  <a:schemeClr val="tx1"/>
                </a:solidFill>
                <a:effectLst/>
                <a:latin typeface="+mn-lt"/>
                <a:ea typeface="+mn-ea"/>
                <a:cs typeface="+mn-cs"/>
              </a:rPr>
              <a:t> networks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are best when you are migrating from a VM setup or need your containers to look like physical hosts on your network, each with a unique MAC address.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Third-party network plugins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sallow you to integrate Docker with specialized network stacks.</a:t>
            </a: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93</a:t>
            </a:fld>
            <a:endParaRPr lang="en-US" altLang="en-US"/>
          </a:p>
        </p:txBody>
      </p:sp>
    </p:spTree>
    <p:extLst>
      <p:ext uri="{BB962C8B-B14F-4D97-AF65-F5344CB8AC3E}">
        <p14:creationId xmlns:p14="http://schemas.microsoft.com/office/powerpoint/2010/main" val="718272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EE networking features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two features are only possible when using Docker EE and managing your Docker services using Universal Control Plane (UCP):</a:t>
            </a:r>
          </a:p>
          <a:p>
            <a:endParaRPr lang="en-US" sz="1200" b="0" i="0" kern="1200" dirty="0" smtClean="0">
              <a:solidFill>
                <a:schemeClr val="tx1"/>
              </a:solidFill>
              <a:effectLst/>
              <a:latin typeface="+mn-lt"/>
              <a:ea typeface="+mn-ea"/>
              <a:cs typeface="+mn-cs"/>
            </a:endParaRPr>
          </a:p>
          <a:p>
            <a:pPr marL="228600" indent="-228600">
              <a:buAutoNum type="arabicPeriod"/>
            </a:pPr>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a:rPr>
              <a:t>HTTP routing mesh</a:t>
            </a:r>
            <a:r>
              <a:rPr lang="en-US" sz="1200" b="0" i="0" kern="1200" dirty="0" smtClean="0">
                <a:solidFill>
                  <a:schemeClr val="tx1"/>
                </a:solidFill>
                <a:effectLst/>
                <a:latin typeface="+mn-lt"/>
                <a:ea typeface="+mn-ea"/>
                <a:cs typeface="+mn-cs"/>
              </a:rPr>
              <a:t> allows you to share the same network IP address and port among multiple services. UCP routes the traffic to the appropriate service using the combination of hostname and port, as requested from the client.</a:t>
            </a:r>
          </a:p>
          <a:p>
            <a:pPr marL="228600" indent="-228600">
              <a:buAutoNum type="arabicPeriod"/>
            </a:pPr>
            <a:r>
              <a:rPr lang="en-US" sz="1200" b="0" i="0" u="none" strike="noStrike" kern="1200" dirty="0" smtClean="0">
                <a:solidFill>
                  <a:schemeClr val="tx1"/>
                </a:solidFill>
                <a:effectLst/>
                <a:latin typeface="+mn-lt"/>
                <a:ea typeface="+mn-ea"/>
                <a:cs typeface="+mn-cs"/>
                <a:hlinkClick r:id="rId4"/>
              </a:rPr>
              <a:t>Session stickiness</a:t>
            </a:r>
            <a:r>
              <a:rPr lang="en-US" sz="1200" b="0" i="0" kern="1200" dirty="0" smtClean="0">
                <a:solidFill>
                  <a:schemeClr val="tx1"/>
                </a:solidFill>
                <a:effectLst/>
                <a:latin typeface="+mn-lt"/>
                <a:ea typeface="+mn-ea"/>
                <a:cs typeface="+mn-cs"/>
              </a:rPr>
              <a:t> allows you to specify information in the HTTP header which UCP uses to route subsequent requests to the same service task, for applications which require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sessions.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94</a:t>
            </a:fld>
            <a:endParaRPr lang="en-US" altLang="en-US"/>
          </a:p>
        </p:txBody>
      </p:sp>
    </p:spTree>
    <p:extLst>
      <p:ext uri="{BB962C8B-B14F-4D97-AF65-F5344CB8AC3E}">
        <p14:creationId xmlns:p14="http://schemas.microsoft.com/office/powerpoint/2010/main" val="1063672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Container networking</a:t>
            </a:r>
          </a:p>
          <a:p>
            <a:r>
              <a:rPr lang="en-US" sz="1200" b="0" i="0" kern="1200" dirty="0" smtClean="0">
                <a:solidFill>
                  <a:schemeClr val="tx1"/>
                </a:solidFill>
                <a:effectLst/>
                <a:latin typeface="+mn-lt"/>
                <a:ea typeface="+mn-ea"/>
                <a:cs typeface="+mn-cs"/>
              </a:rPr>
              <a:t>type of network a container uses, whether it is a </a:t>
            </a:r>
            <a:r>
              <a:rPr lang="en-US" sz="1200" b="0" i="0" u="none" strike="noStrike" kern="1200" dirty="0" smtClean="0">
                <a:solidFill>
                  <a:schemeClr val="tx1"/>
                </a:solidFill>
                <a:effectLst/>
                <a:latin typeface="+mn-lt"/>
                <a:ea typeface="+mn-ea"/>
                <a:cs typeface="+mn-cs"/>
                <a:hlinkClick r:id="rId3"/>
              </a:rPr>
              <a:t>bridge</a:t>
            </a:r>
            <a:r>
              <a:rPr lang="en-US" sz="1200" b="0" i="0" kern="1200" dirty="0" smtClean="0">
                <a:solidFill>
                  <a:schemeClr val="tx1"/>
                </a:solidFill>
                <a:effectLst/>
                <a:latin typeface="+mn-lt"/>
                <a:ea typeface="+mn-ea"/>
                <a:cs typeface="+mn-cs"/>
              </a:rPr>
              <a:t>, an </a:t>
            </a:r>
            <a:r>
              <a:rPr lang="en-US" sz="1200" b="0" i="0" u="none" strike="noStrike" kern="1200" dirty="0" smtClean="0">
                <a:solidFill>
                  <a:schemeClr val="tx1"/>
                </a:solidFill>
                <a:effectLst/>
                <a:latin typeface="+mn-lt"/>
                <a:ea typeface="+mn-ea"/>
                <a:cs typeface="+mn-cs"/>
                <a:hlinkClick r:id="rId4"/>
              </a:rPr>
              <a:t>overlay</a:t>
            </a:r>
            <a:r>
              <a:rPr lang="en-US" sz="1200" b="0" i="0" kern="1200" dirty="0" smtClean="0">
                <a:solidFill>
                  <a:schemeClr val="tx1"/>
                </a:solidFill>
                <a:effectLst/>
                <a:latin typeface="+mn-lt"/>
                <a:ea typeface="+mn-ea"/>
                <a:cs typeface="+mn-cs"/>
              </a:rPr>
              <a:t>, a </a:t>
            </a:r>
            <a:r>
              <a:rPr lang="en-US" sz="1200" b="0" i="0" u="none" strike="noStrike" kern="1200" dirty="0" smtClean="0">
                <a:solidFill>
                  <a:schemeClr val="tx1"/>
                </a:solidFill>
                <a:effectLst/>
                <a:latin typeface="+mn-lt"/>
                <a:ea typeface="+mn-ea"/>
                <a:cs typeface="+mn-cs"/>
                <a:hlinkClick r:id="rId5"/>
              </a:rPr>
              <a:t>macvlan network</a:t>
            </a:r>
            <a:r>
              <a:rPr lang="en-US" sz="1200" b="0" i="0" kern="1200" dirty="0" smtClean="0">
                <a:solidFill>
                  <a:schemeClr val="tx1"/>
                </a:solidFill>
                <a:effectLst/>
                <a:latin typeface="+mn-lt"/>
                <a:ea typeface="+mn-ea"/>
                <a:cs typeface="+mn-cs"/>
              </a:rPr>
              <a:t>, or a custom network plugin, is transparent from within the container.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From the container’s point of view, it has a network interface with an IP address, a gateway, a routing table, DNS services, and other networking details (assuming the container is not using the none network driver).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topic is about networking concerns from the point of view of the container.</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95</a:t>
            </a:fld>
            <a:endParaRPr lang="en-US" altLang="en-US"/>
          </a:p>
        </p:txBody>
      </p:sp>
    </p:spTree>
    <p:extLst>
      <p:ext uri="{BB962C8B-B14F-4D97-AF65-F5344CB8AC3E}">
        <p14:creationId xmlns:p14="http://schemas.microsoft.com/office/powerpoint/2010/main" val="2180607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Published ports</a:t>
            </a:r>
          </a:p>
          <a:p>
            <a:r>
              <a:rPr lang="en-US" sz="1200" b="0" i="0" kern="1200" dirty="0" smtClean="0">
                <a:solidFill>
                  <a:schemeClr val="tx1"/>
                </a:solidFill>
                <a:effectLst/>
                <a:latin typeface="+mn-lt"/>
                <a:ea typeface="+mn-ea"/>
                <a:cs typeface="+mn-cs"/>
              </a:rPr>
              <a:t>By default, when you create a container, it does not publish any of its ports to the outside world.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make a port available to services outside of Docker, or to Docker containers which are not connected to the container’s network, use the --publish or -p flag.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creates a firewall rule which maps a container port to a port on the Docker host. </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96</a:t>
            </a:fld>
            <a:endParaRPr lang="en-US" altLang="en-US"/>
          </a:p>
        </p:txBody>
      </p:sp>
    </p:spTree>
    <p:extLst>
      <p:ext uri="{BB962C8B-B14F-4D97-AF65-F5344CB8AC3E}">
        <p14:creationId xmlns:p14="http://schemas.microsoft.com/office/powerpoint/2010/main" val="6749399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 are some examples.</a:t>
            </a:r>
          </a:p>
          <a:p>
            <a:r>
              <a:rPr lang="en-US" dirty="0" smtClean="0"/>
              <a:t>Flag value						Description</a:t>
            </a:r>
          </a:p>
          <a:p>
            <a:r>
              <a:rPr lang="en-US" dirty="0" smtClean="0">
                <a:effectLst/>
              </a:rPr>
              <a:t>-p 8080:80						Map TCP port 80 in the container to port 8080 on the Docker host.</a:t>
            </a:r>
          </a:p>
          <a:p>
            <a:r>
              <a:rPr lang="en-US" dirty="0" smtClean="0">
                <a:effectLst/>
              </a:rPr>
              <a:t>-p 8080:80/</a:t>
            </a:r>
            <a:r>
              <a:rPr lang="en-US" dirty="0" err="1" smtClean="0">
                <a:effectLst/>
              </a:rPr>
              <a:t>udp</a:t>
            </a:r>
            <a:r>
              <a:rPr lang="en-US" dirty="0" smtClean="0">
                <a:effectLst/>
              </a:rPr>
              <a:t>					Map UDP port 80 in the container to port 8080 on the Docker host.</a:t>
            </a:r>
          </a:p>
          <a:p>
            <a:r>
              <a:rPr lang="en-US" dirty="0" smtClean="0">
                <a:effectLst/>
              </a:rPr>
              <a:t>-p 8080:80/</a:t>
            </a:r>
            <a:r>
              <a:rPr lang="en-US" dirty="0" err="1" smtClean="0">
                <a:effectLst/>
              </a:rPr>
              <a:t>tcp</a:t>
            </a:r>
            <a:r>
              <a:rPr lang="en-US" dirty="0" smtClean="0">
                <a:effectLst/>
              </a:rPr>
              <a:t> -p 8080:80/</a:t>
            </a:r>
            <a:r>
              <a:rPr lang="en-US" dirty="0" err="1" smtClean="0">
                <a:effectLst/>
              </a:rPr>
              <a:t>udp</a:t>
            </a:r>
            <a:r>
              <a:rPr lang="en-US" dirty="0" smtClean="0">
                <a:effectLst/>
              </a:rPr>
              <a:t>				Map TCP port 80 in the container to TCP port 8080 on the Docker host, and map 						UDP port 80 in the container to UDP port 8080 on the Docker host.</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97</a:t>
            </a:fld>
            <a:endParaRPr lang="en-US" altLang="en-US"/>
          </a:p>
        </p:txBody>
      </p:sp>
    </p:spTree>
    <p:extLst>
      <p:ext uri="{BB962C8B-B14F-4D97-AF65-F5344CB8AC3E}">
        <p14:creationId xmlns:p14="http://schemas.microsoft.com/office/powerpoint/2010/main" val="5553991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Additional ways to find port mapping</a:t>
            </a:r>
          </a:p>
          <a:p>
            <a:r>
              <a:rPr lang="en-US" sz="1200" b="0" i="0" kern="1200" dirty="0" smtClean="0">
                <a:solidFill>
                  <a:schemeClr val="tx1"/>
                </a:solidFill>
                <a:effectLst/>
                <a:latin typeface="+mn-lt"/>
                <a:ea typeface="+mn-ea"/>
                <a:cs typeface="+mn-cs"/>
              </a:rPr>
              <a:t>The exact mapped port can also be found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port command:</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port &lt;CONTAINER_ID&gt; or &lt;NAME&gt;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shows the output as:</a:t>
            </a:r>
          </a:p>
          <a:p>
            <a:r>
              <a:rPr lang="en-US" sz="1200" b="0" i="0" kern="1200" dirty="0" smtClean="0">
                <a:solidFill>
                  <a:schemeClr val="tx1"/>
                </a:solidFill>
                <a:effectLst/>
                <a:latin typeface="+mn-lt"/>
                <a:ea typeface="+mn-ea"/>
                <a:cs typeface="+mn-cs"/>
              </a:rPr>
              <a:t>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-&gt; 0.0.0.0:8080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Port mapping can be also be found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inspect command:</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inspect --format='{{(index (index .</a:t>
            </a:r>
            <a:r>
              <a:rPr lang="en-US" sz="1200" b="0" i="0" kern="1200" dirty="0" err="1" smtClean="0">
                <a:solidFill>
                  <a:schemeClr val="tx1"/>
                </a:solidFill>
                <a:effectLst/>
                <a:latin typeface="+mn-lt"/>
                <a:ea typeface="+mn-ea"/>
                <a:cs typeface="+mn-cs"/>
              </a:rPr>
              <a:t>NetworkSettings.Ports</a:t>
            </a:r>
            <a:r>
              <a:rPr lang="en-US" sz="1200" b="0" i="0" kern="1200" dirty="0" smtClean="0">
                <a:solidFill>
                  <a:schemeClr val="tx1"/>
                </a:solidFill>
                <a:effectLst/>
                <a:latin typeface="+mn-lt"/>
                <a:ea typeface="+mn-ea"/>
                <a:cs typeface="+mn-cs"/>
              </a:rPr>
              <a:t> "8080/</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0).</a:t>
            </a:r>
            <a:r>
              <a:rPr lang="en-US" sz="1200" b="0" i="0" kern="1200" dirty="0" err="1" smtClean="0">
                <a:solidFill>
                  <a:schemeClr val="tx1"/>
                </a:solidFill>
                <a:effectLst/>
                <a:latin typeface="+mn-lt"/>
                <a:ea typeface="+mn-ea"/>
                <a:cs typeface="+mn-cs"/>
              </a:rPr>
              <a:t>HostPort</a:t>
            </a:r>
            <a:r>
              <a:rPr lang="en-US" sz="1200" b="0" i="0" kern="1200" dirty="0" smtClean="0">
                <a:solidFill>
                  <a:schemeClr val="tx1"/>
                </a:solidFill>
                <a:effectLst/>
                <a:latin typeface="+mn-lt"/>
                <a:ea typeface="+mn-ea"/>
                <a:cs typeface="+mn-cs"/>
              </a:rPr>
              <a:t>}}' &lt;CONTAINER ID&gt;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98</a:t>
            </a:fld>
            <a:endParaRPr lang="en-US" altLang="en-US"/>
          </a:p>
        </p:txBody>
      </p:sp>
    </p:spTree>
    <p:extLst>
      <p:ext uri="{BB962C8B-B14F-4D97-AF65-F5344CB8AC3E}">
        <p14:creationId xmlns:p14="http://schemas.microsoft.com/office/powerpoint/2010/main" val="37802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IP address and hostname</a:t>
            </a:r>
          </a:p>
          <a:p>
            <a:r>
              <a:rPr lang="en-US" sz="1200" b="0" i="0" kern="1200" dirty="0" smtClean="0">
                <a:solidFill>
                  <a:schemeClr val="tx1"/>
                </a:solidFill>
                <a:effectLst/>
                <a:latin typeface="+mn-lt"/>
                <a:ea typeface="+mn-ea"/>
                <a:cs typeface="+mn-cs"/>
              </a:rPr>
              <a:t>By default, the container is assigned an IP address for every Docker network it connects to.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IP address is assigned from the pool assigned to the network,</a:t>
            </a:r>
          </a:p>
          <a:p>
            <a:r>
              <a:rPr lang="en-US" sz="1200" b="1" i="0" kern="1200" dirty="0" smtClean="0">
                <a:solidFill>
                  <a:schemeClr val="tx1"/>
                </a:solidFill>
                <a:effectLst/>
                <a:latin typeface="+mn-lt"/>
                <a:ea typeface="+mn-ea"/>
                <a:cs typeface="+mn-cs"/>
              </a:rPr>
              <a:t> so the Docker daemon effectively acts as a DHCP server for each container.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network also has a default subnet mask and gateway.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the container starts, it can only be connected to a single network, using --network.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However, you can connect a running container to multiple networks using </a:t>
            </a:r>
            <a:r>
              <a:rPr lang="en-US" sz="1200" b="1" i="0" kern="1200" dirty="0" err="1" smtClean="0">
                <a:solidFill>
                  <a:schemeClr val="tx1"/>
                </a:solidFill>
                <a:effectLst/>
                <a:latin typeface="+mn-lt"/>
                <a:ea typeface="+mn-ea"/>
                <a:cs typeface="+mn-cs"/>
              </a:rPr>
              <a:t>docker</a:t>
            </a:r>
            <a:r>
              <a:rPr lang="en-US" sz="1200" b="1" i="0" kern="1200" dirty="0" smtClean="0">
                <a:solidFill>
                  <a:schemeClr val="tx1"/>
                </a:solidFill>
                <a:effectLst/>
                <a:latin typeface="+mn-lt"/>
                <a:ea typeface="+mn-ea"/>
                <a:cs typeface="+mn-cs"/>
              </a:rPr>
              <a:t> network connect.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start a container using the --network flag, you can specify the IP address assigned to the container on that network using the --</a:t>
            </a:r>
            <a:r>
              <a:rPr lang="en-US" sz="1200" b="0" i="0" kern="1200" dirty="0" err="1" smtClean="0">
                <a:solidFill>
                  <a:schemeClr val="tx1"/>
                </a:solidFill>
                <a:effectLst/>
                <a:latin typeface="+mn-lt"/>
                <a:ea typeface="+mn-ea"/>
                <a:cs typeface="+mn-cs"/>
              </a:rPr>
              <a:t>ip</a:t>
            </a:r>
            <a:r>
              <a:rPr lang="en-US" sz="1200" b="0" i="0" kern="1200" dirty="0" smtClean="0">
                <a:solidFill>
                  <a:schemeClr val="tx1"/>
                </a:solidFill>
                <a:effectLst/>
                <a:latin typeface="+mn-lt"/>
                <a:ea typeface="+mn-ea"/>
                <a:cs typeface="+mn-cs"/>
              </a:rPr>
              <a:t> or --ip6 flags.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connect an existing container to a different network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network connect, you can use the --</a:t>
            </a:r>
            <a:r>
              <a:rPr lang="en-US" sz="1200" b="0" i="0" kern="1200" dirty="0" err="1" smtClean="0">
                <a:solidFill>
                  <a:schemeClr val="tx1"/>
                </a:solidFill>
                <a:effectLst/>
                <a:latin typeface="+mn-lt"/>
                <a:ea typeface="+mn-ea"/>
                <a:cs typeface="+mn-cs"/>
              </a:rPr>
              <a:t>ip</a:t>
            </a:r>
            <a:r>
              <a:rPr lang="en-US" sz="1200" b="0" i="0" kern="1200" dirty="0" smtClean="0">
                <a:solidFill>
                  <a:schemeClr val="tx1"/>
                </a:solidFill>
                <a:effectLst/>
                <a:latin typeface="+mn-lt"/>
                <a:ea typeface="+mn-ea"/>
                <a:cs typeface="+mn-cs"/>
              </a:rPr>
              <a:t> or --ip6 flags on that command to specify the container’s IP address on the additional network.</a:t>
            </a:r>
          </a:p>
          <a:p>
            <a:r>
              <a:rPr lang="en-US" sz="1200" b="0" i="0" kern="1200" dirty="0" smtClean="0">
                <a:solidFill>
                  <a:schemeClr val="tx1"/>
                </a:solidFill>
                <a:effectLst/>
                <a:latin typeface="+mn-lt"/>
                <a:ea typeface="+mn-ea"/>
                <a:cs typeface="+mn-cs"/>
              </a:rPr>
              <a:t>In the same way, a container’s hostname defaults to be the container’s name in Docker. You can override the hostname using --hostname. When connecting to an existing network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network connect, you can use the --alias flag to specify an additional network alias for the </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99</a:t>
            </a:fld>
            <a:endParaRPr lang="en-US" altLang="en-US"/>
          </a:p>
        </p:txBody>
      </p:sp>
    </p:spTree>
    <p:extLst>
      <p:ext uri="{BB962C8B-B14F-4D97-AF65-F5344CB8AC3E}">
        <p14:creationId xmlns:p14="http://schemas.microsoft.com/office/powerpoint/2010/main" val="977577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a:t>
            </a:fld>
            <a:endParaRPr lang="en-US" altLang="en-US"/>
          </a:p>
        </p:txBody>
      </p:sp>
    </p:spTree>
    <p:extLst>
      <p:ext uri="{BB962C8B-B14F-4D97-AF65-F5344CB8AC3E}">
        <p14:creationId xmlns:p14="http://schemas.microsoft.com/office/powerpoint/2010/main" val="1626298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IP address and hostname</a:t>
            </a:r>
          </a:p>
          <a:p>
            <a:r>
              <a:rPr lang="en-US" sz="1200" b="0" i="0" kern="1200" dirty="0" smtClean="0">
                <a:solidFill>
                  <a:schemeClr val="tx1"/>
                </a:solidFill>
                <a:effectLst/>
                <a:latin typeface="+mn-lt"/>
                <a:ea typeface="+mn-ea"/>
                <a:cs typeface="+mn-cs"/>
              </a:rPr>
              <a:t>By default, the container is assigned an IP address for every Docker network it connects to.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IP address is assigned from the pool assigned to the network,</a:t>
            </a:r>
          </a:p>
          <a:p>
            <a:r>
              <a:rPr lang="en-US" sz="1200" b="1" i="0" kern="1200" dirty="0" smtClean="0">
                <a:solidFill>
                  <a:schemeClr val="tx1"/>
                </a:solidFill>
                <a:effectLst/>
                <a:latin typeface="+mn-lt"/>
                <a:ea typeface="+mn-ea"/>
                <a:cs typeface="+mn-cs"/>
              </a:rPr>
              <a:t> so the Docker daemon effectively acts as a DHCP server for each container.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network also has a default subnet mask and gateway.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the container starts, it can only be connected to a single network, using --network.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However, you can connect a running container to multiple networks using </a:t>
            </a:r>
            <a:r>
              <a:rPr lang="en-US" sz="1200" b="1" i="0" kern="1200" dirty="0" err="1" smtClean="0">
                <a:solidFill>
                  <a:schemeClr val="tx1"/>
                </a:solidFill>
                <a:effectLst/>
                <a:latin typeface="+mn-lt"/>
                <a:ea typeface="+mn-ea"/>
                <a:cs typeface="+mn-cs"/>
              </a:rPr>
              <a:t>docker</a:t>
            </a:r>
            <a:r>
              <a:rPr lang="en-US" sz="1200" b="1" i="0" kern="1200" dirty="0" smtClean="0">
                <a:solidFill>
                  <a:schemeClr val="tx1"/>
                </a:solidFill>
                <a:effectLst/>
                <a:latin typeface="+mn-lt"/>
                <a:ea typeface="+mn-ea"/>
                <a:cs typeface="+mn-cs"/>
              </a:rPr>
              <a:t> network connect.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start a container using the --network flag, you can specify the IP address assigned to the container on that network using the --</a:t>
            </a:r>
            <a:r>
              <a:rPr lang="en-US" sz="1200" b="0" i="0" kern="1200" dirty="0" err="1" smtClean="0">
                <a:solidFill>
                  <a:schemeClr val="tx1"/>
                </a:solidFill>
                <a:effectLst/>
                <a:latin typeface="+mn-lt"/>
                <a:ea typeface="+mn-ea"/>
                <a:cs typeface="+mn-cs"/>
              </a:rPr>
              <a:t>ip</a:t>
            </a:r>
            <a:r>
              <a:rPr lang="en-US" sz="1200" b="0" i="0" kern="1200" dirty="0" smtClean="0">
                <a:solidFill>
                  <a:schemeClr val="tx1"/>
                </a:solidFill>
                <a:effectLst/>
                <a:latin typeface="+mn-lt"/>
                <a:ea typeface="+mn-ea"/>
                <a:cs typeface="+mn-cs"/>
              </a:rPr>
              <a:t> or --ip6 flags.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connect an existing container to a different network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network connect, you can use the --</a:t>
            </a:r>
            <a:r>
              <a:rPr lang="en-US" sz="1200" b="0" i="0" kern="1200" dirty="0" err="1" smtClean="0">
                <a:solidFill>
                  <a:schemeClr val="tx1"/>
                </a:solidFill>
                <a:effectLst/>
                <a:latin typeface="+mn-lt"/>
                <a:ea typeface="+mn-ea"/>
                <a:cs typeface="+mn-cs"/>
              </a:rPr>
              <a:t>ip</a:t>
            </a:r>
            <a:r>
              <a:rPr lang="en-US" sz="1200" b="0" i="0" kern="1200" dirty="0" smtClean="0">
                <a:solidFill>
                  <a:schemeClr val="tx1"/>
                </a:solidFill>
                <a:effectLst/>
                <a:latin typeface="+mn-lt"/>
                <a:ea typeface="+mn-ea"/>
                <a:cs typeface="+mn-cs"/>
              </a:rPr>
              <a:t> or --ip6 flags on that command to specify the container’s IP address on the additional network.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same way, a container’s hostname defaults to be the container’s name in Docker.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override the hostname using --hostname.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connecting to an existing network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network connect, you can use the </a:t>
            </a:r>
            <a:r>
              <a:rPr lang="en-US" dirty="0" smtClean="0"/>
              <a:t>--alias</a:t>
            </a:r>
            <a:r>
              <a:rPr lang="en-US" sz="1200" b="0" i="0" kern="1200" dirty="0" smtClean="0">
                <a:solidFill>
                  <a:schemeClr val="tx1"/>
                </a:solidFill>
                <a:effectLst/>
                <a:latin typeface="+mn-lt"/>
                <a:ea typeface="+mn-ea"/>
                <a:cs typeface="+mn-cs"/>
              </a:rPr>
              <a:t> flag to specify an additional network alias for the container on that network.</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100</a:t>
            </a:fld>
            <a:endParaRPr lang="en-US" altLang="en-US"/>
          </a:p>
        </p:txBody>
      </p:sp>
    </p:spTree>
    <p:extLst>
      <p:ext uri="{BB962C8B-B14F-4D97-AF65-F5344CB8AC3E}">
        <p14:creationId xmlns:p14="http://schemas.microsoft.com/office/powerpoint/2010/main" val="268099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By default, a container inherits the DNS settings of the Docker daemon, including the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/hosts and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resolv.conf</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override these settings on a per-container basis.</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101</a:t>
            </a:fld>
            <a:endParaRPr lang="en-US" altLang="en-US"/>
          </a:p>
        </p:txBody>
      </p:sp>
    </p:spTree>
    <p:extLst>
      <p:ext uri="{BB962C8B-B14F-4D97-AF65-F5344CB8AC3E}">
        <p14:creationId xmlns:p14="http://schemas.microsoft.com/office/powerpoint/2010/main" val="19078538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dirty="0" smtClean="0"/>
              <a:t>Flag						Description</a:t>
            </a:r>
          </a:p>
          <a:p>
            <a:endParaRPr lang="en-US" dirty="0" smtClean="0"/>
          </a:p>
          <a:p>
            <a:r>
              <a:rPr lang="en-US" b="1" dirty="0" smtClean="0">
                <a:effectLst/>
              </a:rPr>
              <a:t>--</a:t>
            </a:r>
            <a:r>
              <a:rPr lang="en-US" b="1" dirty="0" err="1" smtClean="0">
                <a:effectLst/>
              </a:rPr>
              <a:t>dns</a:t>
            </a:r>
            <a:r>
              <a:rPr lang="en-US" b="1" dirty="0" smtClean="0">
                <a:effectLst/>
              </a:rPr>
              <a:t>  </a:t>
            </a:r>
            <a:r>
              <a:rPr lang="en-US" dirty="0" smtClean="0">
                <a:effectLst/>
              </a:rPr>
              <a:t>						The IP address of a DNS server. To specify multiple DNS servers, use multiple</a:t>
            </a:r>
            <a:r>
              <a:rPr lang="en-US" baseline="0" dirty="0" smtClean="0">
                <a:effectLst/>
              </a:rPr>
              <a:t> </a:t>
            </a:r>
            <a:r>
              <a:rPr lang="en-US" dirty="0" smtClean="0">
                <a:effectLst/>
              </a:rPr>
              <a:t>--</a:t>
            </a:r>
            <a:r>
              <a:rPr lang="en-US" dirty="0" err="1" smtClean="0">
                <a:effectLst/>
              </a:rPr>
              <a:t>dns</a:t>
            </a:r>
            <a:r>
              <a:rPr lang="en-US" dirty="0" smtClean="0">
                <a:effectLst/>
              </a:rPr>
              <a:t> flags. If the container cannot reach any of the IP addresses you specify, Google’s public DNS server 8.8.8.8 is added, so that your container can resolve internet domains.</a:t>
            </a:r>
          </a:p>
          <a:p>
            <a:endParaRPr lang="en-US" b="1" dirty="0" smtClean="0">
              <a:effectLst/>
            </a:endParaRPr>
          </a:p>
          <a:p>
            <a:r>
              <a:rPr lang="en-US" b="1" dirty="0" smtClean="0">
                <a:effectLst/>
              </a:rPr>
              <a:t>--</a:t>
            </a:r>
            <a:r>
              <a:rPr lang="en-US" b="1" dirty="0" err="1" smtClean="0">
                <a:effectLst/>
              </a:rPr>
              <a:t>dns</a:t>
            </a:r>
            <a:r>
              <a:rPr lang="en-US" b="1" dirty="0" smtClean="0">
                <a:effectLst/>
              </a:rPr>
              <a:t>-search</a:t>
            </a:r>
            <a:r>
              <a:rPr lang="en-US" dirty="0" smtClean="0">
                <a:effectLst/>
              </a:rPr>
              <a:t>					A DNS search domain to search non-fully-qualified hostnames. To specify multiple DNS search prefixes, use multiple --</a:t>
            </a:r>
            <a:r>
              <a:rPr lang="en-US" dirty="0" err="1" smtClean="0">
                <a:effectLst/>
              </a:rPr>
              <a:t>dns</a:t>
            </a:r>
            <a:r>
              <a:rPr lang="en-US" dirty="0" smtClean="0">
                <a:effectLst/>
              </a:rPr>
              <a:t>-search flags.</a:t>
            </a:r>
          </a:p>
          <a:p>
            <a:r>
              <a:rPr lang="en-US" b="1" dirty="0" smtClean="0">
                <a:effectLst/>
              </a:rPr>
              <a:t>--</a:t>
            </a:r>
            <a:r>
              <a:rPr lang="en-US" b="1" dirty="0" err="1" smtClean="0">
                <a:effectLst/>
              </a:rPr>
              <a:t>dns</a:t>
            </a:r>
            <a:r>
              <a:rPr lang="en-US" b="1" dirty="0" smtClean="0">
                <a:effectLst/>
              </a:rPr>
              <a:t>-opt</a:t>
            </a:r>
            <a:r>
              <a:rPr lang="en-US" dirty="0" smtClean="0">
                <a:effectLst/>
              </a:rPr>
              <a:t>						A key-value pair representing a DNS option and its value. See your operating system’s documentation for </a:t>
            </a:r>
            <a:r>
              <a:rPr lang="en-US" dirty="0" err="1" smtClean="0">
                <a:effectLst/>
              </a:rPr>
              <a:t>resolv.conf</a:t>
            </a:r>
            <a:r>
              <a:rPr lang="en-US" dirty="0" smtClean="0">
                <a:effectLst/>
              </a:rPr>
              <a:t> for valid options.</a:t>
            </a:r>
          </a:p>
          <a:p>
            <a:r>
              <a:rPr lang="en-US" b="1" dirty="0" smtClean="0">
                <a:effectLst/>
              </a:rPr>
              <a:t>--hostname</a:t>
            </a:r>
            <a:r>
              <a:rPr lang="en-US" dirty="0" smtClean="0">
                <a:effectLst/>
              </a:rPr>
              <a:t>						The hostname a container uses for itself. Defaults to the container’s name if not specified.</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102</a:t>
            </a:fld>
            <a:endParaRPr lang="en-US" altLang="en-US"/>
          </a:p>
        </p:txBody>
      </p:sp>
    </p:spTree>
    <p:extLst>
      <p:ext uri="{BB962C8B-B14F-4D97-AF65-F5344CB8AC3E}">
        <p14:creationId xmlns:p14="http://schemas.microsoft.com/office/powerpoint/2010/main" val="16440414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Connect a container to a user-defined bridge</a:t>
            </a:r>
          </a:p>
          <a:p>
            <a:r>
              <a:rPr lang="en-US" sz="1200" b="0" i="0" kern="1200" dirty="0" smtClean="0">
                <a:solidFill>
                  <a:schemeClr val="tx1"/>
                </a:solidFill>
                <a:effectLst/>
                <a:latin typeface="+mn-lt"/>
                <a:ea typeface="+mn-ea"/>
                <a:cs typeface="+mn-cs"/>
              </a:rPr>
              <a:t>When you create a new container, you can specify one or more --network flags.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example connects a Nginx container to the my-net network.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also publishes port 80 in the container to port 8080 on the Docker host, so external clients can access that port.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Any other container connected to the my-net network has access to all ports on the my-</a:t>
            </a:r>
            <a:r>
              <a:rPr lang="en-US" sz="1200" b="0"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container, and vice versa.</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create --name my-</a:t>
            </a:r>
            <a:r>
              <a:rPr lang="en-US" sz="1200" b="0"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 </a:t>
            </a:r>
          </a:p>
          <a:p>
            <a:r>
              <a:rPr lang="en-US" sz="1200" b="0" i="0" kern="1200" dirty="0" smtClean="0">
                <a:solidFill>
                  <a:schemeClr val="tx1"/>
                </a:solidFill>
                <a:effectLst/>
                <a:latin typeface="+mn-lt"/>
                <a:ea typeface="+mn-ea"/>
                <a:cs typeface="+mn-cs"/>
              </a:rPr>
              <a:t>--network my-net \ </a:t>
            </a:r>
          </a:p>
          <a:p>
            <a:r>
              <a:rPr lang="en-US" sz="1200" b="0" i="0" kern="1200" dirty="0" smtClean="0">
                <a:solidFill>
                  <a:schemeClr val="tx1"/>
                </a:solidFill>
                <a:effectLst/>
                <a:latin typeface="+mn-lt"/>
                <a:ea typeface="+mn-ea"/>
                <a:cs typeface="+mn-cs"/>
              </a:rPr>
              <a:t>--publish 8080:80 \ </a:t>
            </a:r>
          </a:p>
          <a:p>
            <a:r>
              <a:rPr lang="en-US" sz="1200" b="0" i="0" kern="1200" dirty="0" err="1" smtClean="0">
                <a:solidFill>
                  <a:schemeClr val="tx1"/>
                </a:solidFill>
                <a:effectLst/>
                <a:latin typeface="+mn-lt"/>
                <a:ea typeface="+mn-ea"/>
                <a:cs typeface="+mn-cs"/>
              </a:rPr>
              <a:t>nginx:latest</a:t>
            </a:r>
            <a:r>
              <a:rPr lang="en-US" sz="1200" b="0" i="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103</a:t>
            </a:fld>
            <a:endParaRPr lang="en-US" altLang="en-US"/>
          </a:p>
        </p:txBody>
      </p:sp>
    </p:spTree>
    <p:extLst>
      <p:ext uri="{BB962C8B-B14F-4D97-AF65-F5344CB8AC3E}">
        <p14:creationId xmlns:p14="http://schemas.microsoft.com/office/powerpoint/2010/main" val="16969692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Connect a container to a user-defined bridge</a:t>
            </a:r>
          </a:p>
          <a:p>
            <a:r>
              <a:rPr lang="en-US" sz="1200" b="0" i="0" kern="1200" dirty="0" smtClean="0">
                <a:solidFill>
                  <a:schemeClr val="tx1"/>
                </a:solidFill>
                <a:effectLst/>
                <a:latin typeface="+mn-lt"/>
                <a:ea typeface="+mn-ea"/>
                <a:cs typeface="+mn-cs"/>
              </a:rPr>
              <a:t>To connect a </a:t>
            </a:r>
            <a:r>
              <a:rPr lang="en-US" sz="1200" b="1" i="0" kern="1200" dirty="0" smtClean="0">
                <a:solidFill>
                  <a:schemeClr val="tx1"/>
                </a:solidFill>
                <a:effectLst/>
                <a:latin typeface="+mn-lt"/>
                <a:ea typeface="+mn-ea"/>
                <a:cs typeface="+mn-cs"/>
              </a:rPr>
              <a:t>running</a:t>
            </a:r>
            <a:r>
              <a:rPr lang="en-US" sz="1200" b="0" i="0" kern="1200" dirty="0" smtClean="0">
                <a:solidFill>
                  <a:schemeClr val="tx1"/>
                </a:solidFill>
                <a:effectLst/>
                <a:latin typeface="+mn-lt"/>
                <a:ea typeface="+mn-ea"/>
                <a:cs typeface="+mn-cs"/>
              </a:rPr>
              <a:t> container to an existing user-defined bridge, use </a:t>
            </a:r>
            <a:r>
              <a:rPr lang="en-US" sz="1200" b="0" i="0" kern="1200" dirty="0" err="1" smtClean="0">
                <a:solidFill>
                  <a:schemeClr val="tx1"/>
                </a:solidFill>
                <a:effectLst/>
                <a:latin typeface="+mn-lt"/>
                <a:ea typeface="+mn-ea"/>
                <a:cs typeface="+mn-cs"/>
              </a:rPr>
              <a:t>thedocker</a:t>
            </a:r>
            <a:r>
              <a:rPr lang="en-US" sz="1200" b="0" i="0" kern="1200" dirty="0" smtClean="0">
                <a:solidFill>
                  <a:schemeClr val="tx1"/>
                </a:solidFill>
                <a:effectLst/>
                <a:latin typeface="+mn-lt"/>
                <a:ea typeface="+mn-ea"/>
                <a:cs typeface="+mn-cs"/>
              </a:rPr>
              <a:t> network connect command.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command connects an already-running my-</a:t>
            </a:r>
            <a:r>
              <a:rPr lang="en-US" sz="1200" b="0"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container to an already-existing my-net network:</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network connect my-net my-</a:t>
            </a:r>
            <a:r>
              <a:rPr lang="en-US" sz="1200" b="0" i="0" kern="1200" dirty="0" err="1" smtClean="0">
                <a:solidFill>
                  <a:schemeClr val="tx1"/>
                </a:solidFill>
                <a:effectLst/>
                <a:latin typeface="+mn-lt"/>
                <a:ea typeface="+mn-ea"/>
                <a:cs typeface="+mn-cs"/>
              </a:rPr>
              <a:t>nginx</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104</a:t>
            </a:fld>
            <a:endParaRPr lang="en-US" altLang="en-US"/>
          </a:p>
        </p:txBody>
      </p:sp>
    </p:spTree>
    <p:extLst>
      <p:ext uri="{BB962C8B-B14F-4D97-AF65-F5344CB8AC3E}">
        <p14:creationId xmlns:p14="http://schemas.microsoft.com/office/powerpoint/2010/main" val="7542407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105</a:t>
            </a:fld>
            <a:endParaRPr lang="en-US" altLang="en-US"/>
          </a:p>
        </p:txBody>
      </p:sp>
    </p:spTree>
    <p:extLst>
      <p:ext uri="{BB962C8B-B14F-4D97-AF65-F5344CB8AC3E}">
        <p14:creationId xmlns:p14="http://schemas.microsoft.com/office/powerpoint/2010/main" val="530605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Manage data in Docker</a:t>
            </a:r>
          </a:p>
          <a:p>
            <a:r>
              <a:rPr lang="en-US" sz="1200" b="0" i="0" kern="1200" dirty="0" smtClean="0">
                <a:solidFill>
                  <a:schemeClr val="tx1"/>
                </a:solidFill>
                <a:effectLst/>
                <a:latin typeface="+mn-lt"/>
                <a:ea typeface="+mn-ea"/>
                <a:cs typeface="+mn-cs"/>
              </a:rPr>
              <a:t>It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possible to store data within the writable layer of a container, but there are some downsides: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1.The data doesn’t persist when that container is no longer running,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and it can be difficult to get the data out of the container if another process needs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 container’s writable layer is tightly coupled to the host machine where the container is running.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can’t easily move the data somewhere else.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Writing into a container’s writable layer requires a </a:t>
            </a:r>
            <a:r>
              <a:rPr lang="en-US" sz="1200" b="0" i="0" u="none" strike="noStrike" kern="1200" dirty="0" smtClean="0">
                <a:solidFill>
                  <a:schemeClr val="tx1"/>
                </a:solidFill>
                <a:effectLst/>
                <a:latin typeface="+mn-lt"/>
                <a:ea typeface="+mn-ea"/>
                <a:cs typeface="+mn-cs"/>
                <a:hlinkClick r:id="rId3"/>
              </a:rPr>
              <a:t>storage driver</a:t>
            </a:r>
            <a:r>
              <a:rPr lang="en-US" sz="1200" b="0" i="0" kern="1200" dirty="0" smtClean="0">
                <a:solidFill>
                  <a:schemeClr val="tx1"/>
                </a:solidFill>
                <a:effectLst/>
                <a:latin typeface="+mn-lt"/>
                <a:ea typeface="+mn-ea"/>
                <a:cs typeface="+mn-cs"/>
              </a:rPr>
              <a:t> to manage the filesystem.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The storage driver provides a union filesystem, using the Linux kernel. This extra abstraction reduces performance as compared to using </a:t>
            </a:r>
            <a:r>
              <a:rPr lang="en-US" sz="1200" b="0" i="1" kern="1200" dirty="0" smtClean="0">
                <a:solidFill>
                  <a:schemeClr val="tx1"/>
                </a:solidFill>
                <a:effectLst/>
                <a:latin typeface="+mn-lt"/>
                <a:ea typeface="+mn-ea"/>
                <a:cs typeface="+mn-cs"/>
              </a:rPr>
              <a:t>data volumes</a:t>
            </a:r>
            <a:r>
              <a:rPr lang="en-US" sz="1200" b="0" i="0" kern="1200" dirty="0" smtClean="0">
                <a:solidFill>
                  <a:schemeClr val="tx1"/>
                </a:solidFill>
                <a:effectLst/>
                <a:latin typeface="+mn-lt"/>
                <a:ea typeface="+mn-ea"/>
                <a:cs typeface="+mn-cs"/>
              </a:rPr>
              <a:t>, which write directly to the host filesystem.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offers three different ways to mount data into a container from the Docker host: </a:t>
            </a:r>
          </a:p>
          <a:p>
            <a:r>
              <a:rPr lang="en-US" sz="1200" b="0" i="1" kern="1200" dirty="0" smtClean="0">
                <a:solidFill>
                  <a:schemeClr val="tx1"/>
                </a:solidFill>
                <a:effectLst/>
                <a:latin typeface="+mn-lt"/>
                <a:ea typeface="+mn-ea"/>
                <a:cs typeface="+mn-cs"/>
              </a:rPr>
              <a:t>1. volumes</a:t>
            </a: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2. bind mounts</a:t>
            </a: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3. </a:t>
            </a:r>
            <a:r>
              <a:rPr lang="en-US" sz="1200" b="0" i="1" kern="1200" dirty="0" err="1" smtClean="0">
                <a:solidFill>
                  <a:schemeClr val="tx1"/>
                </a:solidFill>
                <a:effectLst/>
                <a:latin typeface="+mn-lt"/>
                <a:ea typeface="+mn-ea"/>
                <a:cs typeface="+mn-cs"/>
              </a:rPr>
              <a:t>tmpfs</a:t>
            </a:r>
            <a:r>
              <a:rPr lang="en-US" sz="1200" b="0" i="1" kern="1200" dirty="0" smtClean="0">
                <a:solidFill>
                  <a:schemeClr val="tx1"/>
                </a:solidFill>
                <a:effectLst/>
                <a:latin typeface="+mn-lt"/>
                <a:ea typeface="+mn-ea"/>
                <a:cs typeface="+mn-cs"/>
              </a:rPr>
              <a:t> volumes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When in doubt, volumes are almost always the right choice. Keep reading for more information about each mechanism for mounting data into containers.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107</a:t>
            </a:fld>
            <a:endParaRPr lang="en-US" altLang="en-US"/>
          </a:p>
        </p:txBody>
      </p:sp>
    </p:spTree>
    <p:extLst>
      <p:ext uri="{BB962C8B-B14F-4D97-AF65-F5344CB8AC3E}">
        <p14:creationId xmlns:p14="http://schemas.microsoft.com/office/powerpoint/2010/main" val="11629955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 matter which type of mount you choose to use, the data looks the same from within the container.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It is exposed as either a directory or an individual file in the container’s filesystem.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easy way to visualize the difference among volumes, bind mounts, and </a:t>
            </a:r>
            <a:r>
              <a:rPr lang="en-US" sz="1200" b="0" i="0" kern="1200" dirty="0" err="1" smtClean="0">
                <a:solidFill>
                  <a:schemeClr val="tx1"/>
                </a:solidFill>
                <a:effectLst/>
                <a:latin typeface="+mn-lt"/>
                <a:ea typeface="+mn-ea"/>
                <a:cs typeface="+mn-cs"/>
              </a:rPr>
              <a:t>tmpfs</a:t>
            </a:r>
            <a:r>
              <a:rPr lang="en-US" sz="1200" b="0" i="0" kern="1200" dirty="0" smtClean="0">
                <a:solidFill>
                  <a:schemeClr val="tx1"/>
                </a:solidFill>
                <a:effectLst/>
                <a:latin typeface="+mn-lt"/>
                <a:ea typeface="+mn-ea"/>
                <a:cs typeface="+mn-cs"/>
              </a:rPr>
              <a:t> mounts is to think about where the data lives on the Docker host.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1" i="0" kern="1200" dirty="0" smtClean="0">
                <a:solidFill>
                  <a:schemeClr val="tx1"/>
                </a:solidFill>
                <a:effectLst/>
                <a:latin typeface="+mn-lt"/>
                <a:ea typeface="+mn-ea"/>
                <a:cs typeface="+mn-cs"/>
              </a:rPr>
              <a:t>Volumes</a:t>
            </a:r>
            <a:r>
              <a:rPr lang="en-US" sz="1200" b="0" i="0" kern="1200" dirty="0" smtClean="0">
                <a:solidFill>
                  <a:schemeClr val="tx1"/>
                </a:solidFill>
                <a:effectLst/>
                <a:latin typeface="+mn-lt"/>
                <a:ea typeface="+mn-ea"/>
                <a:cs typeface="+mn-cs"/>
              </a:rPr>
              <a:t> are stored in a part of the host filesystem which is </a:t>
            </a:r>
            <a:r>
              <a:rPr lang="en-US" sz="1200" b="0" i="1" kern="1200" dirty="0" smtClean="0">
                <a:solidFill>
                  <a:schemeClr val="tx1"/>
                </a:solidFill>
                <a:effectLst/>
                <a:latin typeface="+mn-lt"/>
                <a:ea typeface="+mn-ea"/>
                <a:cs typeface="+mn-cs"/>
              </a:rPr>
              <a:t>managed by Docker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/volumes/ on Linux). Non-Docker processes should not modify this part of the filesystem. Volumes are the best way to persist data in Docker.</a:t>
            </a:r>
          </a:p>
          <a:p>
            <a:r>
              <a:rPr lang="en-US" sz="1200" b="1" i="0" kern="1200" dirty="0" smtClean="0">
                <a:solidFill>
                  <a:schemeClr val="tx1"/>
                </a:solidFill>
                <a:effectLst/>
                <a:latin typeface="+mn-lt"/>
                <a:ea typeface="+mn-ea"/>
                <a:cs typeface="+mn-cs"/>
              </a:rPr>
              <a:t>Bind mounts</a:t>
            </a:r>
            <a:r>
              <a:rPr lang="en-US" sz="1200" b="0" i="0" kern="1200" dirty="0" smtClean="0">
                <a:solidFill>
                  <a:schemeClr val="tx1"/>
                </a:solidFill>
                <a:effectLst/>
                <a:latin typeface="+mn-lt"/>
                <a:ea typeface="+mn-ea"/>
                <a:cs typeface="+mn-cs"/>
              </a:rPr>
              <a:t> may be stored </a:t>
            </a:r>
            <a:r>
              <a:rPr lang="en-US" sz="1200" b="0" i="1" kern="1200" dirty="0" smtClean="0">
                <a:solidFill>
                  <a:schemeClr val="tx1"/>
                </a:solidFill>
                <a:effectLst/>
                <a:latin typeface="+mn-lt"/>
                <a:ea typeface="+mn-ea"/>
                <a:cs typeface="+mn-cs"/>
              </a:rPr>
              <a:t>anywhere</a:t>
            </a:r>
            <a:r>
              <a:rPr lang="en-US" sz="1200" b="0" i="0" kern="1200" dirty="0" smtClean="0">
                <a:solidFill>
                  <a:schemeClr val="tx1"/>
                </a:solidFill>
                <a:effectLst/>
                <a:latin typeface="+mn-lt"/>
                <a:ea typeface="+mn-ea"/>
                <a:cs typeface="+mn-cs"/>
              </a:rPr>
              <a:t> on the host system. They may even be important system files or directories. Non-Docker processes on the Docker host or a Docker container can modify them at any time.</a:t>
            </a:r>
          </a:p>
          <a:p>
            <a:r>
              <a:rPr lang="en-US" sz="1200" b="1" i="0" kern="1200" dirty="0" err="1" smtClean="0">
                <a:solidFill>
                  <a:schemeClr val="tx1"/>
                </a:solidFill>
                <a:effectLst/>
                <a:latin typeface="+mn-lt"/>
                <a:ea typeface="+mn-ea"/>
                <a:cs typeface="+mn-cs"/>
              </a:rPr>
              <a:t>tmpfs</a:t>
            </a:r>
            <a:r>
              <a:rPr lang="en-US" sz="1200" b="1" i="0" kern="1200" dirty="0" smtClean="0">
                <a:solidFill>
                  <a:schemeClr val="tx1"/>
                </a:solidFill>
                <a:effectLst/>
                <a:latin typeface="+mn-lt"/>
                <a:ea typeface="+mn-ea"/>
                <a:cs typeface="+mn-cs"/>
              </a:rPr>
              <a:t> mounts</a:t>
            </a:r>
            <a:r>
              <a:rPr lang="en-US" sz="1200" b="0" i="0" kern="1200" dirty="0" smtClean="0">
                <a:solidFill>
                  <a:schemeClr val="tx1"/>
                </a:solidFill>
                <a:effectLst/>
                <a:latin typeface="+mn-lt"/>
                <a:ea typeface="+mn-ea"/>
                <a:cs typeface="+mn-cs"/>
              </a:rPr>
              <a:t> are stored in the host system’s memory only, and are never written to the host system’s filesystem.</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108</a:t>
            </a:fld>
            <a:endParaRPr lang="en-US" altLang="en-US"/>
          </a:p>
        </p:txBody>
      </p:sp>
    </p:spTree>
    <p:extLst>
      <p:ext uri="{BB962C8B-B14F-4D97-AF65-F5344CB8AC3E}">
        <p14:creationId xmlns:p14="http://schemas.microsoft.com/office/powerpoint/2010/main" val="19831367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Use volumes</a:t>
            </a:r>
          </a:p>
          <a:p>
            <a:r>
              <a:rPr lang="en-US" sz="1200" b="0" i="0" kern="1200" dirty="0" smtClean="0">
                <a:solidFill>
                  <a:schemeClr val="tx1"/>
                </a:solidFill>
                <a:effectLst/>
                <a:latin typeface="+mn-lt"/>
                <a:ea typeface="+mn-ea"/>
                <a:cs typeface="+mn-cs"/>
              </a:rPr>
              <a:t>Volumes are the preferred mechanism for persisting data generated by and used by Docker containers.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While </a:t>
            </a:r>
            <a:r>
              <a:rPr lang="en-US" sz="1200" b="0" i="0" u="none" strike="noStrike" kern="1200" dirty="0" smtClean="0">
                <a:solidFill>
                  <a:schemeClr val="tx1"/>
                </a:solidFill>
                <a:effectLst/>
                <a:latin typeface="+mn-lt"/>
                <a:ea typeface="+mn-ea"/>
                <a:cs typeface="+mn-cs"/>
                <a:hlinkClick r:id="rId3"/>
              </a:rPr>
              <a:t>bind mounts</a:t>
            </a:r>
            <a:r>
              <a:rPr lang="en-US" sz="1200" b="0" i="0" kern="1200" dirty="0" smtClean="0">
                <a:solidFill>
                  <a:schemeClr val="tx1"/>
                </a:solidFill>
                <a:effectLst/>
                <a:latin typeface="+mn-lt"/>
                <a:ea typeface="+mn-ea"/>
                <a:cs typeface="+mn-cs"/>
              </a:rPr>
              <a:t> are dependent on the directory structure of the host machine,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volumes are completely managed by Docker.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Volumes have several advantages over bind mounts:</a:t>
            </a:r>
          </a:p>
          <a:p>
            <a:r>
              <a:rPr lang="en-US" sz="1200" b="0" i="0" kern="1200" dirty="0" smtClean="0">
                <a:solidFill>
                  <a:schemeClr val="tx1"/>
                </a:solidFill>
                <a:effectLst/>
                <a:latin typeface="+mn-lt"/>
                <a:ea typeface="+mn-ea"/>
                <a:cs typeface="+mn-cs"/>
              </a:rPr>
              <a:t>1. Volumes are easier to back up or migrate than bind mounts.</a:t>
            </a:r>
          </a:p>
          <a:p>
            <a:r>
              <a:rPr lang="en-US" sz="1200" b="0" i="0" kern="1200" dirty="0" smtClean="0">
                <a:solidFill>
                  <a:schemeClr val="tx1"/>
                </a:solidFill>
                <a:effectLst/>
                <a:latin typeface="+mn-lt"/>
                <a:ea typeface="+mn-ea"/>
                <a:cs typeface="+mn-cs"/>
              </a:rPr>
              <a:t>2. You can manage volumes using Docker CLI commands or the Docker API.</a:t>
            </a:r>
          </a:p>
          <a:p>
            <a:r>
              <a:rPr lang="en-US" sz="1200" b="0" i="0" kern="1200" dirty="0" smtClean="0">
                <a:solidFill>
                  <a:schemeClr val="tx1"/>
                </a:solidFill>
                <a:effectLst/>
                <a:latin typeface="+mn-lt"/>
                <a:ea typeface="+mn-ea"/>
                <a:cs typeface="+mn-cs"/>
              </a:rPr>
              <a:t>3. Volumes work on both Linux and Windows containers.</a:t>
            </a:r>
          </a:p>
          <a:p>
            <a:r>
              <a:rPr lang="en-US" sz="1200" b="0" i="0" kern="1200" dirty="0" smtClean="0">
                <a:solidFill>
                  <a:schemeClr val="tx1"/>
                </a:solidFill>
                <a:effectLst/>
                <a:latin typeface="+mn-lt"/>
                <a:ea typeface="+mn-ea"/>
                <a:cs typeface="+mn-cs"/>
              </a:rPr>
              <a:t>4. Volumes can be more safely shared among multiple containers.</a:t>
            </a:r>
          </a:p>
          <a:p>
            <a:r>
              <a:rPr lang="en-US" sz="1200" b="0" i="0" kern="1200" dirty="0" smtClean="0">
                <a:solidFill>
                  <a:schemeClr val="tx1"/>
                </a:solidFill>
                <a:effectLst/>
                <a:latin typeface="+mn-lt"/>
                <a:ea typeface="+mn-ea"/>
                <a:cs typeface="+mn-cs"/>
              </a:rPr>
              <a:t>5. Volume drivers allow you to store volumes on remote hosts or cloud providers, to encrypt the contents of volumes, or to add other functionality.</a:t>
            </a:r>
          </a:p>
          <a:p>
            <a:r>
              <a:rPr lang="en-US" sz="1200" b="0" i="0" kern="1200" dirty="0" smtClean="0">
                <a:solidFill>
                  <a:schemeClr val="tx1"/>
                </a:solidFill>
                <a:effectLst/>
                <a:latin typeface="+mn-lt"/>
                <a:ea typeface="+mn-ea"/>
                <a:cs typeface="+mn-cs"/>
              </a:rPr>
              <a:t>6. A new volume’s contents can be pre-populated by a container.</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109</a:t>
            </a:fld>
            <a:endParaRPr lang="en-US" altLang="en-US"/>
          </a:p>
        </p:txBody>
      </p:sp>
    </p:spTree>
    <p:extLst>
      <p:ext uri="{BB962C8B-B14F-4D97-AF65-F5344CB8AC3E}">
        <p14:creationId xmlns:p14="http://schemas.microsoft.com/office/powerpoint/2010/main" val="3346641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Use volumes</a:t>
            </a:r>
          </a:p>
          <a:p>
            <a:r>
              <a:rPr lang="en-US" sz="1200" b="0" i="0" kern="1200" dirty="0" smtClean="0">
                <a:solidFill>
                  <a:schemeClr val="tx1"/>
                </a:solidFill>
                <a:effectLst/>
                <a:latin typeface="+mn-lt"/>
                <a:ea typeface="+mn-ea"/>
                <a:cs typeface="+mn-cs"/>
              </a:rPr>
              <a:t>In addition, volumes are often a better choice than persisting data in a container’s writable layer, because using a volume does not increase the size of containers using it, and the volume’s contents exist outside the lifecycle of a given container.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your container generates non-persistent state data, consider using a </a:t>
            </a:r>
            <a:r>
              <a:rPr lang="en-US" sz="1200" b="0" i="0" u="none" strike="noStrike" kern="1200" dirty="0" smtClean="0">
                <a:solidFill>
                  <a:schemeClr val="tx1"/>
                </a:solidFill>
                <a:effectLst/>
                <a:latin typeface="+mn-lt"/>
                <a:ea typeface="+mn-ea"/>
                <a:cs typeface="+mn-cs"/>
                <a:hlinkClick r:id="rId3"/>
              </a:rPr>
              <a:t>tmpfs mount</a:t>
            </a:r>
            <a:r>
              <a:rPr lang="en-US" sz="1200" b="0" i="0" kern="1200" dirty="0" smtClean="0">
                <a:solidFill>
                  <a:schemeClr val="tx1"/>
                </a:solidFill>
                <a:effectLst/>
                <a:latin typeface="+mn-lt"/>
                <a:ea typeface="+mn-ea"/>
                <a:cs typeface="+mn-cs"/>
              </a:rPr>
              <a:t> to avoid storing the data anywhere permanently, and to increase the container’s performance by avoiding writing into the container’s writable layer.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Volumes use </a:t>
            </a:r>
            <a:r>
              <a:rPr lang="en-US" sz="1200" b="0" i="0" kern="1200" dirty="0" err="1" smtClean="0">
                <a:solidFill>
                  <a:schemeClr val="tx1"/>
                </a:solidFill>
                <a:effectLst/>
                <a:latin typeface="+mn-lt"/>
                <a:ea typeface="+mn-ea"/>
                <a:cs typeface="+mn-cs"/>
              </a:rPr>
              <a:t>rprivate</a:t>
            </a:r>
            <a:r>
              <a:rPr lang="en-US" sz="1200" b="0" i="0" kern="1200" dirty="0" smtClean="0">
                <a:solidFill>
                  <a:schemeClr val="tx1"/>
                </a:solidFill>
                <a:effectLst/>
                <a:latin typeface="+mn-lt"/>
                <a:ea typeface="+mn-ea"/>
                <a:cs typeface="+mn-cs"/>
              </a:rPr>
              <a:t> bind propagation, and bind propagation is not configurable for volumes.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110</a:t>
            </a:fld>
            <a:endParaRPr lang="en-US" altLang="en-US"/>
          </a:p>
        </p:txBody>
      </p:sp>
    </p:spTree>
    <p:extLst>
      <p:ext uri="{BB962C8B-B14F-4D97-AF65-F5344CB8AC3E}">
        <p14:creationId xmlns:p14="http://schemas.microsoft.com/office/powerpoint/2010/main" val="160295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Overview of Docker Hub</a:t>
            </a:r>
            <a:endParaRPr lang="en-US" sz="1200" b="0" i="0" u="none" strike="noStrike" kern="1200" dirty="0" smtClean="0">
              <a:solidFill>
                <a:schemeClr val="tx1"/>
              </a:solidFill>
              <a:effectLst/>
              <a:latin typeface="+mn-lt"/>
              <a:ea typeface="+mn-ea"/>
              <a:cs typeface="+mn-cs"/>
              <a:hlinkClick r:id=""/>
            </a:endParaRPr>
          </a:p>
          <a:p>
            <a:endParaRPr lang="en-US" sz="1200" b="0" i="0" u="none" strike="noStrike" kern="1200" dirty="0" smtClean="0">
              <a:solidFill>
                <a:schemeClr val="tx1"/>
              </a:solidFill>
              <a:effectLst/>
              <a:latin typeface="+mn-lt"/>
              <a:ea typeface="+mn-ea"/>
              <a:cs typeface="+mn-cs"/>
              <a:hlinkClick r:id=""/>
            </a:endParaRPr>
          </a:p>
          <a:p>
            <a:r>
              <a:rPr lang="en-US" sz="1200" b="0" i="0" u="none" strike="noStrike" kern="1200" dirty="0" smtClean="0">
                <a:solidFill>
                  <a:schemeClr val="tx1"/>
                </a:solidFill>
                <a:effectLst/>
                <a:latin typeface="+mn-lt"/>
                <a:ea typeface="+mn-ea"/>
                <a:cs typeface="+mn-cs"/>
                <a:hlinkClick r:id=""/>
              </a:rPr>
              <a:t>Docker Hub</a:t>
            </a:r>
            <a:r>
              <a:rPr lang="en-US" sz="1200" b="0" i="0" kern="1200" dirty="0" smtClean="0">
                <a:solidFill>
                  <a:schemeClr val="tx1"/>
                </a:solidFill>
                <a:effectLst/>
                <a:latin typeface="+mn-lt"/>
                <a:ea typeface="+mn-ea"/>
                <a:cs typeface="+mn-cs"/>
              </a:rPr>
              <a:t> is a cloud-based registry service which allows you to link to code repositories, build your images and test them, stores manually pushed images, and links to </a:t>
            </a:r>
            <a:r>
              <a:rPr lang="en-US" sz="1200" b="0" i="0" u="none" strike="noStrike" kern="1200" dirty="0" smtClean="0">
                <a:solidFill>
                  <a:schemeClr val="tx1"/>
                </a:solidFill>
                <a:effectLst/>
                <a:latin typeface="+mn-lt"/>
                <a:ea typeface="+mn-ea"/>
                <a:cs typeface="+mn-cs"/>
                <a:hlinkClick r:id="rId3"/>
              </a:rPr>
              <a:t>Docker Cloud</a:t>
            </a:r>
            <a:r>
              <a:rPr lang="en-US" sz="1200" b="0" i="0" kern="1200" dirty="0" smtClean="0">
                <a:solidFill>
                  <a:schemeClr val="tx1"/>
                </a:solidFill>
                <a:effectLst/>
                <a:latin typeface="+mn-lt"/>
                <a:ea typeface="+mn-ea"/>
                <a:cs typeface="+mn-cs"/>
              </a:rPr>
              <a:t> so you can deploy images to your hosts.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provides a centralized resource for container image discovery, distribution and change management, </a:t>
            </a:r>
            <a:r>
              <a:rPr lang="en-US" sz="1200" b="0" i="0" u="none" strike="noStrike" kern="1200" dirty="0" smtClean="0">
                <a:solidFill>
                  <a:schemeClr val="tx1"/>
                </a:solidFill>
                <a:effectLst/>
                <a:latin typeface="+mn-lt"/>
                <a:ea typeface="+mn-ea"/>
                <a:cs typeface="+mn-cs"/>
                <a:hlinkClick r:id="rId4"/>
              </a:rPr>
              <a:t>user and team collaboration</a:t>
            </a:r>
            <a:r>
              <a:rPr lang="en-US" sz="1200" b="0" i="0" kern="1200" dirty="0" smtClean="0">
                <a:solidFill>
                  <a:schemeClr val="tx1"/>
                </a:solidFill>
                <a:effectLst/>
                <a:latin typeface="+mn-lt"/>
                <a:ea typeface="+mn-ea"/>
                <a:cs typeface="+mn-cs"/>
              </a:rPr>
              <a:t>, and workflow automation throughout the development pipeline.</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a:t>
            </a:fld>
            <a:endParaRPr lang="en-US" altLang="en-US"/>
          </a:p>
        </p:txBody>
      </p:sp>
    </p:spTree>
    <p:extLst>
      <p:ext uri="{BB962C8B-B14F-4D97-AF65-F5344CB8AC3E}">
        <p14:creationId xmlns:p14="http://schemas.microsoft.com/office/powerpoint/2010/main" val="433013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Use volumes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your container generates non-persistent state data, consider using a </a:t>
            </a:r>
            <a:r>
              <a:rPr lang="en-US" sz="1200" b="0" i="0" u="none" strike="noStrike" kern="1200" dirty="0" smtClean="0">
                <a:solidFill>
                  <a:schemeClr val="tx1"/>
                </a:solidFill>
                <a:effectLst/>
                <a:latin typeface="+mn-lt"/>
                <a:ea typeface="+mn-ea"/>
                <a:cs typeface="+mn-cs"/>
                <a:hlinkClick r:id="rId3"/>
              </a:rPr>
              <a:t>tmpfs mount</a:t>
            </a:r>
            <a:r>
              <a:rPr lang="en-US" sz="1200" b="0" i="0" kern="1200" dirty="0" smtClean="0">
                <a:solidFill>
                  <a:schemeClr val="tx1"/>
                </a:solidFill>
                <a:effectLst/>
                <a:latin typeface="+mn-lt"/>
                <a:ea typeface="+mn-ea"/>
                <a:cs typeface="+mn-cs"/>
              </a:rPr>
              <a:t> to </a:t>
            </a:r>
          </a:p>
          <a:p>
            <a:r>
              <a:rPr lang="en-US" sz="1200" b="0" i="0" kern="1200" dirty="0" smtClean="0">
                <a:solidFill>
                  <a:schemeClr val="tx1"/>
                </a:solidFill>
                <a:effectLst/>
                <a:latin typeface="+mn-lt"/>
                <a:ea typeface="+mn-ea"/>
                <a:cs typeface="+mn-cs"/>
              </a:rPr>
              <a:t>	avoid storing the data anywhere permanently, </a:t>
            </a:r>
          </a:p>
          <a:p>
            <a:r>
              <a:rPr lang="en-US" sz="1200" b="0" i="0" kern="1200" dirty="0" smtClean="0">
                <a:solidFill>
                  <a:schemeClr val="tx1"/>
                </a:solidFill>
                <a:effectLst/>
                <a:latin typeface="+mn-lt"/>
                <a:ea typeface="+mn-ea"/>
                <a:cs typeface="+mn-cs"/>
              </a:rPr>
              <a:t>	and to increase the container’s performance by avoiding writing into the container’s writable layer.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Volumes use </a:t>
            </a:r>
            <a:r>
              <a:rPr lang="en-US" sz="1200" b="0" i="0" kern="1200" dirty="0" err="1" smtClean="0">
                <a:solidFill>
                  <a:schemeClr val="tx1"/>
                </a:solidFill>
                <a:effectLst/>
                <a:latin typeface="+mn-lt"/>
                <a:ea typeface="+mn-ea"/>
                <a:cs typeface="+mn-cs"/>
              </a:rPr>
              <a:t>rprivate</a:t>
            </a:r>
            <a:r>
              <a:rPr lang="en-US" sz="1200" b="0" i="0" kern="1200" dirty="0" smtClean="0">
                <a:solidFill>
                  <a:schemeClr val="tx1"/>
                </a:solidFill>
                <a:effectLst/>
                <a:latin typeface="+mn-lt"/>
                <a:ea typeface="+mn-ea"/>
                <a:cs typeface="+mn-cs"/>
              </a:rPr>
              <a:t> bind propagation, and bind propagation is not configurable for volumes.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111</a:t>
            </a:fld>
            <a:endParaRPr lang="en-US" altLang="en-US"/>
          </a:p>
        </p:txBody>
      </p:sp>
    </p:spTree>
    <p:extLst>
      <p:ext uri="{BB962C8B-B14F-4D97-AF65-F5344CB8AC3E}">
        <p14:creationId xmlns:p14="http://schemas.microsoft.com/office/powerpoint/2010/main" val="20638342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Originally, the </a:t>
            </a:r>
            <a:r>
              <a:rPr lang="en-US" dirty="0" smtClean="0"/>
              <a:t>-v</a:t>
            </a:r>
            <a:r>
              <a:rPr lang="en-US" sz="1200" b="0" i="0" kern="1200" dirty="0" smtClean="0">
                <a:solidFill>
                  <a:schemeClr val="tx1"/>
                </a:solidFill>
                <a:effectLst/>
                <a:latin typeface="+mn-lt"/>
                <a:ea typeface="+mn-ea"/>
                <a:cs typeface="+mn-cs"/>
              </a:rPr>
              <a:t> or </a:t>
            </a:r>
            <a:r>
              <a:rPr lang="en-US" dirty="0" smtClean="0"/>
              <a:t>--volume</a:t>
            </a:r>
            <a:r>
              <a:rPr lang="en-US" sz="1200" b="0" i="0" kern="1200" dirty="0" smtClean="0">
                <a:solidFill>
                  <a:schemeClr val="tx1"/>
                </a:solidFill>
                <a:effectLst/>
                <a:latin typeface="+mn-lt"/>
                <a:ea typeface="+mn-ea"/>
                <a:cs typeface="+mn-cs"/>
              </a:rPr>
              <a:t> flag was used for standalone containers and the </a:t>
            </a:r>
            <a:r>
              <a:rPr lang="en-US" dirty="0" smtClean="0"/>
              <a:t>--mount</a:t>
            </a:r>
            <a:r>
              <a:rPr lang="en-US" sz="1200" b="0" i="0" kern="1200" dirty="0" smtClean="0">
                <a:solidFill>
                  <a:schemeClr val="tx1"/>
                </a:solidFill>
                <a:effectLst/>
                <a:latin typeface="+mn-lt"/>
                <a:ea typeface="+mn-ea"/>
                <a:cs typeface="+mn-cs"/>
              </a:rPr>
              <a:t> flag was used for swarm services.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starting with Docker 17.06, you can also use </a:t>
            </a:r>
            <a:r>
              <a:rPr lang="en-US" dirty="0" smtClean="0"/>
              <a:t>--mount</a:t>
            </a:r>
            <a:r>
              <a:rPr lang="en-US" sz="1200" b="0" i="0" kern="1200" dirty="0" smtClean="0">
                <a:solidFill>
                  <a:schemeClr val="tx1"/>
                </a:solidFill>
                <a:effectLst/>
                <a:latin typeface="+mn-lt"/>
                <a:ea typeface="+mn-ea"/>
                <a:cs typeface="+mn-cs"/>
              </a:rPr>
              <a:t> with standalone containers.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general, </a:t>
            </a:r>
            <a:r>
              <a:rPr lang="en-US" dirty="0" smtClean="0"/>
              <a:t>--mount</a:t>
            </a:r>
            <a:r>
              <a:rPr lang="en-US" sz="1200" b="0" i="0" kern="1200" dirty="0" smtClean="0">
                <a:solidFill>
                  <a:schemeClr val="tx1"/>
                </a:solidFill>
                <a:effectLst/>
                <a:latin typeface="+mn-lt"/>
                <a:ea typeface="+mn-ea"/>
                <a:cs typeface="+mn-cs"/>
              </a:rPr>
              <a:t> is more explicit and verbose.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biggest difference is that the </a:t>
            </a:r>
            <a:r>
              <a:rPr lang="en-US" dirty="0" smtClean="0"/>
              <a:t>-v</a:t>
            </a:r>
            <a:r>
              <a:rPr lang="en-US" sz="1200" b="0" i="0" kern="1200" dirty="0" smtClean="0">
                <a:solidFill>
                  <a:schemeClr val="tx1"/>
                </a:solidFill>
                <a:effectLst/>
                <a:latin typeface="+mn-lt"/>
                <a:ea typeface="+mn-ea"/>
                <a:cs typeface="+mn-cs"/>
              </a:rPr>
              <a:t> syntax combines all the options together in one field, while the </a:t>
            </a:r>
            <a:r>
              <a:rPr lang="en-US" dirty="0" smtClean="0"/>
              <a:t>--mount</a:t>
            </a:r>
            <a:r>
              <a:rPr lang="en-US" sz="1200" b="0" i="0" kern="1200" dirty="0" smtClean="0">
                <a:solidFill>
                  <a:schemeClr val="tx1"/>
                </a:solidFill>
                <a:effectLst/>
                <a:latin typeface="+mn-lt"/>
                <a:ea typeface="+mn-ea"/>
                <a:cs typeface="+mn-cs"/>
              </a:rPr>
              <a:t> syntax separates them.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1" i="0" kern="1200" dirty="0" smtClean="0">
                <a:solidFill>
                  <a:schemeClr val="tx1"/>
                </a:solidFill>
                <a:effectLst/>
                <a:latin typeface="+mn-lt"/>
                <a:ea typeface="+mn-ea"/>
                <a:cs typeface="+mn-cs"/>
              </a:rPr>
              <a:t>Tip</a:t>
            </a:r>
            <a:r>
              <a:rPr lang="en-US" sz="1200" b="0" i="0" kern="1200" dirty="0" smtClean="0">
                <a:solidFill>
                  <a:schemeClr val="tx1"/>
                </a:solidFill>
                <a:effectLst/>
                <a:latin typeface="+mn-lt"/>
                <a:ea typeface="+mn-ea"/>
                <a:cs typeface="+mn-cs"/>
              </a:rPr>
              <a:t>: New users should use the </a:t>
            </a:r>
            <a:r>
              <a:rPr lang="en-US" dirty="0" smtClean="0"/>
              <a:t>--mount</a:t>
            </a:r>
            <a:r>
              <a:rPr lang="en-US" sz="1200" b="0" i="0" kern="1200" dirty="0" smtClean="0">
                <a:solidFill>
                  <a:schemeClr val="tx1"/>
                </a:solidFill>
                <a:effectLst/>
                <a:latin typeface="+mn-lt"/>
                <a:ea typeface="+mn-ea"/>
                <a:cs typeface="+mn-cs"/>
              </a:rPr>
              <a:t> syntax. Experienced users may be more familiar with the </a:t>
            </a:r>
            <a:r>
              <a:rPr lang="en-US" dirty="0" smtClean="0"/>
              <a:t>-v</a:t>
            </a:r>
            <a:r>
              <a:rPr lang="en-US" sz="1200" b="0" i="0" kern="1200" dirty="0" smtClean="0">
                <a:solidFill>
                  <a:schemeClr val="tx1"/>
                </a:solidFill>
                <a:effectLst/>
                <a:latin typeface="+mn-lt"/>
                <a:ea typeface="+mn-ea"/>
                <a:cs typeface="+mn-cs"/>
              </a:rPr>
              <a:t> or </a:t>
            </a:r>
            <a:r>
              <a:rPr lang="en-US" dirty="0" smtClean="0"/>
              <a:t>--volume</a:t>
            </a:r>
            <a:r>
              <a:rPr lang="en-US" sz="1200" b="0" i="0" kern="1200" dirty="0" smtClean="0">
                <a:solidFill>
                  <a:schemeClr val="tx1"/>
                </a:solidFill>
                <a:effectLst/>
                <a:latin typeface="+mn-lt"/>
                <a:ea typeface="+mn-ea"/>
                <a:cs typeface="+mn-cs"/>
              </a:rPr>
              <a:t> syntax, but are encouraged to use </a:t>
            </a:r>
            <a:r>
              <a:rPr lang="en-US" dirty="0" smtClean="0"/>
              <a:t>--mount</a:t>
            </a:r>
            <a:r>
              <a:rPr lang="en-US" sz="1200" b="0" i="0" kern="1200" dirty="0" smtClean="0">
                <a:solidFill>
                  <a:schemeClr val="tx1"/>
                </a:solidFill>
                <a:effectLst/>
                <a:latin typeface="+mn-lt"/>
                <a:ea typeface="+mn-ea"/>
                <a:cs typeface="+mn-cs"/>
              </a:rPr>
              <a:t>, because research has shown it to be easier to use.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MORE MATERIAL TO POSSIBLE ADD</a:t>
            </a:r>
            <a:r>
              <a:rPr lang="en-US" sz="1200" b="0" i="0" kern="1200" baseline="0" dirty="0" smtClean="0">
                <a:solidFill>
                  <a:schemeClr val="tx1"/>
                </a:solidFill>
                <a:effectLst/>
                <a:latin typeface="+mn-lt"/>
                <a:ea typeface="+mn-ea"/>
                <a:cs typeface="+mn-cs"/>
              </a:rPr>
              <a:t> IN THE FUTURE:</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Here is a comparison of the syntax for each flag.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need to specify volume driver options, you must use --mount.</a:t>
            </a:r>
          </a:p>
          <a:p>
            <a:r>
              <a:rPr lang="en-US" sz="1200" b="1" i="0" kern="1200" dirty="0" smtClean="0">
                <a:solidFill>
                  <a:schemeClr val="tx1"/>
                </a:solidFill>
                <a:effectLst/>
                <a:latin typeface="+mn-lt"/>
                <a:ea typeface="+mn-ea"/>
                <a:cs typeface="+mn-cs"/>
              </a:rPr>
              <a:t>-v or --volume</a:t>
            </a:r>
            <a:r>
              <a:rPr lang="en-US" sz="1200" b="0" i="0" kern="1200" dirty="0" smtClean="0">
                <a:solidFill>
                  <a:schemeClr val="tx1"/>
                </a:solidFill>
                <a:effectLst/>
                <a:latin typeface="+mn-lt"/>
                <a:ea typeface="+mn-ea"/>
                <a:cs typeface="+mn-cs"/>
              </a:rPr>
              <a:t>: Consists of three fields, separated by colon characters (:). The fields must be in the correct order, and the meaning of each field is not immediately obvious.</a:t>
            </a:r>
          </a:p>
          <a:p>
            <a:pPr lvl="1"/>
            <a:r>
              <a:rPr lang="en-US" sz="1200" b="0" i="0" kern="1200" dirty="0" smtClean="0">
                <a:solidFill>
                  <a:schemeClr val="tx1"/>
                </a:solidFill>
                <a:effectLst/>
                <a:latin typeface="+mn-lt"/>
                <a:ea typeface="+mn-ea"/>
                <a:cs typeface="+mn-cs"/>
              </a:rPr>
              <a:t>In the case of named volumes, the first field is the name of the volume, and is unique on a given host machine. For anonymous volumes, the first field is omitted.</a:t>
            </a:r>
          </a:p>
          <a:p>
            <a:pPr lvl="1"/>
            <a:r>
              <a:rPr lang="en-US" sz="1200" b="0" i="0" kern="1200" dirty="0" smtClean="0">
                <a:solidFill>
                  <a:schemeClr val="tx1"/>
                </a:solidFill>
                <a:effectLst/>
                <a:latin typeface="+mn-lt"/>
                <a:ea typeface="+mn-ea"/>
                <a:cs typeface="+mn-cs"/>
              </a:rPr>
              <a:t>The second field is the path where the file or directory are mounted in the container.</a:t>
            </a:r>
          </a:p>
          <a:p>
            <a:pPr lvl="1"/>
            <a:r>
              <a:rPr lang="en-US" sz="1200" b="0" i="0" kern="1200" dirty="0" smtClean="0">
                <a:solidFill>
                  <a:schemeClr val="tx1"/>
                </a:solidFill>
                <a:effectLst/>
                <a:latin typeface="+mn-lt"/>
                <a:ea typeface="+mn-ea"/>
                <a:cs typeface="+mn-cs"/>
              </a:rPr>
              <a:t>The third field is optional, and is a comma-separated list of options, such as ro. These options are discussed below.</a:t>
            </a:r>
          </a:p>
          <a:p>
            <a:r>
              <a:rPr lang="en-US" sz="1200" b="1" i="0" kern="1200" dirty="0" smtClean="0">
                <a:solidFill>
                  <a:schemeClr val="tx1"/>
                </a:solidFill>
                <a:effectLst/>
                <a:latin typeface="+mn-lt"/>
                <a:ea typeface="+mn-ea"/>
                <a:cs typeface="+mn-cs"/>
              </a:rPr>
              <a:t>--mount</a:t>
            </a:r>
            <a:r>
              <a:rPr lang="en-US" sz="1200" b="0" i="0" kern="1200" dirty="0" smtClean="0">
                <a:solidFill>
                  <a:schemeClr val="tx1"/>
                </a:solidFill>
                <a:effectLst/>
                <a:latin typeface="+mn-lt"/>
                <a:ea typeface="+mn-ea"/>
                <a:cs typeface="+mn-cs"/>
              </a:rPr>
              <a:t>: Consists of multiple key-value pairs, separated by commas and each consisting of a &lt;key&gt;=&lt;value&gt; tuple. The --mount syntax is more verbose than -v or --volume, but the order of the keys is not significant, and the value of the flag is easier to understand.</a:t>
            </a:r>
          </a:p>
          <a:p>
            <a:pPr lvl="1"/>
            <a:r>
              <a:rPr lang="en-US" sz="1200" b="0" i="0" kern="1200" dirty="0" smtClean="0">
                <a:solidFill>
                  <a:schemeClr val="tx1"/>
                </a:solidFill>
                <a:effectLst/>
                <a:latin typeface="+mn-lt"/>
                <a:ea typeface="+mn-ea"/>
                <a:cs typeface="+mn-cs"/>
              </a:rPr>
              <a:t>The type of the mount, which can be </a:t>
            </a:r>
            <a:r>
              <a:rPr lang="en-US" sz="1200" b="0" i="0" u="none" strike="noStrike" kern="1200" dirty="0" smtClean="0">
                <a:solidFill>
                  <a:schemeClr val="tx1"/>
                </a:solidFill>
                <a:effectLst/>
                <a:latin typeface="+mn-lt"/>
                <a:ea typeface="+mn-ea"/>
                <a:cs typeface="+mn-cs"/>
                <a:hlinkClick r:id="rId3"/>
              </a:rPr>
              <a:t>bind</a:t>
            </a:r>
            <a:r>
              <a:rPr lang="en-US" sz="1200" b="0" i="0" kern="1200" dirty="0" smtClean="0">
                <a:solidFill>
                  <a:schemeClr val="tx1"/>
                </a:solidFill>
                <a:effectLst/>
                <a:latin typeface="+mn-lt"/>
                <a:ea typeface="+mn-ea"/>
                <a:cs typeface="+mn-cs"/>
              </a:rPr>
              <a:t>, volume, or </a:t>
            </a:r>
            <a:r>
              <a:rPr lang="en-US" sz="1200" b="0" i="0" u="none" strike="noStrike" kern="1200" dirty="0" smtClean="0">
                <a:solidFill>
                  <a:schemeClr val="tx1"/>
                </a:solidFill>
                <a:effectLst/>
                <a:latin typeface="+mn-lt"/>
                <a:ea typeface="+mn-ea"/>
                <a:cs typeface="+mn-cs"/>
                <a:hlinkClick r:id="rId4"/>
              </a:rPr>
              <a:t>tmpfs</a:t>
            </a:r>
            <a:r>
              <a:rPr lang="en-US" sz="1200" b="0" i="0" kern="1200" dirty="0" smtClean="0">
                <a:solidFill>
                  <a:schemeClr val="tx1"/>
                </a:solidFill>
                <a:effectLst/>
                <a:latin typeface="+mn-lt"/>
                <a:ea typeface="+mn-ea"/>
                <a:cs typeface="+mn-cs"/>
              </a:rPr>
              <a:t>. This topic discusses volumes, so the type is always volume.</a:t>
            </a:r>
          </a:p>
          <a:p>
            <a:pPr lvl="1"/>
            <a:r>
              <a:rPr lang="en-US" sz="1200" b="0" i="0" kern="1200" dirty="0" smtClean="0">
                <a:solidFill>
                  <a:schemeClr val="tx1"/>
                </a:solidFill>
                <a:effectLst/>
                <a:latin typeface="+mn-lt"/>
                <a:ea typeface="+mn-ea"/>
                <a:cs typeface="+mn-cs"/>
              </a:rPr>
              <a:t>The source of the mount. For named volumes, this is the name of the volume. For anonymous volumes, this field is omitted. May be specified as source or </a:t>
            </a:r>
            <a:r>
              <a:rPr lang="en-US" sz="1200" b="0" i="0" kern="1200" dirty="0" err="1" smtClean="0">
                <a:solidFill>
                  <a:schemeClr val="tx1"/>
                </a:solidFill>
                <a:effectLst/>
                <a:latin typeface="+mn-lt"/>
                <a:ea typeface="+mn-ea"/>
                <a:cs typeface="+mn-cs"/>
              </a:rPr>
              <a:t>src</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The destination takes as its value the path where the file or directory is mounted in the container. May be specified as destination, </a:t>
            </a:r>
            <a:r>
              <a:rPr lang="en-US" sz="1200" b="0" i="0" kern="1200" dirty="0" err="1" smtClean="0">
                <a:solidFill>
                  <a:schemeClr val="tx1"/>
                </a:solidFill>
                <a:effectLst/>
                <a:latin typeface="+mn-lt"/>
                <a:ea typeface="+mn-ea"/>
                <a:cs typeface="+mn-cs"/>
              </a:rPr>
              <a:t>dst</a:t>
            </a:r>
            <a:r>
              <a:rPr lang="en-US" sz="1200" b="0" i="0" kern="1200" dirty="0" smtClean="0">
                <a:solidFill>
                  <a:schemeClr val="tx1"/>
                </a:solidFill>
                <a:effectLst/>
                <a:latin typeface="+mn-lt"/>
                <a:ea typeface="+mn-ea"/>
                <a:cs typeface="+mn-cs"/>
              </a:rPr>
              <a:t>, or target.</a:t>
            </a:r>
          </a:p>
          <a:p>
            <a:pPr lvl="1"/>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readonly</a:t>
            </a:r>
            <a:r>
              <a:rPr lang="en-US" sz="1200" b="0" i="0" kern="1200" dirty="0" smtClean="0">
                <a:solidFill>
                  <a:schemeClr val="tx1"/>
                </a:solidFill>
                <a:effectLst/>
                <a:latin typeface="+mn-lt"/>
                <a:ea typeface="+mn-ea"/>
                <a:cs typeface="+mn-cs"/>
              </a:rPr>
              <a:t> option, if present, causes the bind mount to be </a:t>
            </a:r>
            <a:r>
              <a:rPr lang="en-US" sz="1200" b="0" i="0" u="none" strike="noStrike" kern="1200" dirty="0" smtClean="0">
                <a:solidFill>
                  <a:schemeClr val="tx1"/>
                </a:solidFill>
                <a:effectLst/>
                <a:latin typeface="+mn-lt"/>
                <a:ea typeface="+mn-ea"/>
                <a:cs typeface="+mn-cs"/>
                <a:hlinkClick r:id="rId5"/>
              </a:rPr>
              <a:t>mounted into the container as read-only</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The volume-opt option, which can be specified more than once, takes a key-value pair consisting of the option name and its value.</a:t>
            </a:r>
          </a:p>
          <a:p>
            <a:r>
              <a:rPr lang="en-US" sz="1200" b="0" i="0" kern="1200" dirty="0" smtClean="0">
                <a:solidFill>
                  <a:schemeClr val="tx1"/>
                </a:solidFill>
                <a:effectLst/>
                <a:latin typeface="+mn-lt"/>
                <a:ea typeface="+mn-ea"/>
                <a:cs typeface="+mn-cs"/>
              </a:rPr>
              <a:t>The examples below show both the --mount and -v syntax where possible, and --mount is presented first.</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119</a:t>
            </a:fld>
            <a:endParaRPr lang="en-US" altLang="en-US"/>
          </a:p>
        </p:txBody>
      </p:sp>
    </p:spTree>
    <p:extLst>
      <p:ext uri="{BB962C8B-B14F-4D97-AF65-F5344CB8AC3E}">
        <p14:creationId xmlns:p14="http://schemas.microsoft.com/office/powerpoint/2010/main" val="19896374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Differences between -v and --mount behavior</a:t>
            </a:r>
          </a:p>
          <a:p>
            <a:r>
              <a:rPr lang="en-US" sz="1200" b="0" i="0" kern="1200" dirty="0" smtClean="0">
                <a:solidFill>
                  <a:schemeClr val="tx1"/>
                </a:solidFill>
                <a:effectLst/>
                <a:latin typeface="+mn-lt"/>
                <a:ea typeface="+mn-ea"/>
                <a:cs typeface="+mn-cs"/>
              </a:rPr>
              <a:t>Because the -v and --volume flags have been a part of Docker for a long time, their behavior cannot be changed.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means that </a:t>
            </a:r>
            <a:r>
              <a:rPr lang="en-US" sz="1200" b="1" i="0" kern="1200" dirty="0" smtClean="0">
                <a:solidFill>
                  <a:schemeClr val="tx1"/>
                </a:solidFill>
                <a:effectLst/>
                <a:latin typeface="+mn-lt"/>
                <a:ea typeface="+mn-ea"/>
                <a:cs typeface="+mn-cs"/>
              </a:rPr>
              <a:t>there is one behavior that is different between -v and --mount.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use -v or --volume to bind-mount a file or directory that does not yet exist on the Docker host, -v creates the endpoint for you. </a:t>
            </a:r>
          </a:p>
          <a:p>
            <a:r>
              <a:rPr lang="en-US" sz="1200" b="1" i="0" kern="1200" dirty="0" smtClean="0">
                <a:solidFill>
                  <a:schemeClr val="tx1"/>
                </a:solidFill>
                <a:effectLst/>
                <a:latin typeface="+mn-lt"/>
                <a:ea typeface="+mn-ea"/>
                <a:cs typeface="+mn-cs"/>
              </a:rPr>
              <a:t>SHARE:</a:t>
            </a:r>
          </a:p>
          <a:p>
            <a:r>
              <a:rPr lang="en-US" sz="1200" b="1" i="0" kern="1200" dirty="0" smtClean="0">
                <a:solidFill>
                  <a:schemeClr val="tx1"/>
                </a:solidFill>
                <a:effectLst/>
                <a:latin typeface="+mn-lt"/>
                <a:ea typeface="+mn-ea"/>
                <a:cs typeface="+mn-cs"/>
              </a:rPr>
              <a:t>It is always created as a directory.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use --mount to bind-mount a file or directory that does not yet exist on the Docker host, Docker does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automatically create it for you,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but generates an error.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120</a:t>
            </a:fld>
            <a:endParaRPr lang="en-US" altLang="en-US"/>
          </a:p>
        </p:txBody>
      </p:sp>
    </p:spTree>
    <p:extLst>
      <p:ext uri="{BB962C8B-B14F-4D97-AF65-F5344CB8AC3E}">
        <p14:creationId xmlns:p14="http://schemas.microsoft.com/office/powerpoint/2010/main" val="2473254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bind mounts</a:t>
            </a:r>
          </a:p>
          <a:p>
            <a:r>
              <a:rPr lang="en-US" sz="1200" b="0" i="0" kern="1200" dirty="0" smtClean="0">
                <a:solidFill>
                  <a:schemeClr val="tx1"/>
                </a:solidFill>
                <a:effectLst/>
                <a:latin typeface="+mn-lt"/>
                <a:ea typeface="+mn-ea"/>
                <a:cs typeface="+mn-cs"/>
              </a:rPr>
              <a:t>Bind mounts have been around since the early days of Docker.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Bind mounts have limited functionality compared to </a:t>
            </a:r>
            <a:r>
              <a:rPr lang="en-US" sz="1200" b="0" i="0" u="none" strike="noStrike" kern="1200" dirty="0" smtClean="0">
                <a:solidFill>
                  <a:schemeClr val="tx1"/>
                </a:solidFill>
                <a:effectLst/>
                <a:latin typeface="+mn-lt"/>
                <a:ea typeface="+mn-ea"/>
                <a:cs typeface="+mn-cs"/>
                <a:hlinkClick r:id="rId3"/>
              </a:rPr>
              <a:t>volumes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use a bind mount, a file or directory on the </a:t>
            </a:r>
            <a:r>
              <a:rPr lang="en-US" sz="1200" b="0" i="1" kern="1200" dirty="0" smtClean="0">
                <a:solidFill>
                  <a:schemeClr val="tx1"/>
                </a:solidFill>
                <a:effectLst/>
                <a:latin typeface="+mn-lt"/>
                <a:ea typeface="+mn-ea"/>
                <a:cs typeface="+mn-cs"/>
              </a:rPr>
              <a:t>host machine</a:t>
            </a:r>
            <a:r>
              <a:rPr lang="en-US" sz="1200" b="0" i="0" kern="1200" dirty="0" smtClean="0">
                <a:solidFill>
                  <a:schemeClr val="tx1"/>
                </a:solidFill>
                <a:effectLst/>
                <a:latin typeface="+mn-lt"/>
                <a:ea typeface="+mn-ea"/>
                <a:cs typeface="+mn-cs"/>
              </a:rPr>
              <a:t> is mounted into a container.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file or directory is referenced by its full or relative path on the host machine.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contrast, when you use a volume, a new directory is created within Docker’s storage directory on the host machine,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Docker manages that directory’s contents.</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121</a:t>
            </a:fld>
            <a:endParaRPr lang="en-US" altLang="en-US"/>
          </a:p>
        </p:txBody>
      </p:sp>
    </p:spTree>
    <p:extLst>
      <p:ext uri="{BB962C8B-B14F-4D97-AF65-F5344CB8AC3E}">
        <p14:creationId xmlns:p14="http://schemas.microsoft.com/office/powerpoint/2010/main" val="931449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BIN</a:t>
            </a:r>
            <a:r>
              <a:rPr lang="en-US" sz="1200" b="1" i="0" kern="1200" baseline="0" dirty="0" smtClean="0">
                <a:solidFill>
                  <a:schemeClr val="tx1"/>
                </a:solidFill>
                <a:effectLst/>
                <a:latin typeface="+mn-lt"/>
                <a:ea typeface="+mn-ea"/>
                <a:cs typeface="+mn-cs"/>
              </a:rPr>
              <a:t>D MOUNTS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file or directory does not need to exist on the Docker host already.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It is created on demand if it does not yet exist.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Bind mounts are very performant, but they rely on the host machine’s filesystem having a specific directory structure available.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are developing new Docker applications, consider using </a:t>
            </a:r>
            <a:r>
              <a:rPr lang="en-US" sz="1200" b="0" i="0" u="none" strike="noStrike" kern="1200" dirty="0" smtClean="0">
                <a:solidFill>
                  <a:schemeClr val="tx1"/>
                </a:solidFill>
                <a:effectLst/>
                <a:latin typeface="+mn-lt"/>
                <a:ea typeface="+mn-ea"/>
                <a:cs typeface="+mn-cs"/>
                <a:hlinkClick r:id="rId3"/>
              </a:rPr>
              <a:t>named volumes</a:t>
            </a:r>
            <a:r>
              <a:rPr lang="en-US" sz="1200" b="0" i="0" kern="1200" dirty="0" smtClean="0">
                <a:solidFill>
                  <a:schemeClr val="tx1"/>
                </a:solidFill>
                <a:effectLst/>
                <a:latin typeface="+mn-lt"/>
                <a:ea typeface="+mn-ea"/>
                <a:cs typeface="+mn-cs"/>
              </a:rPr>
              <a:t> instead.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You can’t use Docker CLI commands to directly manage bind mounts.</a:t>
            </a:r>
          </a:p>
          <a:p>
            <a:endParaRPr lang="en-US" dirty="0" smtClean="0"/>
          </a:p>
          <a:p>
            <a:r>
              <a:rPr lang="en-US" dirty="0" smtClean="0"/>
              <a:t>IMAGE HERE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122</a:t>
            </a:fld>
            <a:endParaRPr lang="en-US" altLang="en-US"/>
          </a:p>
        </p:txBody>
      </p:sp>
    </p:spTree>
    <p:extLst>
      <p:ext uri="{BB962C8B-B14F-4D97-AF65-F5344CB8AC3E}">
        <p14:creationId xmlns:p14="http://schemas.microsoft.com/office/powerpoint/2010/main" val="481621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Start a container with a bind mount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Consider a case where...</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you have a directory source and that when you build the source code, the artifacts are saved into another directory source/target/.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want the artifacts to be available to the container at /app/, and you want the container to get access to a new build each time you build the source on your development host.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 the following command to bind-mount the target/ directory into your container at /app/.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Run the command from within the source directory. </a:t>
            </a:r>
          </a:p>
          <a:p>
            <a:r>
              <a:rPr lang="en-US" sz="1200" b="0" i="0" kern="1200" dirty="0" smtClean="0">
                <a:solidFill>
                  <a:schemeClr val="tx1"/>
                </a:solidFill>
                <a:effectLst/>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 </a:t>
            </a:r>
            <a:r>
              <a:rPr lang="en-US" dirty="0" err="1" smtClean="0"/>
              <a:t>docker</a:t>
            </a:r>
            <a:r>
              <a:rPr lang="en-US" dirty="0" smtClean="0"/>
              <a:t> run </a:t>
            </a:r>
            <a:r>
              <a:rPr lang="en-US" sz="1200" kern="1200" dirty="0" smtClean="0">
                <a:solidFill>
                  <a:schemeClr val="tx1"/>
                </a:solidFill>
                <a:effectLst/>
                <a:latin typeface="+mn-lt"/>
                <a:ea typeface="+mn-ea"/>
                <a:cs typeface="+mn-cs"/>
              </a:rPr>
              <a:t>-d</a:t>
            </a:r>
            <a:r>
              <a:rPr lang="en-US" dirty="0" smtClean="0"/>
              <a:t> </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-it</a:t>
            </a:r>
            <a:r>
              <a:rPr lang="en-US" dirty="0" smtClean="0"/>
              <a:t> </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--name</a:t>
            </a:r>
            <a:r>
              <a:rPr lang="en-US" dirty="0" smtClean="0"/>
              <a:t> </a:t>
            </a:r>
            <a:r>
              <a:rPr lang="en-US" dirty="0" err="1" smtClean="0"/>
              <a:t>devtest</a:t>
            </a:r>
            <a:r>
              <a:rPr lang="en-US" dirty="0" smtClean="0"/>
              <a:t> </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--mount</a:t>
            </a:r>
            <a:r>
              <a:rPr lang="en-US" dirty="0" smtClean="0"/>
              <a:t> </a:t>
            </a:r>
            <a:r>
              <a:rPr lang="en-US" sz="1200" kern="1200" dirty="0" smtClean="0">
                <a:solidFill>
                  <a:schemeClr val="tx1"/>
                </a:solidFill>
                <a:effectLst/>
                <a:latin typeface="+mn-lt"/>
                <a:ea typeface="+mn-ea"/>
                <a:cs typeface="+mn-cs"/>
              </a:rPr>
              <a:t>type</a:t>
            </a:r>
            <a:r>
              <a:rPr lang="en-US" dirty="0" smtClean="0">
                <a:effectLst/>
              </a:rPr>
              <a:t>=</a:t>
            </a:r>
            <a:r>
              <a:rPr lang="en-US" sz="1200" kern="1200" dirty="0" err="1" smtClean="0">
                <a:solidFill>
                  <a:schemeClr val="tx1"/>
                </a:solidFill>
                <a:effectLst/>
                <a:latin typeface="+mn-lt"/>
                <a:ea typeface="+mn-ea"/>
                <a:cs typeface="+mn-cs"/>
              </a:rPr>
              <a:t>bind</a:t>
            </a:r>
            <a:r>
              <a:rPr lang="en-US" dirty="0" err="1" smtClean="0"/>
              <a:t>,source</a:t>
            </a:r>
            <a:r>
              <a:rPr lang="en-US" dirty="0" smtClean="0">
                <a:effectLst/>
              </a:rPr>
              <a: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pwd</a:t>
            </a:r>
            <a:r>
              <a:rPr lang="en-US" sz="1200" kern="1200" dirty="0" smtClean="0">
                <a:solidFill>
                  <a:schemeClr val="tx1"/>
                </a:solidFill>
                <a:effectLst/>
                <a:latin typeface="+mn-lt"/>
                <a:ea typeface="+mn-ea"/>
                <a:cs typeface="+mn-cs"/>
              </a:rPr>
              <a:t>)"</a:t>
            </a:r>
            <a:r>
              <a:rPr lang="en-US" dirty="0" smtClean="0"/>
              <a:t>/</a:t>
            </a:r>
            <a:r>
              <a:rPr lang="en-US" dirty="0" err="1" smtClean="0"/>
              <a:t>target,target</a:t>
            </a:r>
            <a:r>
              <a:rPr lang="en-US" dirty="0" smtClean="0">
                <a:effectLst/>
              </a:rPr>
              <a:t>=</a:t>
            </a:r>
            <a:r>
              <a:rPr lang="en-US" dirty="0" smtClean="0"/>
              <a:t>/app </a:t>
            </a:r>
            <a:r>
              <a:rPr lang="en-US" sz="1200" kern="1200" dirty="0" smtClean="0">
                <a:solidFill>
                  <a:schemeClr val="tx1"/>
                </a:solidFill>
                <a:effectLst/>
                <a:latin typeface="+mn-lt"/>
                <a:ea typeface="+mn-ea"/>
                <a:cs typeface="+mn-cs"/>
              </a:rPr>
              <a:t>\</a:t>
            </a:r>
            <a:r>
              <a:rPr lang="en-US" dirty="0" smtClean="0"/>
              <a:t> </a:t>
            </a:r>
            <a:r>
              <a:rPr lang="en-US" dirty="0" err="1" smtClean="0"/>
              <a:t>nginx:latest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pwd</a:t>
            </a:r>
            <a:r>
              <a:rPr lang="en-US" sz="1200" b="0" i="0" kern="1200" dirty="0" smtClean="0">
                <a:solidFill>
                  <a:schemeClr val="tx1"/>
                </a:solidFill>
                <a:effectLst/>
                <a:latin typeface="+mn-lt"/>
                <a:ea typeface="+mn-ea"/>
                <a:cs typeface="+mn-cs"/>
              </a:rPr>
              <a:t>) sub-command expands to the current working directory on Linux or </a:t>
            </a:r>
            <a:r>
              <a:rPr lang="en-US" sz="1200" b="0" i="0" kern="1200" dirty="0" err="1" smtClean="0">
                <a:solidFill>
                  <a:schemeClr val="tx1"/>
                </a:solidFill>
                <a:effectLst/>
                <a:latin typeface="+mn-lt"/>
                <a:ea typeface="+mn-ea"/>
                <a:cs typeface="+mn-cs"/>
              </a:rPr>
              <a:t>macOS</a:t>
            </a:r>
            <a:r>
              <a:rPr lang="en-US" sz="1200" b="0" i="0" kern="1200" dirty="0" smtClean="0">
                <a:solidFill>
                  <a:schemeClr val="tx1"/>
                </a:solidFill>
                <a:effectLst/>
                <a:latin typeface="+mn-lt"/>
                <a:ea typeface="+mn-ea"/>
                <a:cs typeface="+mn-cs"/>
              </a:rPr>
              <a:t> hosts.</a:t>
            </a:r>
          </a:p>
          <a:p>
            <a:r>
              <a:rPr lang="en-US" sz="1200" b="0" i="0" kern="1200" dirty="0" smtClean="0">
                <a:solidFill>
                  <a:schemeClr val="tx1"/>
                </a:solidFill>
                <a:effectLst/>
                <a:latin typeface="+mn-lt"/>
                <a:ea typeface="+mn-ea"/>
                <a:cs typeface="+mn-cs"/>
              </a:rPr>
              <a:t>The --mount and -v examples below produce the same result. </a:t>
            </a:r>
          </a:p>
          <a:p>
            <a:r>
              <a:rPr lang="en-US" sz="1200" b="0" i="1" kern="1200" dirty="0" smtClean="0">
                <a:solidFill>
                  <a:schemeClr val="tx1"/>
                </a:solidFill>
                <a:effectLst/>
                <a:latin typeface="+mn-lt"/>
                <a:ea typeface="+mn-ea"/>
                <a:cs typeface="+mn-cs"/>
              </a:rPr>
              <a:t>You can’t run them both unless you remove the </a:t>
            </a:r>
            <a:r>
              <a:rPr lang="en-US" sz="1200" b="0" i="1" kern="1200" dirty="0" err="1" smtClean="0">
                <a:solidFill>
                  <a:schemeClr val="tx1"/>
                </a:solidFill>
                <a:effectLst/>
                <a:latin typeface="+mn-lt"/>
                <a:ea typeface="+mn-ea"/>
                <a:cs typeface="+mn-cs"/>
              </a:rPr>
              <a:t>devtest</a:t>
            </a:r>
            <a:r>
              <a:rPr lang="en-US" sz="1200" b="0" i="1" kern="1200" dirty="0" smtClean="0">
                <a:solidFill>
                  <a:schemeClr val="tx1"/>
                </a:solidFill>
                <a:effectLst/>
                <a:latin typeface="+mn-lt"/>
                <a:ea typeface="+mn-ea"/>
                <a:cs typeface="+mn-cs"/>
              </a:rPr>
              <a:t> container after running the first one.</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123</a:t>
            </a:fld>
            <a:endParaRPr lang="en-US" altLang="en-US"/>
          </a:p>
        </p:txBody>
      </p:sp>
    </p:spTree>
    <p:extLst>
      <p:ext uri="{BB962C8B-B14F-4D97-AF65-F5344CB8AC3E}">
        <p14:creationId xmlns:p14="http://schemas.microsoft.com/office/powerpoint/2010/main" val="12970455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a:t>
            </a:r>
            <a:r>
              <a:rPr lang="en-US" dirty="0" err="1" smtClean="0"/>
              <a:t>docker</a:t>
            </a:r>
            <a:r>
              <a:rPr lang="en-US" dirty="0" smtClean="0"/>
              <a:t> inspect </a:t>
            </a:r>
            <a:r>
              <a:rPr lang="en-US" dirty="0" err="1" smtClean="0"/>
              <a:t>devtest</a:t>
            </a:r>
            <a:r>
              <a:rPr lang="en-US" sz="1200" b="0" i="0" kern="1200" dirty="0" smtClean="0">
                <a:solidFill>
                  <a:schemeClr val="tx1"/>
                </a:solidFill>
                <a:effectLst/>
                <a:latin typeface="+mn-lt"/>
                <a:ea typeface="+mn-ea"/>
                <a:cs typeface="+mn-cs"/>
              </a:rPr>
              <a:t> to verify that the bind mount was created correctly.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Look for the </a:t>
            </a:r>
            <a:r>
              <a:rPr lang="en-US" dirty="0" smtClean="0"/>
              <a:t>Mounts</a:t>
            </a:r>
            <a:r>
              <a:rPr lang="en-US" sz="1200" b="0" i="0" kern="1200" dirty="0" smtClean="0">
                <a:solidFill>
                  <a:schemeClr val="tx1"/>
                </a:solidFill>
                <a:effectLst/>
                <a:latin typeface="+mn-lt"/>
                <a:ea typeface="+mn-ea"/>
                <a:cs typeface="+mn-cs"/>
              </a:rPr>
              <a:t> section: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"Mounts": [ </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"Type": "bind", </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"Source": "/</a:t>
            </a:r>
            <a:r>
              <a:rPr lang="en-US" sz="1200" b="0" i="0" kern="1200" dirty="0" err="1" smtClean="0">
                <a:solidFill>
                  <a:schemeClr val="tx1"/>
                </a:solidFill>
                <a:effectLst/>
                <a:latin typeface="+mn-lt"/>
                <a:ea typeface="+mn-ea"/>
                <a:cs typeface="+mn-cs"/>
              </a:rPr>
              <a:t>tmp</a:t>
            </a:r>
            <a:r>
              <a:rPr lang="en-US" sz="1200" b="0" i="0" kern="1200" dirty="0" smtClean="0">
                <a:solidFill>
                  <a:schemeClr val="tx1"/>
                </a:solidFill>
                <a:effectLst/>
                <a:latin typeface="+mn-lt"/>
                <a:ea typeface="+mn-ea"/>
                <a:cs typeface="+mn-cs"/>
              </a:rPr>
              <a:t>/source/target", </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"Destination": "/app", </a:t>
            </a:r>
          </a:p>
          <a:p>
            <a:r>
              <a:rPr lang="en-US" sz="1200" b="0" i="0" kern="1200" dirty="0" smtClean="0">
                <a:solidFill>
                  <a:schemeClr val="tx1"/>
                </a:solidFill>
                <a:effectLst/>
                <a:latin typeface="+mn-lt"/>
                <a:ea typeface="+mn-ea"/>
                <a:cs typeface="+mn-cs"/>
              </a:rPr>
              <a:t>             "Mode": "", </a:t>
            </a:r>
          </a:p>
          <a:p>
            <a:r>
              <a:rPr lang="en-US" sz="1200" b="0" i="0" kern="1200" dirty="0" smtClean="0">
                <a:solidFill>
                  <a:schemeClr val="tx1"/>
                </a:solidFill>
                <a:effectLst/>
                <a:latin typeface="+mn-lt"/>
                <a:ea typeface="+mn-ea"/>
                <a:cs typeface="+mn-cs"/>
              </a:rPr>
              <a:t>             "RW": true, </a:t>
            </a:r>
          </a:p>
          <a:p>
            <a:r>
              <a:rPr lang="en-US" sz="1200" b="0" i="0" kern="1200" dirty="0" smtClean="0">
                <a:solidFill>
                  <a:schemeClr val="tx1"/>
                </a:solidFill>
                <a:effectLst/>
                <a:latin typeface="+mn-lt"/>
                <a:ea typeface="+mn-ea"/>
                <a:cs typeface="+mn-cs"/>
              </a:rPr>
              <a:t>             "Propagation": "</a:t>
            </a:r>
            <a:r>
              <a:rPr lang="en-US" sz="1200" b="0" i="0" kern="1200" dirty="0" err="1" smtClean="0">
                <a:solidFill>
                  <a:schemeClr val="tx1"/>
                </a:solidFill>
                <a:effectLst/>
                <a:latin typeface="+mn-lt"/>
                <a:ea typeface="+mn-ea"/>
                <a:cs typeface="+mn-cs"/>
              </a:rPr>
              <a:t>rprivate</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 </a:t>
            </a:r>
          </a:p>
          <a:p>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shows that the mount is a bind mount, it shows the correct source and destination, it shows that the mount is read-write, and that the propagation is set to </a:t>
            </a:r>
            <a:r>
              <a:rPr lang="en-US" sz="1200" b="0" i="0" kern="1200" dirty="0" err="1" smtClean="0">
                <a:solidFill>
                  <a:schemeClr val="tx1"/>
                </a:solidFill>
                <a:effectLst/>
                <a:latin typeface="+mn-lt"/>
                <a:ea typeface="+mn-ea"/>
                <a:cs typeface="+mn-cs"/>
              </a:rPr>
              <a:t>rprivate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Stop the container:</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a:t>
            </a:r>
            <a:r>
              <a:rPr lang="en-US" sz="1200" b="0" i="0" kern="1200" dirty="0" err="1" smtClean="0">
                <a:solidFill>
                  <a:schemeClr val="tx1"/>
                </a:solidFill>
                <a:effectLst/>
                <a:latin typeface="+mn-lt"/>
                <a:ea typeface="+mn-ea"/>
                <a:cs typeface="+mn-cs"/>
              </a:rPr>
              <a:t>devtest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devtest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124</a:t>
            </a:fld>
            <a:endParaRPr lang="en-US" altLang="en-US"/>
          </a:p>
        </p:txBody>
      </p:sp>
    </p:spTree>
    <p:extLst>
      <p:ext uri="{BB962C8B-B14F-4D97-AF65-F5344CB8AC3E}">
        <p14:creationId xmlns:p14="http://schemas.microsoft.com/office/powerpoint/2010/main" val="14211356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About storage drivers</a:t>
            </a:r>
          </a:p>
          <a:p>
            <a:r>
              <a:rPr lang="en-US" sz="1200" b="0" i="0" kern="1200" dirty="0" smtClean="0">
                <a:solidFill>
                  <a:schemeClr val="tx1"/>
                </a:solidFill>
                <a:effectLst/>
                <a:latin typeface="+mn-lt"/>
                <a:ea typeface="+mn-ea"/>
                <a:cs typeface="+mn-cs"/>
              </a:rPr>
              <a:t>To use storage drivers effectively, it’s important to know how Docker builds and stores images, how these images are used by containers.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use this information to make informed choices about the best way to persist data from your applications and avoid performance problems along the way.</a:t>
            </a:r>
          </a:p>
          <a:p>
            <a:endParaRPr lang="en-US" sz="1200" b="1"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Storage drivers allow you to persist data in the writable layer of your container. </a:t>
            </a:r>
          </a:p>
          <a:p>
            <a:endParaRPr lang="en-US" sz="1200" b="1"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This is the least efficient way to persist data. </a:t>
            </a: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SHARE:</a:t>
            </a:r>
          </a:p>
          <a:p>
            <a:r>
              <a:rPr lang="en-US" sz="1200" b="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a:t>
            </a:r>
          </a:p>
          <a:p>
            <a:r>
              <a:rPr lang="en-US" sz="1200" u="none" strike="noStrike" kern="1200" dirty="0" smtClean="0">
                <a:solidFill>
                  <a:schemeClr val="tx1"/>
                </a:solidFill>
                <a:effectLst/>
                <a:latin typeface="+mn-lt"/>
                <a:ea typeface="+mn-ea"/>
                <a:cs typeface="+mn-cs"/>
                <a:hlinkClick r:id="rId3"/>
              </a:rPr>
              <a:t>Volumes</a:t>
            </a:r>
            <a:r>
              <a:rPr lang="en-US" sz="1200" kern="1200" dirty="0" smtClean="0">
                <a:solidFill>
                  <a:schemeClr val="tx1"/>
                </a:solidFill>
                <a:effectLst/>
                <a:latin typeface="+mn-lt"/>
                <a:ea typeface="+mn-ea"/>
                <a:cs typeface="+mn-cs"/>
              </a:rPr>
              <a:t> or </a:t>
            </a:r>
            <a:r>
              <a:rPr lang="en-US" sz="1200" u="none" strike="noStrike" kern="1200" dirty="0" smtClean="0">
                <a:solidFill>
                  <a:schemeClr val="tx1"/>
                </a:solidFill>
                <a:effectLst/>
                <a:latin typeface="+mn-lt"/>
                <a:ea typeface="+mn-ea"/>
                <a:cs typeface="+mn-cs"/>
                <a:hlinkClick r:id="rId4"/>
              </a:rPr>
              <a:t>bind mounts</a:t>
            </a:r>
            <a:r>
              <a:rPr lang="en-US" sz="1200" kern="1200" dirty="0" smtClean="0">
                <a:solidFill>
                  <a:schemeClr val="tx1"/>
                </a:solidFill>
                <a:effectLst/>
                <a:latin typeface="+mn-lt"/>
                <a:ea typeface="+mn-ea"/>
                <a:cs typeface="+mn-cs"/>
              </a:rPr>
              <a:t> provide much better read and write performance, and volumes provide more security and isolation than either storage drivers or bind mounts. </a:t>
            </a:r>
          </a:p>
          <a:p>
            <a:r>
              <a:rPr lang="en-US" sz="1200" kern="1200" dirty="0" smtClean="0">
                <a:solidFill>
                  <a:schemeClr val="tx1"/>
                </a:solidFill>
                <a:effectLst/>
                <a:latin typeface="+mn-lt"/>
                <a:ea typeface="+mn-ea"/>
                <a:cs typeface="+mn-cs"/>
              </a:rPr>
              <a:t>Neither volumes nor bind mounts use most of the concepts described in this topic.</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125</a:t>
            </a:fld>
            <a:endParaRPr lang="en-US" altLang="en-US"/>
          </a:p>
        </p:txBody>
      </p:sp>
    </p:spTree>
    <p:extLst>
      <p:ext uri="{BB962C8B-B14F-4D97-AF65-F5344CB8AC3E}">
        <p14:creationId xmlns:p14="http://schemas.microsoft.com/office/powerpoint/2010/main" val="15215474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Docker image is built up from a series of layers.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layer represents an instruction in the image’s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layer except the very last one is read-only.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Consider the following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FROM ubuntu:15.04 </a:t>
            </a:r>
          </a:p>
          <a:p>
            <a:r>
              <a:rPr lang="en-US" sz="1200" b="0" i="0" kern="1200" dirty="0" smtClean="0">
                <a:solidFill>
                  <a:schemeClr val="tx1"/>
                </a:solidFill>
                <a:effectLst/>
                <a:latin typeface="+mn-lt"/>
                <a:ea typeface="+mn-ea"/>
                <a:cs typeface="+mn-cs"/>
              </a:rPr>
              <a:t>COPY . /app </a:t>
            </a:r>
          </a:p>
          <a:p>
            <a:r>
              <a:rPr lang="en-US" sz="1200" b="0" i="0" kern="1200" dirty="0" smtClean="0">
                <a:solidFill>
                  <a:schemeClr val="tx1"/>
                </a:solidFill>
                <a:effectLst/>
                <a:latin typeface="+mn-lt"/>
                <a:ea typeface="+mn-ea"/>
                <a:cs typeface="+mn-cs"/>
              </a:rPr>
              <a:t>RUN make /app </a:t>
            </a:r>
          </a:p>
          <a:p>
            <a:r>
              <a:rPr lang="en-US" sz="1200" b="0" i="0" kern="1200" dirty="0" smtClean="0">
                <a:solidFill>
                  <a:schemeClr val="tx1"/>
                </a:solidFill>
                <a:effectLst/>
                <a:latin typeface="+mn-lt"/>
                <a:ea typeface="+mn-ea"/>
                <a:cs typeface="+mn-cs"/>
              </a:rPr>
              <a:t>CMD python /app/</a:t>
            </a:r>
            <a:r>
              <a:rPr lang="en-US" sz="1200" b="0" i="0" kern="1200" dirty="0" err="1" smtClean="0">
                <a:solidFill>
                  <a:schemeClr val="tx1"/>
                </a:solidFill>
                <a:effectLst/>
                <a:latin typeface="+mn-lt"/>
                <a:ea typeface="+mn-ea"/>
                <a:cs typeface="+mn-cs"/>
              </a:rPr>
              <a:t>app.py</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1" i="0" kern="1200" dirty="0" smtClean="0">
                <a:solidFill>
                  <a:schemeClr val="tx1"/>
                </a:solidFill>
                <a:effectLst/>
                <a:latin typeface="+mn-lt"/>
                <a:ea typeface="+mn-ea"/>
                <a:cs typeface="+mn-cs"/>
              </a:rPr>
              <a:t>This </a:t>
            </a:r>
            <a:r>
              <a:rPr lang="en-US" sz="1200" b="1" i="0" kern="1200" dirty="0" err="1" smtClean="0">
                <a:solidFill>
                  <a:schemeClr val="tx1"/>
                </a:solidFill>
                <a:effectLst/>
                <a:latin typeface="+mn-lt"/>
                <a:ea typeface="+mn-ea"/>
                <a:cs typeface="+mn-cs"/>
              </a:rPr>
              <a:t>Dockerfile</a:t>
            </a:r>
            <a:r>
              <a:rPr lang="en-US" sz="1200" b="1" i="0" kern="1200" dirty="0" smtClean="0">
                <a:solidFill>
                  <a:schemeClr val="tx1"/>
                </a:solidFill>
                <a:effectLst/>
                <a:latin typeface="+mn-lt"/>
                <a:ea typeface="+mn-ea"/>
                <a:cs typeface="+mn-cs"/>
              </a:rPr>
              <a:t> contains four commands, each of which creates a layer.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FROM statement starts out by creating a layer from the ubuntu:15.04 image.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COPY command adds some files from your Docker client’s current directory.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RUN command builds your application using the </a:t>
            </a:r>
            <a:r>
              <a:rPr lang="en-US" sz="1200" b="0" i="0" kern="1200" dirty="0" err="1" smtClean="0">
                <a:solidFill>
                  <a:schemeClr val="tx1"/>
                </a:solidFill>
                <a:effectLst/>
                <a:latin typeface="+mn-lt"/>
                <a:ea typeface="+mn-ea"/>
                <a:cs typeface="+mn-cs"/>
              </a:rPr>
              <a:t>makecommand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Finally, the last layer specifies what command to run within the container.</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126</a:t>
            </a:fld>
            <a:endParaRPr lang="en-US" altLang="en-US"/>
          </a:p>
        </p:txBody>
      </p:sp>
    </p:spTree>
    <p:extLst>
      <p:ext uri="{BB962C8B-B14F-4D97-AF65-F5344CB8AC3E}">
        <p14:creationId xmlns:p14="http://schemas.microsoft.com/office/powerpoint/2010/main" val="1622907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layer is only a set of differences from the layer before it.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The layers are stacked on top of each other.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create a new container, you add a new writable layer on top of the underlying layers.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layer is often called the “container layer”.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 changes made to the running container, such as writing new files, modifying existing files, and deleting files, are written to this thin writable container layer.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diagram below shows a container based on the Ubuntu 15.04 image: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IMAGE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storage driver</a:t>
            </a:r>
            <a:r>
              <a:rPr lang="en-US" sz="1200" b="0" i="0" kern="1200" dirty="0" smtClean="0">
                <a:solidFill>
                  <a:schemeClr val="tx1"/>
                </a:solidFill>
                <a:effectLst/>
                <a:latin typeface="+mn-lt"/>
                <a:ea typeface="+mn-ea"/>
                <a:cs typeface="+mn-cs"/>
              </a:rPr>
              <a:t> handles the details about the way these layers interact with each other. </a:t>
            </a:r>
          </a:p>
          <a:p>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Different storage drivers are available, which have advantages and disadvantages in different situations.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127</a:t>
            </a:fld>
            <a:endParaRPr lang="en-US" altLang="en-US"/>
          </a:p>
        </p:txBody>
      </p:sp>
    </p:spTree>
    <p:extLst>
      <p:ext uri="{BB962C8B-B14F-4D97-AF65-F5344CB8AC3E}">
        <p14:creationId xmlns:p14="http://schemas.microsoft.com/office/powerpoint/2010/main" val="233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Hub provides the following major features:</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Image Repositories</a:t>
            </a:r>
            <a:r>
              <a:rPr lang="en-US" sz="1200" b="0" i="0" kern="1200" dirty="0" smtClean="0">
                <a:solidFill>
                  <a:schemeClr val="tx1"/>
                </a:solidFill>
                <a:effectLst/>
                <a:latin typeface="+mn-lt"/>
                <a:ea typeface="+mn-ea"/>
                <a:cs typeface="+mn-cs"/>
              </a:rPr>
              <a:t>: Find and pull images from community and official libraries, and manage, push to, and pull from private image libraries to which you have access.</a:t>
            </a:r>
          </a:p>
          <a:p>
            <a:endParaRPr lang="en-US" sz="1200" b="0" i="0" u="none" strike="noStrike" kern="1200" dirty="0" smtClean="0">
              <a:solidFill>
                <a:schemeClr val="tx1"/>
              </a:solidFill>
              <a:effectLst/>
              <a:latin typeface="+mn-lt"/>
              <a:ea typeface="+mn-ea"/>
              <a:cs typeface="+mn-cs"/>
              <a:hlinkClick r:id=""/>
            </a:endParaRPr>
          </a:p>
          <a:p>
            <a:r>
              <a:rPr lang="en-US" sz="1200" b="0" i="0" u="none" strike="noStrike" kern="1200" dirty="0" smtClean="0">
                <a:solidFill>
                  <a:schemeClr val="tx1"/>
                </a:solidFill>
                <a:effectLst/>
                <a:latin typeface="+mn-lt"/>
                <a:ea typeface="+mn-ea"/>
                <a:cs typeface="+mn-cs"/>
                <a:hlinkClick r:id=""/>
              </a:rPr>
              <a:t>Automated Builds</a:t>
            </a:r>
            <a:r>
              <a:rPr lang="en-US" sz="1200" b="0" i="0" kern="1200" dirty="0" smtClean="0">
                <a:solidFill>
                  <a:schemeClr val="tx1"/>
                </a:solidFill>
                <a:effectLst/>
                <a:latin typeface="+mn-lt"/>
                <a:ea typeface="+mn-ea"/>
                <a:cs typeface="+mn-cs"/>
              </a:rPr>
              <a:t>: Automatically create new images when you make changes to a source code repository.</a:t>
            </a:r>
          </a:p>
          <a:p>
            <a:endParaRPr lang="en-US" sz="1200" b="0" i="0" u="none" strike="noStrike" kern="1200" dirty="0" smtClean="0">
              <a:solidFill>
                <a:schemeClr val="tx1"/>
              </a:solidFill>
              <a:effectLst/>
              <a:latin typeface="+mn-lt"/>
              <a:ea typeface="+mn-ea"/>
              <a:cs typeface="+mn-cs"/>
              <a:hlinkClick r:id=""/>
            </a:endParaRPr>
          </a:p>
          <a:p>
            <a:r>
              <a:rPr lang="en-US" sz="1200" b="0" i="0" u="none" strike="noStrike" kern="1200" dirty="0" smtClean="0">
                <a:solidFill>
                  <a:schemeClr val="tx1"/>
                </a:solidFill>
                <a:effectLst/>
                <a:latin typeface="+mn-lt"/>
                <a:ea typeface="+mn-ea"/>
                <a:cs typeface="+mn-cs"/>
                <a:hlinkClick r:id=""/>
              </a:rPr>
              <a:t>Webhooks</a:t>
            </a:r>
            <a:r>
              <a:rPr lang="en-US" sz="1200" b="0" i="0" kern="1200" dirty="0" smtClean="0">
                <a:solidFill>
                  <a:schemeClr val="tx1"/>
                </a:solidFill>
                <a:effectLst/>
                <a:latin typeface="+mn-lt"/>
                <a:ea typeface="+mn-ea"/>
                <a:cs typeface="+mn-cs"/>
              </a:rPr>
              <a:t>: A feature of Automated Builds, </a:t>
            </a:r>
            <a:r>
              <a:rPr lang="en-US" sz="1200" b="0" i="0" kern="1200" dirty="0" err="1" smtClean="0">
                <a:solidFill>
                  <a:schemeClr val="tx1"/>
                </a:solidFill>
                <a:effectLst/>
                <a:latin typeface="+mn-lt"/>
                <a:ea typeface="+mn-ea"/>
                <a:cs typeface="+mn-cs"/>
              </a:rPr>
              <a:t>Webhooks</a:t>
            </a:r>
            <a:r>
              <a:rPr lang="en-US" sz="1200" b="0" i="0" kern="1200" dirty="0" smtClean="0">
                <a:solidFill>
                  <a:schemeClr val="tx1"/>
                </a:solidFill>
                <a:effectLst/>
                <a:latin typeface="+mn-lt"/>
                <a:ea typeface="+mn-ea"/>
                <a:cs typeface="+mn-cs"/>
              </a:rPr>
              <a:t> let you trigger actions after a successful push to a repository.</a:t>
            </a:r>
          </a:p>
          <a:p>
            <a:endParaRPr lang="en-US" sz="1200" b="0" i="0" u="none" strike="noStrike" kern="1200" dirty="0" smtClean="0">
              <a:solidFill>
                <a:schemeClr val="tx1"/>
              </a:solidFill>
              <a:effectLst/>
              <a:latin typeface="+mn-lt"/>
              <a:ea typeface="+mn-ea"/>
              <a:cs typeface="+mn-cs"/>
              <a:hlinkClick r:id=""/>
            </a:endParaRPr>
          </a:p>
          <a:p>
            <a:r>
              <a:rPr lang="en-US" sz="1200" b="0" i="0" u="none" strike="noStrike" kern="1200" dirty="0" smtClean="0">
                <a:solidFill>
                  <a:schemeClr val="tx1"/>
                </a:solidFill>
                <a:effectLst/>
                <a:latin typeface="+mn-lt"/>
                <a:ea typeface="+mn-ea"/>
                <a:cs typeface="+mn-cs"/>
                <a:hlinkClick r:id=""/>
              </a:rPr>
              <a:t>Organizations</a:t>
            </a:r>
            <a:r>
              <a:rPr lang="en-US" sz="1200" b="0" i="0" kern="1200" dirty="0" smtClean="0">
                <a:solidFill>
                  <a:schemeClr val="tx1"/>
                </a:solidFill>
                <a:effectLst/>
                <a:latin typeface="+mn-lt"/>
                <a:ea typeface="+mn-ea"/>
                <a:cs typeface="+mn-cs"/>
              </a:rPr>
              <a:t>: Create work groups to manage access to image repositories.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GitHub and </a:t>
            </a:r>
            <a:r>
              <a:rPr lang="en-US" sz="1200" b="0" i="0" kern="1200" dirty="0" err="1" smtClean="0">
                <a:solidFill>
                  <a:schemeClr val="tx1"/>
                </a:solidFill>
                <a:effectLst/>
                <a:latin typeface="+mn-lt"/>
                <a:ea typeface="+mn-ea"/>
                <a:cs typeface="+mn-cs"/>
              </a:rPr>
              <a:t>Bitbucket</a:t>
            </a:r>
            <a:r>
              <a:rPr lang="en-US" sz="1200" b="0" i="0" kern="1200" dirty="0" smtClean="0">
                <a:solidFill>
                  <a:schemeClr val="tx1"/>
                </a:solidFill>
                <a:effectLst/>
                <a:latin typeface="+mn-lt"/>
                <a:ea typeface="+mn-ea"/>
                <a:cs typeface="+mn-cs"/>
              </a:rPr>
              <a:t> Integration: Add the Hub and your Docker Images to your current workflows.</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11</a:t>
            </a:fld>
            <a:endParaRPr lang="en-US" altLang="en-US"/>
          </a:p>
        </p:txBody>
      </p:sp>
    </p:spTree>
    <p:extLst>
      <p:ext uri="{BB962C8B-B14F-4D97-AF65-F5344CB8AC3E}">
        <p14:creationId xmlns:p14="http://schemas.microsoft.com/office/powerpoint/2010/main" val="368819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major difference between a container and an image is the top writable layer.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Like we just learned all writes to the container that add new or modify existing data are stored in this writable layer.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the container is deleted, the writable layer is also deleted. </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underlying image remains unchanged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Because each container has its own writable container layer, and all changes are stored in this container layer, multiple containers can share access to the same underlying image and yet have their own data state. </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128</a:t>
            </a:fld>
            <a:endParaRPr lang="en-US" altLang="en-US"/>
          </a:p>
        </p:txBody>
      </p:sp>
    </p:spTree>
    <p:extLst>
      <p:ext uri="{BB962C8B-B14F-4D97-AF65-F5344CB8AC3E}">
        <p14:creationId xmlns:p14="http://schemas.microsoft.com/office/powerpoint/2010/main" val="18466367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diagram below shows multiple containers sharing the same Ubuntu 15.04 image.</a:t>
            </a:r>
          </a:p>
          <a:p>
            <a:endParaRPr lang="en-US" dirty="0" smtClean="0"/>
          </a:p>
          <a:p>
            <a:r>
              <a:rPr lang="en-US" dirty="0" smtClean="0"/>
              <a:t/>
            </a:r>
            <a:br>
              <a:rPr lang="en-US" dirty="0" smtClean="0"/>
            </a:br>
            <a:r>
              <a:rPr lang="en-US" sz="1200" b="1" kern="1200" dirty="0" smtClean="0">
                <a:solidFill>
                  <a:schemeClr val="tx1"/>
                </a:solidFill>
                <a:effectLst/>
                <a:latin typeface="+mn-lt"/>
                <a:ea typeface="+mn-ea"/>
                <a:cs typeface="+mn-cs"/>
              </a:rPr>
              <a:t>SHARE</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If you need multiple images to have shared access to the exact same data, store this data in a Docker volume and mount it into your containers.</a:t>
            </a:r>
          </a:p>
          <a:p>
            <a:r>
              <a:rPr lang="en-US" sz="1200" b="0" i="0" kern="1200" dirty="0" smtClean="0">
                <a:solidFill>
                  <a:schemeClr val="tx1"/>
                </a:solidFill>
                <a:effectLst/>
                <a:latin typeface="+mn-lt"/>
                <a:ea typeface="+mn-ea"/>
                <a:cs typeface="+mn-cs"/>
              </a:rPr>
              <a:t>- Docker uses storage drivers to manage the contents of the image layers and the writable container layer. </a:t>
            </a:r>
          </a:p>
          <a:p>
            <a:r>
              <a:rPr lang="en-US" sz="1200" b="0" i="0" kern="1200" dirty="0" smtClean="0">
                <a:solidFill>
                  <a:schemeClr val="tx1"/>
                </a:solidFill>
                <a:effectLst/>
                <a:latin typeface="+mn-lt"/>
                <a:ea typeface="+mn-ea"/>
                <a:cs typeface="+mn-cs"/>
              </a:rPr>
              <a:t>- Each storage driver handles the implementation differently, but all drivers use stackable image layers and the copy-on-write (</a:t>
            </a:r>
            <a:r>
              <a:rPr lang="en-US" sz="1200" b="0" i="0" kern="1200" dirty="0" err="1" smtClean="0">
                <a:solidFill>
                  <a:schemeClr val="tx1"/>
                </a:solidFill>
                <a:effectLst/>
                <a:latin typeface="+mn-lt"/>
                <a:ea typeface="+mn-ea"/>
                <a:cs typeface="+mn-cs"/>
              </a:rPr>
              <a:t>CoW</a:t>
            </a:r>
            <a:r>
              <a:rPr lang="en-US" sz="1200" b="0" i="0" kern="1200" dirty="0" smtClean="0">
                <a:solidFill>
                  <a:schemeClr val="tx1"/>
                </a:solidFill>
                <a:effectLst/>
                <a:latin typeface="+mn-lt"/>
                <a:ea typeface="+mn-ea"/>
                <a:cs typeface="+mn-cs"/>
              </a:rPr>
              <a:t>) strategy.</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129</a:t>
            </a:fld>
            <a:endParaRPr lang="en-US" altLang="en-US"/>
          </a:p>
        </p:txBody>
      </p:sp>
    </p:spTree>
    <p:extLst>
      <p:ext uri="{BB962C8B-B14F-4D97-AF65-F5344CB8AC3E}">
        <p14:creationId xmlns:p14="http://schemas.microsoft.com/office/powerpoint/2010/main" val="8913022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a container is deleted, </a:t>
            </a:r>
          </a:p>
          <a:p>
            <a:r>
              <a:rPr lang="en-US" sz="1200" b="0" i="0" kern="1200" dirty="0" smtClean="0">
                <a:solidFill>
                  <a:schemeClr val="tx1"/>
                </a:solidFill>
                <a:effectLst/>
                <a:latin typeface="+mn-lt"/>
                <a:ea typeface="+mn-ea"/>
                <a:cs typeface="+mn-cs"/>
              </a:rPr>
              <a:t>any data written to the container that is not stored in a </a:t>
            </a:r>
            <a:r>
              <a:rPr lang="en-US" sz="1200" b="0" i="1" kern="1200" dirty="0" smtClean="0">
                <a:solidFill>
                  <a:schemeClr val="tx1"/>
                </a:solidFill>
                <a:effectLst/>
                <a:latin typeface="+mn-lt"/>
                <a:ea typeface="+mn-ea"/>
                <a:cs typeface="+mn-cs"/>
              </a:rPr>
              <a:t>data volume</a:t>
            </a:r>
            <a:r>
              <a:rPr lang="en-US" sz="1200" b="0" i="0" kern="1200" dirty="0" smtClean="0">
                <a:solidFill>
                  <a:schemeClr val="tx1"/>
                </a:solidFill>
                <a:effectLst/>
                <a:latin typeface="+mn-lt"/>
                <a:ea typeface="+mn-ea"/>
                <a:cs typeface="+mn-cs"/>
              </a:rPr>
              <a:t> is deleted along with the container.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data volume is a directory or file in the Docker host’s filesystem that is mounted directly into a container.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volumes are not controlled by the storage driver.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Reads and writes to data volumes bypass the storage driver and operate at native host speeds.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mount any number of data volumes into a container.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containers can also share one or more data volumes.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130</a:t>
            </a:fld>
            <a:endParaRPr lang="en-US" altLang="en-US"/>
          </a:p>
        </p:txBody>
      </p:sp>
    </p:spTree>
    <p:extLst>
      <p:ext uri="{BB962C8B-B14F-4D97-AF65-F5344CB8AC3E}">
        <p14:creationId xmlns:p14="http://schemas.microsoft.com/office/powerpoint/2010/main" val="18776275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diagram below shows a single Docker host running two containers.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Each container exists inside of its own address space within the Docker host’s local storage area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There is also a single shared data volume located at /data on the Docker host. </a:t>
            </a:r>
          </a:p>
          <a:p>
            <a:r>
              <a:rPr lang="en-US" sz="1200" b="0" i="0" kern="1200" dirty="0" smtClean="0">
                <a:solidFill>
                  <a:schemeClr val="tx1"/>
                </a:solidFill>
                <a:effectLst/>
                <a:latin typeface="+mn-lt"/>
                <a:ea typeface="+mn-ea"/>
                <a:cs typeface="+mn-cs"/>
              </a:rPr>
              <a:t>This is mounted directly into both containers.</a:t>
            </a:r>
          </a:p>
          <a:p>
            <a:endParaRPr lang="en-US" dirty="0" smtClean="0"/>
          </a:p>
          <a:p>
            <a:r>
              <a:rPr lang="en-US" sz="1200" b="0" i="0" kern="1200" dirty="0" smtClean="0">
                <a:solidFill>
                  <a:schemeClr val="tx1"/>
                </a:solidFill>
                <a:effectLst/>
                <a:latin typeface="+mn-lt"/>
                <a:ea typeface="+mn-ea"/>
                <a:cs typeface="+mn-cs"/>
              </a:rPr>
              <a:t>Data volumes reside outside of the local storage area on the Docker host,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further reinforcing their independence from the storage driver’s control.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a container is deleted, any data stored in data volumes persists on the Docker host.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131</a:t>
            </a:fld>
            <a:endParaRPr lang="en-US" altLang="en-US"/>
          </a:p>
        </p:txBody>
      </p:sp>
    </p:spTree>
    <p:extLst>
      <p:ext uri="{BB962C8B-B14F-4D97-AF65-F5344CB8AC3E}">
        <p14:creationId xmlns:p14="http://schemas.microsoft.com/office/powerpoint/2010/main" val="5431340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134</a:t>
            </a:fld>
            <a:endParaRPr lang="en-US" altLang="en-US"/>
          </a:p>
        </p:txBody>
      </p:sp>
    </p:spTree>
    <p:extLst>
      <p:ext uri="{BB962C8B-B14F-4D97-AF65-F5344CB8AC3E}">
        <p14:creationId xmlns:p14="http://schemas.microsoft.com/office/powerpoint/2010/main" val="19298402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Registry</a:t>
            </a:r>
          </a:p>
          <a:p>
            <a:r>
              <a:rPr lang="en-US" sz="1200" b="0" i="1" kern="1200" dirty="0" smtClean="0">
                <a:solidFill>
                  <a:schemeClr val="tx1"/>
                </a:solidFill>
                <a:effectLst/>
                <a:latin typeface="+mn-lt"/>
                <a:ea typeface="+mn-ea"/>
                <a:cs typeface="+mn-cs"/>
              </a:rPr>
              <a:t>Estimated reading time: 1 </a:t>
            </a:r>
            <a:r>
              <a:rPr lang="en-US" sz="1200" b="0" i="1" kern="1200" dirty="0" err="1" smtClean="0">
                <a:solidFill>
                  <a:schemeClr val="tx1"/>
                </a:solidFill>
                <a:effectLst/>
                <a:latin typeface="+mn-lt"/>
                <a:ea typeface="+mn-ea"/>
                <a:cs typeface="+mn-cs"/>
              </a:rPr>
              <a:t>minute</a:t>
            </a:r>
            <a:r>
              <a:rPr lang="en-US" sz="1200" b="1" kern="1200" dirty="0" err="1" smtClean="0">
                <a:solidFill>
                  <a:schemeClr val="tx1"/>
                </a:solidFill>
                <a:effectLst/>
                <a:latin typeface="+mn-lt"/>
                <a:ea typeface="+mn-ea"/>
                <a:cs typeface="+mn-cs"/>
              </a:rPr>
              <a:t>Looking</a:t>
            </a:r>
            <a:r>
              <a:rPr lang="en-US" sz="1200" b="1" kern="1200" dirty="0" smtClean="0">
                <a:solidFill>
                  <a:schemeClr val="tx1"/>
                </a:solidFill>
                <a:effectLst/>
                <a:latin typeface="+mn-lt"/>
                <a:ea typeface="+mn-ea"/>
                <a:cs typeface="+mn-cs"/>
              </a:rPr>
              <a:t> for Docker Trusted Registry?</a:t>
            </a:r>
          </a:p>
          <a:p>
            <a:r>
              <a:rPr lang="en-US" sz="1200" kern="1200" dirty="0" smtClean="0">
                <a:solidFill>
                  <a:schemeClr val="tx1"/>
                </a:solidFill>
                <a:effectLst/>
                <a:latin typeface="+mn-lt"/>
                <a:ea typeface="+mn-ea"/>
                <a:cs typeface="+mn-cs"/>
              </a:rPr>
              <a:t>Docker Trusted Registry (DTR) is a commercial product that enables complete image management workflow, featuring LDAP integration, image signing, security scanning, and integration with Universal Control Plane. DTR is offered as an add-on to Docker Enterprise subscriptions of Standard or higher.</a:t>
            </a:r>
          </a:p>
          <a:p>
            <a:endParaRPr lang="en-US" sz="1200" u="none" strike="noStrike" kern="1200" dirty="0" smtClean="0">
              <a:solidFill>
                <a:schemeClr val="tx1"/>
              </a:solidFill>
              <a:effectLst/>
              <a:latin typeface="+mn-lt"/>
              <a:ea typeface="+mn-ea"/>
              <a:cs typeface="+mn-cs"/>
              <a:hlinkClick r:id="rId3"/>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135</a:t>
            </a:fld>
            <a:endParaRPr lang="en-US" altLang="en-US"/>
          </a:p>
        </p:txBody>
      </p:sp>
    </p:spTree>
    <p:extLst>
      <p:ext uri="{BB962C8B-B14F-4D97-AF65-F5344CB8AC3E}">
        <p14:creationId xmlns:p14="http://schemas.microsoft.com/office/powerpoint/2010/main" val="17097921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it is</a:t>
            </a:r>
          </a:p>
          <a:p>
            <a:r>
              <a:rPr lang="en-US" sz="1200" b="0" i="0" kern="1200" dirty="0" smtClean="0">
                <a:solidFill>
                  <a:schemeClr val="tx1"/>
                </a:solidFill>
                <a:effectLst/>
                <a:latin typeface="+mn-lt"/>
                <a:ea typeface="+mn-ea"/>
                <a:cs typeface="+mn-cs"/>
              </a:rPr>
              <a:t>The Registry is a stateless, highly scalable server side application that stores and lets you distribute Docker images. The Registry is open-source, under the permissive </a:t>
            </a:r>
            <a:r>
              <a:rPr lang="en-US" sz="1200" b="0" i="0" u="none" strike="noStrike" kern="1200" dirty="0" smtClean="0">
                <a:solidFill>
                  <a:schemeClr val="tx1"/>
                </a:solidFill>
                <a:effectLst/>
                <a:latin typeface="+mn-lt"/>
                <a:ea typeface="+mn-ea"/>
                <a:cs typeface="+mn-cs"/>
                <a:hlinkClick r:id="rId3"/>
              </a:rPr>
              <a:t>Apache license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Why use it</a:t>
            </a:r>
          </a:p>
          <a:p>
            <a:r>
              <a:rPr lang="en-US" sz="1200" b="0" i="0" kern="1200" dirty="0" smtClean="0">
                <a:solidFill>
                  <a:schemeClr val="tx1"/>
                </a:solidFill>
                <a:effectLst/>
                <a:latin typeface="+mn-lt"/>
                <a:ea typeface="+mn-ea"/>
                <a:cs typeface="+mn-cs"/>
              </a:rPr>
              <a:t>You should use the Registry if you want to:</a:t>
            </a:r>
          </a:p>
          <a:p>
            <a:r>
              <a:rPr lang="en-US" sz="1200" b="0" i="0" kern="1200" dirty="0" smtClean="0">
                <a:solidFill>
                  <a:schemeClr val="tx1"/>
                </a:solidFill>
                <a:effectLst/>
                <a:latin typeface="+mn-lt"/>
                <a:ea typeface="+mn-ea"/>
                <a:cs typeface="+mn-cs"/>
              </a:rPr>
              <a:t>tightly control where your images are being stored</a:t>
            </a:r>
          </a:p>
          <a:p>
            <a:r>
              <a:rPr lang="en-US" sz="1200" b="0" i="0" kern="1200" dirty="0" smtClean="0">
                <a:solidFill>
                  <a:schemeClr val="tx1"/>
                </a:solidFill>
                <a:effectLst/>
                <a:latin typeface="+mn-lt"/>
                <a:ea typeface="+mn-ea"/>
                <a:cs typeface="+mn-cs"/>
              </a:rPr>
              <a:t>fully own your images distribution pipeline</a:t>
            </a:r>
          </a:p>
          <a:p>
            <a:r>
              <a:rPr lang="en-US" sz="1200" b="0" i="0" kern="1200" dirty="0" smtClean="0">
                <a:solidFill>
                  <a:schemeClr val="tx1"/>
                </a:solidFill>
                <a:effectLst/>
                <a:latin typeface="+mn-lt"/>
                <a:ea typeface="+mn-ea"/>
                <a:cs typeface="+mn-cs"/>
              </a:rPr>
              <a:t>integrate image storage and distribution tightly into your in-house development workflow</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136</a:t>
            </a:fld>
            <a:endParaRPr lang="en-US" altLang="en-US"/>
          </a:p>
        </p:txBody>
      </p:sp>
    </p:spTree>
    <p:extLst>
      <p:ext uri="{BB962C8B-B14F-4D97-AF65-F5344CB8AC3E}">
        <p14:creationId xmlns:p14="http://schemas.microsoft.com/office/powerpoint/2010/main" val="1449088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Alternatives</a:t>
            </a:r>
          </a:p>
          <a:p>
            <a:r>
              <a:rPr lang="en-US" sz="1200" b="0" i="0" kern="1200" dirty="0" smtClean="0">
                <a:solidFill>
                  <a:schemeClr val="tx1"/>
                </a:solidFill>
                <a:effectLst/>
                <a:latin typeface="+mn-lt"/>
                <a:ea typeface="+mn-ea"/>
                <a:cs typeface="+mn-cs"/>
              </a:rPr>
              <a:t>Users looking for a zero maintenance, ready-to-go solution are encouraged to head-over to the </a:t>
            </a:r>
            <a:r>
              <a:rPr lang="en-US" sz="1200" b="0" i="0" u="none" strike="noStrike" kern="1200" dirty="0" smtClean="0">
                <a:solidFill>
                  <a:schemeClr val="tx1"/>
                </a:solidFill>
                <a:effectLst/>
                <a:latin typeface="+mn-lt"/>
                <a:ea typeface="+mn-ea"/>
                <a:cs typeface="+mn-cs"/>
                <a:hlinkClick r:id="rId3"/>
              </a:rPr>
              <a:t>Docker Hub</a:t>
            </a:r>
            <a:r>
              <a:rPr lang="en-US" sz="1200" b="0" i="0" kern="1200" dirty="0" smtClean="0">
                <a:solidFill>
                  <a:schemeClr val="tx1"/>
                </a:solidFill>
                <a:effectLst/>
                <a:latin typeface="+mn-lt"/>
                <a:ea typeface="+mn-ea"/>
                <a:cs typeface="+mn-cs"/>
              </a:rPr>
              <a:t>, which provides a free-to-use, hosted Registry, plus additional features (organization accounts, automated builds, and more).</a:t>
            </a:r>
          </a:p>
          <a:p>
            <a:r>
              <a:rPr lang="en-US" sz="1200" b="0" i="0" kern="1200" dirty="0" smtClean="0">
                <a:solidFill>
                  <a:schemeClr val="tx1"/>
                </a:solidFill>
                <a:effectLst/>
                <a:latin typeface="+mn-lt"/>
                <a:ea typeface="+mn-ea"/>
                <a:cs typeface="+mn-cs"/>
              </a:rPr>
              <a:t>Users looking for a commercially supported version of the Registry should look into </a:t>
            </a:r>
            <a:r>
              <a:rPr lang="en-US" sz="1200" b="0" i="0" u="none" strike="noStrike" kern="1200" dirty="0" smtClean="0">
                <a:solidFill>
                  <a:schemeClr val="tx1"/>
                </a:solidFill>
                <a:effectLst/>
                <a:latin typeface="+mn-lt"/>
                <a:ea typeface="+mn-ea"/>
                <a:cs typeface="+mn-cs"/>
                <a:hlinkClick r:id="rId4"/>
              </a:rPr>
              <a:t>Docker Trusted Registry</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Requirements</a:t>
            </a:r>
          </a:p>
          <a:p>
            <a:r>
              <a:rPr lang="en-US" sz="1200" b="0" i="0" kern="1200" dirty="0" smtClean="0">
                <a:solidFill>
                  <a:schemeClr val="tx1"/>
                </a:solidFill>
                <a:effectLst/>
                <a:latin typeface="+mn-lt"/>
                <a:ea typeface="+mn-ea"/>
                <a:cs typeface="+mn-cs"/>
              </a:rPr>
              <a:t>The Registry is compatible with Docker engine </a:t>
            </a:r>
            <a:r>
              <a:rPr lang="en-US" sz="1200" b="1" i="0" kern="1200" dirty="0" smtClean="0">
                <a:solidFill>
                  <a:schemeClr val="tx1"/>
                </a:solidFill>
                <a:effectLst/>
                <a:latin typeface="+mn-lt"/>
                <a:ea typeface="+mn-ea"/>
                <a:cs typeface="+mn-cs"/>
              </a:rPr>
              <a:t>version 1.6.0 or higher</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137</a:t>
            </a:fld>
            <a:endParaRPr lang="en-US" altLang="en-US"/>
          </a:p>
        </p:txBody>
      </p:sp>
    </p:spTree>
    <p:extLst>
      <p:ext uri="{BB962C8B-B14F-4D97-AF65-F5344CB8AC3E}">
        <p14:creationId xmlns:p14="http://schemas.microsoft.com/office/powerpoint/2010/main" val="20371611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Basic commands</a:t>
            </a:r>
          </a:p>
          <a:p>
            <a:r>
              <a:rPr lang="en-US" sz="1200" b="0" i="0" kern="1200" dirty="0" smtClean="0">
                <a:solidFill>
                  <a:schemeClr val="tx1"/>
                </a:solidFill>
                <a:effectLst/>
                <a:latin typeface="+mn-lt"/>
                <a:ea typeface="+mn-ea"/>
                <a:cs typeface="+mn-cs"/>
              </a:rPr>
              <a:t>Start your registry</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-d -p 5000:5000 --name registry registry:2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Pull (or build) some image from the hub</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Tag the image so that it points to your registry</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tag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localhost:5000/</a:t>
            </a:r>
            <a:r>
              <a:rPr lang="en-US" sz="1200" b="0" i="0" kern="1200" dirty="0" err="1" smtClean="0">
                <a:solidFill>
                  <a:schemeClr val="tx1"/>
                </a:solidFill>
                <a:effectLst/>
                <a:latin typeface="+mn-lt"/>
                <a:ea typeface="+mn-ea"/>
                <a:cs typeface="+mn-cs"/>
              </a:rPr>
              <a:t>myfirstimage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138</a:t>
            </a:fld>
            <a:endParaRPr lang="en-US" altLang="en-US"/>
          </a:p>
        </p:txBody>
      </p:sp>
    </p:spTree>
    <p:extLst>
      <p:ext uri="{BB962C8B-B14F-4D97-AF65-F5344CB8AC3E}">
        <p14:creationId xmlns:p14="http://schemas.microsoft.com/office/powerpoint/2010/main" val="9050395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Push it</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push localhost:5000/</a:t>
            </a:r>
            <a:r>
              <a:rPr lang="en-US" sz="1200" b="0" i="0" kern="1200" dirty="0" err="1" smtClean="0">
                <a:solidFill>
                  <a:schemeClr val="tx1"/>
                </a:solidFill>
                <a:effectLst/>
                <a:latin typeface="+mn-lt"/>
                <a:ea typeface="+mn-ea"/>
                <a:cs typeface="+mn-cs"/>
              </a:rPr>
              <a:t>myfirstimage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Pull it back</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localhost:5000/</a:t>
            </a:r>
            <a:r>
              <a:rPr lang="en-US" sz="1200" b="0" i="0" kern="1200" dirty="0" err="1" smtClean="0">
                <a:solidFill>
                  <a:schemeClr val="tx1"/>
                </a:solidFill>
                <a:effectLst/>
                <a:latin typeface="+mn-lt"/>
                <a:ea typeface="+mn-ea"/>
                <a:cs typeface="+mn-cs"/>
              </a:rPr>
              <a:t>myfirstimage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stop your registry and remove all data</a:t>
            </a:r>
          </a:p>
          <a:p>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stop registry &amp;&amp;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-v registry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139</a:t>
            </a:fld>
            <a:endParaRPr lang="en-US" altLang="en-US"/>
          </a:p>
        </p:txBody>
      </p:sp>
    </p:spTree>
    <p:extLst>
      <p:ext uri="{BB962C8B-B14F-4D97-AF65-F5344CB8AC3E}">
        <p14:creationId xmlns:p14="http://schemas.microsoft.com/office/powerpoint/2010/main" val="13179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pPr>
              <a:defRPr/>
            </a:pPr>
            <a:r>
              <a:rPr lang="en-US" smtClean="0"/>
              <a:t>Virtuant </a:t>
            </a:r>
            <a:endParaRPr lang="en-US"/>
          </a:p>
        </p:txBody>
      </p:sp>
      <p:sp>
        <p:nvSpPr>
          <p:cNvPr id="6" name="Slide Number Placeholder 5"/>
          <p:cNvSpPr>
            <a:spLocks noGrp="1"/>
          </p:cNvSpPr>
          <p:nvPr>
            <p:ph type="sldNum" sz="quarter" idx="12"/>
          </p:nvPr>
        </p:nvSpPr>
        <p:spPr/>
        <p:txBody>
          <a:bodyPr/>
          <a:lstStyle/>
          <a:p>
            <a:fld id="{ADD9CC15-1EBF-45A1-AF44-AEE6B4BE2643}" type="slidenum">
              <a:rPr lang="en-US" altLang="en-US" smtClean="0"/>
              <a:pPr/>
              <a:t>‹#›</a:t>
            </a:fld>
            <a:endParaRPr lang="en-US"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13400DB6-D773-B849-B51E-D61976E3EFC2}" type="datetime1">
              <a:rPr lang="en-US" smtClean="0"/>
              <a:t>6/13/18</a:t>
            </a:fld>
            <a:endParaRPr lang="en-US"/>
          </a:p>
        </p:txBody>
      </p:sp>
    </p:spTree>
    <p:extLst>
      <p:ext uri="{BB962C8B-B14F-4D97-AF65-F5344CB8AC3E}">
        <p14:creationId xmlns:p14="http://schemas.microsoft.com/office/powerpoint/2010/main" val="136138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pPr>
              <a:defRPr/>
            </a:pPr>
            <a:r>
              <a:rPr lang="en-US" smtClean="0"/>
              <a:t>Virtuant </a:t>
            </a:r>
            <a:endParaRPr lang="en-US"/>
          </a:p>
        </p:txBody>
      </p:sp>
      <p:sp>
        <p:nvSpPr>
          <p:cNvPr id="6" name="Slide Number Placeholder 5"/>
          <p:cNvSpPr>
            <a:spLocks noGrp="1"/>
          </p:cNvSpPr>
          <p:nvPr>
            <p:ph type="sldNum" sz="quarter" idx="12"/>
          </p:nvPr>
        </p:nvSpPr>
        <p:spPr/>
        <p:txBody>
          <a:bodyPr/>
          <a:lstStyle/>
          <a:p>
            <a:fld id="{033E4124-301A-445E-9F2A-2ECB38A1A57C}" type="slidenum">
              <a:rPr lang="en-US" altLang="en-US" smtClean="0"/>
              <a:pPr/>
              <a:t>‹#›</a:t>
            </a:fld>
            <a:endParaRPr lang="en-US" altLang="en-US"/>
          </a:p>
        </p:txBody>
      </p:sp>
      <p:sp>
        <p:nvSpPr>
          <p:cNvPr id="7"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D5DC9501-AED6-1A41-ADCB-33C1676F542A}" type="datetime1">
              <a:rPr lang="en-US" smtClean="0"/>
              <a:t>6/13/18</a:t>
            </a:fld>
            <a:endParaRPr lang="en-US"/>
          </a:p>
        </p:txBody>
      </p:sp>
    </p:spTree>
    <p:extLst>
      <p:ext uri="{BB962C8B-B14F-4D97-AF65-F5344CB8AC3E}">
        <p14:creationId xmlns:p14="http://schemas.microsoft.com/office/powerpoint/2010/main" val="184964486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6"/>
            <a:ext cx="10058400" cy="62779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pPr>
              <a:defRPr/>
            </a:pPr>
            <a:r>
              <a:rPr lang="en-US" smtClean="0"/>
              <a:t>Virtuant </a:t>
            </a:r>
            <a:endParaRPr lang="en-US"/>
          </a:p>
        </p:txBody>
      </p:sp>
      <p:sp>
        <p:nvSpPr>
          <p:cNvPr id="6" name="Slide Number Placeholder 5"/>
          <p:cNvSpPr>
            <a:spLocks noGrp="1"/>
          </p:cNvSpPr>
          <p:nvPr>
            <p:ph type="sldNum" sz="quarter" idx="12"/>
          </p:nvPr>
        </p:nvSpPr>
        <p:spPr/>
        <p:txBody>
          <a:bodyPr/>
          <a:lstStyle/>
          <a:p>
            <a:fld id="{76F9426E-09AA-42B6-BF36-330323CD662F}" type="slidenum">
              <a:rPr lang="en-US" altLang="en-US" smtClean="0"/>
              <a:pPr/>
              <a:t>‹#›</a:t>
            </a:fld>
            <a:endParaRPr lang="en-US" altLang="en-US"/>
          </a:p>
        </p:txBody>
      </p:sp>
      <p:sp>
        <p:nvSpPr>
          <p:cNvPr id="7"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9D1F6685-A33B-B54F-816F-477E5BAC7466}" type="datetime1">
              <a:rPr lang="en-US" smtClean="0"/>
              <a:t>6/13/18</a:t>
            </a:fld>
            <a:endParaRPr lang="en-US"/>
          </a:p>
        </p:txBody>
      </p:sp>
    </p:spTree>
    <p:extLst>
      <p:ext uri="{BB962C8B-B14F-4D97-AF65-F5344CB8AC3E}">
        <p14:creationId xmlns:p14="http://schemas.microsoft.com/office/powerpoint/2010/main" val="15269308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1084" y="6400800"/>
            <a:ext cx="12188825"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pPr>
              <a:defRPr/>
            </a:pPr>
            <a:r>
              <a:rPr lang="en-US" dirty="0" err="1" smtClean="0"/>
              <a:t>virtuant</a:t>
            </a:r>
            <a:endParaRPr lang="en-US" dirty="0"/>
          </a:p>
        </p:txBody>
      </p:sp>
      <p:sp>
        <p:nvSpPr>
          <p:cNvPr id="6" name="Slide Number Placeholder 5"/>
          <p:cNvSpPr>
            <a:spLocks noGrp="1"/>
          </p:cNvSpPr>
          <p:nvPr>
            <p:ph type="sldNum" sz="quarter" idx="12"/>
          </p:nvPr>
        </p:nvSpPr>
        <p:spPr/>
        <p:txBody>
          <a:bodyPr/>
          <a:lstStyle/>
          <a:p>
            <a:fld id="{EA2278F1-C508-473B-BA88-559DB2570B26}" type="slidenum">
              <a:rPr lang="en-US" altLang="en-US" smtClean="0"/>
              <a:pPr/>
              <a:t>‹#›</a:t>
            </a:fld>
            <a:endParaRPr lang="en-US"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dirty="0"/>
          </a:p>
        </p:txBody>
      </p:sp>
    </p:spTree>
    <p:extLst>
      <p:ext uri="{BB962C8B-B14F-4D97-AF65-F5344CB8AC3E}">
        <p14:creationId xmlns:p14="http://schemas.microsoft.com/office/powerpoint/2010/main" val="69888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62779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143000"/>
            <a:ext cx="4937760" cy="4726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143001"/>
            <a:ext cx="4937760" cy="47260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pPr>
              <a:defRPr/>
            </a:pPr>
            <a:r>
              <a:rPr lang="en-US" smtClean="0"/>
              <a:t>Virtuant </a:t>
            </a:r>
            <a:endParaRPr lang="en-US"/>
          </a:p>
        </p:txBody>
      </p:sp>
      <p:sp>
        <p:nvSpPr>
          <p:cNvPr id="7" name="Slide Number Placeholder 6"/>
          <p:cNvSpPr>
            <a:spLocks noGrp="1"/>
          </p:cNvSpPr>
          <p:nvPr>
            <p:ph type="sldNum" sz="quarter" idx="12"/>
          </p:nvPr>
        </p:nvSpPr>
        <p:spPr/>
        <p:txBody>
          <a:bodyPr/>
          <a:lstStyle/>
          <a:p>
            <a:fld id="{26625E40-D7C6-4741-B247-A4D89313615E}" type="slidenum">
              <a:rPr lang="en-US" altLang="en-US" smtClean="0"/>
              <a:pPr/>
              <a:t>‹#›</a:t>
            </a:fld>
            <a:endParaRPr lang="en-US" altLang="en-US"/>
          </a:p>
        </p:txBody>
      </p:sp>
      <p:sp>
        <p:nvSpPr>
          <p:cNvPr id="9" name="Date Placeholder 3"/>
          <p:cNvSpPr>
            <a:spLocks noGrp="1"/>
          </p:cNvSpPr>
          <p:nvPr>
            <p:ph type="dt" sz="half" idx="13"/>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C8AF89FE-94EA-5F48-BE46-C5DB84D3F901}" type="datetime1">
              <a:rPr lang="en-US" smtClean="0"/>
              <a:t>6/13/18</a:t>
            </a:fld>
            <a:endParaRPr lang="en-US"/>
          </a:p>
        </p:txBody>
      </p:sp>
    </p:spTree>
    <p:extLst>
      <p:ext uri="{BB962C8B-B14F-4D97-AF65-F5344CB8AC3E}">
        <p14:creationId xmlns:p14="http://schemas.microsoft.com/office/powerpoint/2010/main" val="35431863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62779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143000"/>
            <a:ext cx="4937760" cy="1439334"/>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143000"/>
            <a:ext cx="4937760" cy="1439334"/>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pPr>
              <a:defRPr/>
            </a:pPr>
            <a:r>
              <a:rPr lang="en-US" smtClean="0"/>
              <a:t>Virtuant </a:t>
            </a:r>
            <a:endParaRPr lang="en-US"/>
          </a:p>
        </p:txBody>
      </p:sp>
      <p:sp>
        <p:nvSpPr>
          <p:cNvPr id="9" name="Slide Number Placeholder 8"/>
          <p:cNvSpPr>
            <a:spLocks noGrp="1"/>
          </p:cNvSpPr>
          <p:nvPr>
            <p:ph type="sldNum" sz="quarter" idx="12"/>
          </p:nvPr>
        </p:nvSpPr>
        <p:spPr/>
        <p:txBody>
          <a:bodyPr/>
          <a:lstStyle/>
          <a:p>
            <a:fld id="{ED72020C-5361-476B-B8A1-3425AC1377DC}" type="slidenum">
              <a:rPr lang="en-US" altLang="en-US" smtClean="0"/>
              <a:pPr/>
              <a:t>‹#›</a:t>
            </a:fld>
            <a:endParaRPr lang="en-US" altLang="en-US"/>
          </a:p>
        </p:txBody>
      </p:sp>
      <p:sp>
        <p:nvSpPr>
          <p:cNvPr id="11" name="Date Placeholder 3"/>
          <p:cNvSpPr>
            <a:spLocks noGrp="1"/>
          </p:cNvSpPr>
          <p:nvPr>
            <p:ph type="dt" sz="half" idx="13"/>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99C1F6BB-E0F9-2E43-9396-C482AB1FFF07}" type="datetime1">
              <a:rPr lang="en-US" smtClean="0"/>
              <a:t>6/13/18</a:t>
            </a:fld>
            <a:endParaRPr lang="en-US"/>
          </a:p>
        </p:txBody>
      </p:sp>
    </p:spTree>
    <p:extLst>
      <p:ext uri="{BB962C8B-B14F-4D97-AF65-F5344CB8AC3E}">
        <p14:creationId xmlns:p14="http://schemas.microsoft.com/office/powerpoint/2010/main" val="39176060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5" name="Slide Number Placeholder 4"/>
          <p:cNvSpPr>
            <a:spLocks noGrp="1"/>
          </p:cNvSpPr>
          <p:nvPr>
            <p:ph type="sldNum" sz="quarter" idx="12"/>
          </p:nvPr>
        </p:nvSpPr>
        <p:spPr/>
        <p:txBody>
          <a:bodyPr/>
          <a:lstStyle/>
          <a:p>
            <a:fld id="{50B16524-B9BF-4930-AF85-EFA6EA9B1FD9}" type="slidenum">
              <a:rPr lang="en-US" altLang="en-US" smtClean="0"/>
              <a:pPr/>
              <a:t>‹#›</a:t>
            </a:fld>
            <a:endParaRPr lang="en-US" altLang="en-US"/>
          </a:p>
        </p:txBody>
      </p:sp>
      <p:sp>
        <p:nvSpPr>
          <p:cNvPr id="6"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0D556B20-9BEF-3547-AB88-09621A434462}" type="datetime1">
              <a:rPr lang="en-US" smtClean="0"/>
              <a:t>6/13/18</a:t>
            </a:fld>
            <a:endParaRPr lang="en-US"/>
          </a:p>
        </p:txBody>
      </p:sp>
    </p:spTree>
    <p:extLst>
      <p:ext uri="{BB962C8B-B14F-4D97-AF65-F5344CB8AC3E}">
        <p14:creationId xmlns:p14="http://schemas.microsoft.com/office/powerpoint/2010/main" val="11170666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smtClean="0"/>
              <a:t>Virtuant </a:t>
            </a:r>
            <a:endParaRPr lang="en-US"/>
          </a:p>
        </p:txBody>
      </p:sp>
      <p:sp>
        <p:nvSpPr>
          <p:cNvPr id="9" name="Slide Number Placeholder 8"/>
          <p:cNvSpPr>
            <a:spLocks noGrp="1"/>
          </p:cNvSpPr>
          <p:nvPr>
            <p:ph type="sldNum" sz="quarter" idx="12"/>
          </p:nvPr>
        </p:nvSpPr>
        <p:spPr/>
        <p:txBody>
          <a:bodyPr/>
          <a:lstStyle/>
          <a:p>
            <a:fld id="{63D2BBDB-0FA6-4C10-AF9F-76D6D9DF8706}" type="slidenum">
              <a:rPr lang="en-US" altLang="en-US" smtClean="0"/>
              <a:pPr/>
              <a:t>‹#›</a:t>
            </a:fld>
            <a:endParaRPr lang="en-US" altLang="en-US"/>
          </a:p>
        </p:txBody>
      </p:sp>
      <p:sp>
        <p:nvSpPr>
          <p:cNvPr id="10"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79ED8C9A-D01D-AD4A-8106-D735A1DAE453}" type="datetime1">
              <a:rPr lang="en-US" smtClean="0"/>
              <a:t>6/13/18</a:t>
            </a:fld>
            <a:endParaRPr lang="en-US"/>
          </a:p>
        </p:txBody>
      </p:sp>
    </p:spTree>
    <p:extLst>
      <p:ext uri="{BB962C8B-B14F-4D97-AF65-F5344CB8AC3E}">
        <p14:creationId xmlns:p14="http://schemas.microsoft.com/office/powerpoint/2010/main" val="2728758697"/>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13" y="0"/>
            <a:ext cx="4050791"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13650" y="731520"/>
            <a:ext cx="6679191"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pPr>
              <a:defRPr/>
            </a:pPr>
            <a:r>
              <a:rPr lang="en-US" smtClean="0"/>
              <a:t>Virtuant </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AE16D81-7175-4AE1-8E6E-A447F1471410}" type="slidenum">
              <a:rPr lang="en-US" altLang="en-US" smtClean="0"/>
              <a:pPr/>
              <a:t>‹#›</a:t>
            </a:fld>
            <a:endParaRPr lang="en-US" altLang="en-US"/>
          </a:p>
        </p:txBody>
      </p:sp>
      <p:sp>
        <p:nvSpPr>
          <p:cNvPr id="10" name="Date Placeholder 3"/>
          <p:cNvSpPr>
            <a:spLocks noGrp="1"/>
          </p:cNvSpPr>
          <p:nvPr>
            <p:ph type="dt" sz="half" idx="13"/>
          </p:nvPr>
        </p:nvSpPr>
        <p:spPr>
          <a:xfrm>
            <a:off x="406401"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3B968002-62BD-5640-B3A6-46DBE6B1033F}" type="datetime1">
              <a:rPr lang="en-US" smtClean="0"/>
              <a:t>6/13/18</a:t>
            </a:fld>
            <a:endParaRPr lang="en-US"/>
          </a:p>
        </p:txBody>
      </p:sp>
    </p:spTree>
    <p:extLst>
      <p:ext uri="{BB962C8B-B14F-4D97-AF65-F5344CB8AC3E}">
        <p14:creationId xmlns:p14="http://schemas.microsoft.com/office/powerpoint/2010/main" val="2128999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CB96D49-7304-2E42-ABB6-46276806E639}" type="datetime1">
              <a:rPr lang="en-US" smtClean="0"/>
              <a:t>6/13/18</a:t>
            </a:fld>
            <a:endParaRPr lang="en-US"/>
          </a:p>
        </p:txBody>
      </p:sp>
      <p:sp>
        <p:nvSpPr>
          <p:cNvPr id="6" name="Footer Placeholder 5"/>
          <p:cNvSpPr>
            <a:spLocks noGrp="1"/>
          </p:cNvSpPr>
          <p:nvPr>
            <p:ph type="ftr" sz="quarter" idx="11"/>
          </p:nvPr>
        </p:nvSpPr>
        <p:spPr/>
        <p:txBody>
          <a:bodyPr/>
          <a:lstStyle/>
          <a:p>
            <a:pPr>
              <a:defRPr/>
            </a:pPr>
            <a:r>
              <a:rPr lang="en-US" smtClean="0"/>
              <a:t>Virtuant </a:t>
            </a:r>
            <a:endParaRPr lang="en-US"/>
          </a:p>
        </p:txBody>
      </p:sp>
      <p:sp>
        <p:nvSpPr>
          <p:cNvPr id="7" name="Slide Number Placeholder 6"/>
          <p:cNvSpPr>
            <a:spLocks noGrp="1"/>
          </p:cNvSpPr>
          <p:nvPr>
            <p:ph type="sldNum" sz="quarter" idx="12"/>
          </p:nvPr>
        </p:nvSpPr>
        <p:spPr/>
        <p:txBody>
          <a:bodyPr/>
          <a:lstStyle/>
          <a:p>
            <a:fld id="{F7FA1F60-18D9-4728-8E19-3F3551036AEA}" type="slidenum">
              <a:rPr lang="en-US" altLang="en-US" smtClean="0"/>
              <a:pPr/>
              <a:t>‹#›</a:t>
            </a:fld>
            <a:endParaRPr lang="en-US" altLang="en-US"/>
          </a:p>
        </p:txBody>
      </p:sp>
    </p:spTree>
    <p:extLst>
      <p:ext uri="{BB962C8B-B14F-4D97-AF65-F5344CB8AC3E}">
        <p14:creationId xmlns:p14="http://schemas.microsoft.com/office/powerpoint/2010/main" val="10977207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6"/>
            <a:ext cx="10058400" cy="62779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79" y="1066801"/>
            <a:ext cx="10058401" cy="480229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C48A7FE2-E26E-3048-B2C3-9921A254ED68}" type="datetime1">
              <a:rPr lang="en-US" smtClean="0"/>
              <a:t>6/13/18</a:t>
            </a:fld>
            <a:endParaRPr lang="en-US"/>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smtClean="0"/>
              <a:t>Virtuant </a:t>
            </a:r>
            <a:endParaRPr lang="en-US"/>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F7FA1F60-18D9-4728-8E19-3F3551036AEA}" type="slidenum">
              <a:rPr lang="en-US" altLang="en-US" smtClean="0"/>
              <a:pPr/>
              <a:t>‹#›</a:t>
            </a:fld>
            <a:endParaRPr lang="en-US" altLang="en-US"/>
          </a:p>
        </p:txBody>
      </p:sp>
      <p:cxnSp>
        <p:nvCxnSpPr>
          <p:cNvPr id="10" name="Straight Connector 9"/>
          <p:cNvCxnSpPr/>
          <p:nvPr/>
        </p:nvCxnSpPr>
        <p:spPr>
          <a:xfrm>
            <a:off x="1193532" y="99060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48008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Lst>
  <p:transition>
    <p:fade/>
  </p:transition>
  <p:timing>
    <p:tnLst>
      <p:par>
        <p:cTn id="1" dur="indefinite" restart="never" nodeType="tmRoot"/>
      </p:par>
    </p:tnLst>
  </p:timing>
  <p:hf sldNum="0" hd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3.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5.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3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3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s://docs.docker.com/registry/deploying/#run-a-registry-as-a-servi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3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3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7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4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4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9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9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4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4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45.gif"/></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48.gif"/></Relationships>
</file>

<file path=ppt/slides/_rels/slide23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24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2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16.png"/></Relationships>
</file>

<file path=ppt/slides/_rels/slide24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5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5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5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56.png"/></Relationships>
</file>

<file path=ppt/slides/_rels/slide25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59.png"/></Relationships>
</file>

<file path=ppt/slides/_rels/slide258.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6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7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7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4.png"/><Relationship Id="rId5" Type="http://schemas.openxmlformats.org/officeDocument/2006/relationships/image" Target="../media/image5.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8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68.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9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 Id="rId3" Type="http://schemas.openxmlformats.org/officeDocument/2006/relationships/image" Target="../media/image71.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70.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74.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 Id="rId3" Type="http://schemas.openxmlformats.org/officeDocument/2006/relationships/image" Target="../media/image75.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 Id="rId3" Type="http://schemas.openxmlformats.org/officeDocument/2006/relationships/image" Target="../media/image76.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 Id="rId3" Type="http://schemas.openxmlformats.org/officeDocument/2006/relationships/image" Target="../media/image77.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 Id="rId3" Type="http://schemas.openxmlformats.org/officeDocument/2006/relationships/image" Target="../media/image78.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5.xml.rels><?xml version="1.0" encoding="UTF-8" standalone="yes"?>
<Relationships xmlns="http://schemas.openxmlformats.org/package/2006/relationships"><Relationship Id="rId3" Type="http://schemas.openxmlformats.org/officeDocument/2006/relationships/hyperlink" Target="https://docs.docker.com/config/containers/bridges/" TargetMode="External"/><Relationship Id="rId4" Type="http://schemas.openxmlformats.org/officeDocument/2006/relationships/hyperlink" Target="https://docs.docker.com/config/containers/overlay/" TargetMode="External"/><Relationship Id="rId5" Type="http://schemas.openxmlformats.org/officeDocument/2006/relationships/hyperlink" Target="https://docs.docker.com/config/containers/macvlan/" TargetMode="External"/><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smtClean="0"/>
              <a:t>Docker Essentials </a:t>
            </a:r>
            <a:endParaRPr lang="en-US" dirty="0"/>
          </a:p>
        </p:txBody>
      </p:sp>
      <p:sp>
        <p:nvSpPr>
          <p:cNvPr id="3" name="Footer Placeholder 2"/>
          <p:cNvSpPr>
            <a:spLocks noGrp="1"/>
          </p:cNvSpPr>
          <p:nvPr>
            <p:ph type="ftr" sz="quarter" idx="11"/>
          </p:nvPr>
        </p:nvSpPr>
        <p:spPr/>
        <p:txBody>
          <a:bodyPr/>
          <a:lstStyle/>
          <a:p>
            <a:pPr>
              <a:defRPr/>
            </a:pPr>
            <a:r>
              <a:rPr lang="en-US" smtClean="0"/>
              <a:t>Virtuant </a:t>
            </a:r>
            <a:endParaRPr lang="en-US"/>
          </a:p>
        </p:txBody>
      </p:sp>
    </p:spTree>
    <p:extLst>
      <p:ext uri="{BB962C8B-B14F-4D97-AF65-F5344CB8AC3E}">
        <p14:creationId xmlns:p14="http://schemas.microsoft.com/office/powerpoint/2010/main" val="38170686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About </a:t>
            </a:r>
            <a:r>
              <a:rPr lang="en-US" dirty="0" err="1" smtClean="0"/>
              <a:t>DockerHub</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Docker Hub is a cloud-based registry service </a:t>
            </a:r>
            <a:endParaRPr lang="en-US" sz="2400" dirty="0" smtClean="0">
              <a:solidFill>
                <a:schemeClr val="tx1"/>
              </a:solidFill>
            </a:endParaRPr>
          </a:p>
          <a:p>
            <a:pPr>
              <a:buFont typeface="Wingdings" charset="2"/>
              <a:buChar char="q"/>
            </a:pPr>
            <a:r>
              <a:rPr lang="en-US" sz="2400" dirty="0">
                <a:solidFill>
                  <a:schemeClr val="tx1"/>
                </a:solidFill>
              </a:rPr>
              <a:t> A</a:t>
            </a:r>
            <a:r>
              <a:rPr lang="en-US" sz="2400" dirty="0" smtClean="0">
                <a:solidFill>
                  <a:schemeClr val="tx1"/>
                </a:solidFill>
              </a:rPr>
              <a:t>llowing </a:t>
            </a:r>
            <a:r>
              <a:rPr lang="en-US" sz="2400" dirty="0">
                <a:solidFill>
                  <a:schemeClr val="tx1"/>
                </a:solidFill>
              </a:rPr>
              <a:t>you to link to code repositories, build your images and test them, </a:t>
            </a:r>
            <a:r>
              <a:rPr lang="en-US" sz="2400" dirty="0" smtClean="0">
                <a:solidFill>
                  <a:schemeClr val="tx1"/>
                </a:solidFill>
              </a:rPr>
              <a:t>storing </a:t>
            </a:r>
            <a:r>
              <a:rPr lang="en-US" sz="2400" dirty="0">
                <a:solidFill>
                  <a:schemeClr val="tx1"/>
                </a:solidFill>
              </a:rPr>
              <a:t>manually pushed </a:t>
            </a:r>
            <a:r>
              <a:rPr lang="en-US" sz="2400" dirty="0" smtClean="0">
                <a:solidFill>
                  <a:schemeClr val="tx1"/>
                </a:solidFill>
              </a:rPr>
              <a:t>images</a:t>
            </a:r>
          </a:p>
          <a:p>
            <a:pPr>
              <a:buFont typeface="Wingdings" charset="2"/>
              <a:buChar char="q"/>
            </a:pPr>
            <a:r>
              <a:rPr lang="en-US" sz="2400" dirty="0">
                <a:solidFill>
                  <a:schemeClr val="tx1"/>
                </a:solidFill>
              </a:rPr>
              <a:t> </a:t>
            </a:r>
            <a:r>
              <a:rPr lang="en-US" sz="2400" dirty="0" smtClean="0">
                <a:solidFill>
                  <a:schemeClr val="tx1"/>
                </a:solidFill>
              </a:rPr>
              <a:t>Also, link </a:t>
            </a:r>
            <a:r>
              <a:rPr lang="en-US" sz="2400" dirty="0">
                <a:solidFill>
                  <a:schemeClr val="tx1"/>
                </a:solidFill>
              </a:rPr>
              <a:t>to Docker Cloud so you can deploy images to your </a:t>
            </a:r>
            <a:r>
              <a:rPr lang="en-US" sz="2400" dirty="0" smtClean="0">
                <a:solidFill>
                  <a:schemeClr val="tx1"/>
                </a:solidFill>
              </a:rPr>
              <a:t>hosts</a:t>
            </a:r>
          </a:p>
          <a:p>
            <a:pPr>
              <a:buFont typeface="Wingdings" charset="2"/>
              <a:buChar char="q"/>
            </a:pPr>
            <a:r>
              <a:rPr lang="en-US" sz="2400" dirty="0">
                <a:solidFill>
                  <a:schemeClr val="tx1"/>
                </a:solidFill>
              </a:rPr>
              <a:t> </a:t>
            </a:r>
            <a:r>
              <a:rPr lang="en-US" sz="2400" dirty="0" smtClean="0">
                <a:solidFill>
                  <a:schemeClr val="tx1"/>
                </a:solidFill>
              </a:rPr>
              <a:t>It </a:t>
            </a:r>
            <a:r>
              <a:rPr lang="en-US" sz="2400" dirty="0">
                <a:solidFill>
                  <a:schemeClr val="tx1"/>
                </a:solidFill>
              </a:rPr>
              <a:t>provides a centralized resource for container image discovery, distribution and change management, user and team collaboration, and workflow automation throughout the development </a:t>
            </a:r>
            <a:r>
              <a:rPr lang="en-US" sz="2400" dirty="0" smtClean="0">
                <a:solidFill>
                  <a:schemeClr val="tx1"/>
                </a:solidFill>
              </a:rPr>
              <a:t>pipeline</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Tree>
    <p:extLst>
      <p:ext uri="{BB962C8B-B14F-4D97-AF65-F5344CB8AC3E}">
        <p14:creationId xmlns:p14="http://schemas.microsoft.com/office/powerpoint/2010/main" val="19063966"/>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IP </a:t>
            </a:r>
            <a:r>
              <a:rPr lang="en-US" dirty="0" smtClean="0">
                <a:solidFill>
                  <a:schemeClr val="tx1"/>
                </a:solidFill>
              </a:rPr>
              <a:t>Address </a:t>
            </a:r>
            <a:r>
              <a:rPr lang="en-US" dirty="0">
                <a:solidFill>
                  <a:schemeClr val="tx1"/>
                </a:solidFill>
              </a:rPr>
              <a:t>and </a:t>
            </a:r>
            <a:r>
              <a:rPr lang="en-US" dirty="0" smtClean="0">
                <a:solidFill>
                  <a:schemeClr val="tx1"/>
                </a:solidFill>
              </a:rPr>
              <a:t>Hostname</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When starting containers </a:t>
            </a:r>
            <a:r>
              <a:rPr lang="en-US" sz="2400" dirty="0">
                <a:solidFill>
                  <a:schemeClr val="tx1"/>
                </a:solidFill>
              </a:rPr>
              <a:t>using </a:t>
            </a:r>
            <a:r>
              <a:rPr lang="en-US" sz="2400" dirty="0" smtClean="0">
                <a:solidFill>
                  <a:schemeClr val="tx1"/>
                </a:solidFill>
                <a:latin typeface="Courier New" charset="0"/>
                <a:ea typeface="Courier New" charset="0"/>
                <a:cs typeface="Courier New" charset="0"/>
              </a:rPr>
              <a:t>--network</a:t>
            </a:r>
            <a:r>
              <a:rPr lang="en-US" sz="2400" dirty="0" smtClean="0">
                <a:solidFill>
                  <a:schemeClr val="tx1"/>
                </a:solidFill>
              </a:rPr>
              <a:t>, </a:t>
            </a:r>
            <a:r>
              <a:rPr lang="en-US" sz="2400" dirty="0">
                <a:solidFill>
                  <a:schemeClr val="tx1"/>
                </a:solidFill>
              </a:rPr>
              <a:t>you can specify the IP </a:t>
            </a:r>
            <a:r>
              <a:rPr lang="en-US" sz="2400" dirty="0" smtClean="0">
                <a:solidFill>
                  <a:schemeClr val="tx1"/>
                </a:solidFill>
              </a:rPr>
              <a:t>address using </a:t>
            </a:r>
            <a:r>
              <a:rPr lang="en-US" sz="2400" dirty="0">
                <a:solidFill>
                  <a:schemeClr val="tx1"/>
                </a:solidFill>
              </a:rPr>
              <a:t>the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ip</a:t>
            </a:r>
            <a:r>
              <a:rPr lang="en-US" sz="2400" dirty="0">
                <a:solidFill>
                  <a:schemeClr val="tx1"/>
                </a:solidFill>
              </a:rPr>
              <a:t> or </a:t>
            </a:r>
            <a:r>
              <a:rPr lang="en-US" sz="2400" dirty="0">
                <a:solidFill>
                  <a:schemeClr val="tx1"/>
                </a:solidFill>
                <a:latin typeface="Courier New" charset="0"/>
                <a:ea typeface="Courier New" charset="0"/>
                <a:cs typeface="Courier New" charset="0"/>
              </a:rPr>
              <a:t>--ip6</a:t>
            </a:r>
            <a:r>
              <a:rPr lang="en-US" sz="2400" dirty="0">
                <a:solidFill>
                  <a:schemeClr val="tx1"/>
                </a:solidFill>
              </a:rPr>
              <a:t> </a:t>
            </a:r>
            <a:r>
              <a:rPr lang="en-US" sz="2400" dirty="0" smtClean="0">
                <a:solidFill>
                  <a:schemeClr val="tx1"/>
                </a:solidFill>
              </a:rPr>
              <a:t>flags</a:t>
            </a:r>
          </a:p>
          <a:p>
            <a:pPr>
              <a:buFont typeface="Wingdings" panose="05000000000000000000" pitchFamily="2" charset="2"/>
              <a:buChar char="q"/>
            </a:pPr>
            <a:r>
              <a:rPr lang="en-US" sz="2400" dirty="0">
                <a:solidFill>
                  <a:schemeClr val="tx1"/>
                </a:solidFill>
              </a:rPr>
              <a:t> When you connect an existing container to a different network using </a:t>
            </a:r>
            <a:r>
              <a:rPr lang="en-US" sz="2400" dirty="0" err="1">
                <a:solidFill>
                  <a:schemeClr val="tx1"/>
                </a:solidFill>
              </a:rPr>
              <a:t>docker</a:t>
            </a:r>
            <a:r>
              <a:rPr lang="en-US" sz="2400" dirty="0">
                <a:solidFill>
                  <a:schemeClr val="tx1"/>
                </a:solidFill>
              </a:rPr>
              <a:t> network connect, you can </a:t>
            </a:r>
            <a:r>
              <a:rPr lang="en-US" sz="2400" dirty="0" smtClean="0">
                <a:solidFill>
                  <a:schemeClr val="tx1"/>
                </a:solidFill>
              </a:rPr>
              <a:t>use</a:t>
            </a:r>
            <a:r>
              <a:rPr lang="en-US" sz="2400" dirty="0">
                <a:solidFill>
                  <a:schemeClr val="tx1"/>
                </a:solidFill>
              </a:rPr>
              <a:t>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ip</a:t>
            </a:r>
            <a:r>
              <a:rPr lang="en-US" sz="2400" dirty="0">
                <a:solidFill>
                  <a:schemeClr val="tx1"/>
                </a:solidFill>
              </a:rPr>
              <a:t> or </a:t>
            </a:r>
            <a:r>
              <a:rPr lang="en-US" sz="2400" dirty="0">
                <a:solidFill>
                  <a:schemeClr val="tx1"/>
                </a:solidFill>
                <a:latin typeface="Courier New" charset="0"/>
                <a:ea typeface="Courier New" charset="0"/>
                <a:cs typeface="Courier New" charset="0"/>
              </a:rPr>
              <a:t>--ip6</a:t>
            </a:r>
            <a:r>
              <a:rPr lang="en-US" sz="2400" dirty="0">
                <a:solidFill>
                  <a:schemeClr val="tx1"/>
                </a:solidFill>
              </a:rPr>
              <a:t> flags </a:t>
            </a:r>
            <a:r>
              <a:rPr lang="en-US" sz="2400" dirty="0" smtClean="0">
                <a:solidFill>
                  <a:schemeClr val="tx1"/>
                </a:solidFill>
              </a:rPr>
              <a:t>to </a:t>
            </a:r>
            <a:r>
              <a:rPr lang="en-US" sz="2400" dirty="0">
                <a:solidFill>
                  <a:schemeClr val="tx1"/>
                </a:solidFill>
              </a:rPr>
              <a:t>specify the container’s IP address on the </a:t>
            </a:r>
            <a:r>
              <a:rPr lang="en-US" sz="2400" b="1" dirty="0">
                <a:solidFill>
                  <a:schemeClr val="tx1"/>
                </a:solidFill>
              </a:rPr>
              <a:t>additional</a:t>
            </a:r>
            <a:r>
              <a:rPr lang="en-US" sz="2400" dirty="0">
                <a:solidFill>
                  <a:schemeClr val="tx1"/>
                </a:solidFill>
              </a:rPr>
              <a:t> </a:t>
            </a:r>
            <a:r>
              <a:rPr lang="en-US" sz="2400" dirty="0" smtClean="0">
                <a:solidFill>
                  <a:schemeClr val="tx1"/>
                </a:solidFill>
              </a:rPr>
              <a:t>network</a:t>
            </a: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In the same way, a container’s hostname defaults to be the container’s </a:t>
            </a:r>
            <a:r>
              <a:rPr lang="en-US" sz="2400" b="1" dirty="0">
                <a:solidFill>
                  <a:schemeClr val="tx1"/>
                </a:solidFill>
              </a:rPr>
              <a:t>name</a:t>
            </a:r>
            <a:r>
              <a:rPr lang="en-US" sz="2400" dirty="0">
                <a:solidFill>
                  <a:schemeClr val="tx1"/>
                </a:solidFill>
              </a:rPr>
              <a:t> in </a:t>
            </a:r>
            <a:r>
              <a:rPr lang="en-US" sz="2400" dirty="0" smtClean="0">
                <a:solidFill>
                  <a:schemeClr val="tx1"/>
                </a:solidFill>
              </a:rPr>
              <a:t>Docker</a:t>
            </a: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You can override the hostname using </a:t>
            </a:r>
            <a:r>
              <a:rPr lang="en-US" sz="2400" dirty="0">
                <a:solidFill>
                  <a:schemeClr val="tx1"/>
                </a:solidFill>
                <a:latin typeface="Courier New" charset="0"/>
                <a:ea typeface="Courier New" charset="0"/>
                <a:cs typeface="Courier New" charset="0"/>
              </a:rPr>
              <a:t>--</a:t>
            </a:r>
            <a:r>
              <a:rPr lang="en-US" sz="2400" dirty="0" smtClean="0">
                <a:solidFill>
                  <a:schemeClr val="tx1"/>
                </a:solidFill>
                <a:latin typeface="Courier New" charset="0"/>
                <a:ea typeface="Courier New" charset="0"/>
                <a:cs typeface="Courier New" charset="0"/>
              </a:rPr>
              <a:t>hostname</a:t>
            </a:r>
            <a:endParaRPr lang="en-US" sz="2400" dirty="0">
              <a:solidFill>
                <a:schemeClr val="tx1"/>
              </a:solidFill>
              <a:latin typeface="Courier New" charset="0"/>
              <a:ea typeface="Courier New" charset="0"/>
              <a:cs typeface="Courier New" charset="0"/>
            </a:endParaRP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When connecting to an existing network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network connect</a:t>
            </a:r>
            <a:r>
              <a:rPr lang="en-US" sz="2400" dirty="0">
                <a:solidFill>
                  <a:schemeClr val="tx1"/>
                </a:solidFill>
              </a:rPr>
              <a:t>, you can use the </a:t>
            </a:r>
            <a:r>
              <a:rPr lang="en-US" sz="2400" dirty="0">
                <a:solidFill>
                  <a:schemeClr val="tx1"/>
                </a:solidFill>
                <a:latin typeface="Courier New" charset="0"/>
                <a:ea typeface="Courier New" charset="0"/>
                <a:cs typeface="Courier New" charset="0"/>
              </a:rPr>
              <a:t>--alias</a:t>
            </a:r>
            <a:r>
              <a:rPr lang="en-US" sz="2400" dirty="0">
                <a:solidFill>
                  <a:schemeClr val="tx1"/>
                </a:solidFill>
              </a:rPr>
              <a:t> flag to specify an additional network alias for the </a:t>
            </a: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100</a:t>
            </a:fld>
            <a:endParaRPr lang="en-US" altLang="en-US"/>
          </a:p>
        </p:txBody>
      </p:sp>
    </p:spTree>
    <p:extLst>
      <p:ext uri="{BB962C8B-B14F-4D97-AF65-F5344CB8AC3E}">
        <p14:creationId xmlns:p14="http://schemas.microsoft.com/office/powerpoint/2010/main" val="1891058849"/>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DNS Services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By </a:t>
            </a:r>
            <a:r>
              <a:rPr lang="en-US" sz="2400" dirty="0">
                <a:solidFill>
                  <a:schemeClr val="tx1"/>
                </a:solidFill>
              </a:rPr>
              <a:t>default, a container inherits the DNS settings of the Docker daemon, including the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etc</a:t>
            </a:r>
            <a:r>
              <a:rPr lang="en-US" sz="2400" dirty="0">
                <a:solidFill>
                  <a:schemeClr val="tx1"/>
                </a:solidFill>
                <a:latin typeface="Courier New" charset="0"/>
                <a:ea typeface="Courier New" charset="0"/>
                <a:cs typeface="Courier New" charset="0"/>
              </a:rPr>
              <a:t>/hosts</a:t>
            </a:r>
            <a:r>
              <a:rPr lang="en-US" sz="2400" dirty="0">
                <a:solidFill>
                  <a:schemeClr val="tx1"/>
                </a:solidFill>
              </a:rPr>
              <a:t> and </a:t>
            </a:r>
            <a:r>
              <a:rPr lang="en-US" sz="2400" dirty="0">
                <a:solidFill>
                  <a:schemeClr val="tx1"/>
                </a:solidFill>
                <a:latin typeface="Courier New" charset="0"/>
                <a:ea typeface="Courier New" charset="0"/>
                <a:cs typeface="Courier New" charset="0"/>
              </a:rPr>
              <a:t>/</a:t>
            </a:r>
            <a:r>
              <a:rPr lang="en-US" sz="2400" dirty="0" err="1" smtClean="0">
                <a:solidFill>
                  <a:schemeClr val="tx1"/>
                </a:solidFill>
                <a:latin typeface="Courier New" charset="0"/>
                <a:ea typeface="Courier New" charset="0"/>
                <a:cs typeface="Courier New" charset="0"/>
              </a:rPr>
              <a:t>etc</a:t>
            </a:r>
            <a:r>
              <a:rPr lang="en-US" sz="2400" dirty="0" smtClean="0">
                <a:solidFill>
                  <a:schemeClr val="tx1"/>
                </a:solidFill>
                <a:latin typeface="Courier New" charset="0"/>
                <a:ea typeface="Courier New" charset="0"/>
                <a:cs typeface="Courier New" charset="0"/>
              </a:rPr>
              <a:t>/</a:t>
            </a:r>
            <a:r>
              <a:rPr lang="en-US" sz="2400" dirty="0" err="1" smtClean="0">
                <a:solidFill>
                  <a:schemeClr val="tx1"/>
                </a:solidFill>
                <a:latin typeface="Courier New" charset="0"/>
                <a:ea typeface="Courier New" charset="0"/>
                <a:cs typeface="Courier New" charset="0"/>
              </a:rPr>
              <a:t>resolv.conf</a:t>
            </a:r>
            <a:endParaRPr lang="en-US" sz="2400" dirty="0" smtClean="0">
              <a:solidFill>
                <a:schemeClr val="tx1"/>
              </a:solidFill>
            </a:endParaRP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can override these settings on a per-container </a:t>
            </a:r>
            <a:r>
              <a:rPr lang="en-US" sz="2400" dirty="0" smtClean="0">
                <a:solidFill>
                  <a:schemeClr val="tx1"/>
                </a:solidFill>
              </a:rPr>
              <a:t>basis</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Let’s look at a few example options...</a:t>
            </a: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101</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8" name="TextBox 7"/>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528327795"/>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DNS Services</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102</a:t>
            </a:fld>
            <a:endParaRPr lang="en-US" altLang="en-US"/>
          </a:p>
        </p:txBody>
      </p:sp>
      <p:graphicFrame>
        <p:nvGraphicFramePr>
          <p:cNvPr id="6" name="Table 5"/>
          <p:cNvGraphicFramePr>
            <a:graphicFrameLocks noGrp="1"/>
          </p:cNvGraphicFramePr>
          <p:nvPr>
            <p:extLst/>
          </p:nvPr>
        </p:nvGraphicFramePr>
        <p:xfrm>
          <a:off x="762000" y="1295401"/>
          <a:ext cx="10918534" cy="4724399"/>
        </p:xfrm>
        <a:graphic>
          <a:graphicData uri="http://schemas.openxmlformats.org/drawingml/2006/table">
            <a:tbl>
              <a:tblPr firstRow="1" bandRow="1">
                <a:tableStyleId>{5C22544A-7EE6-4342-B048-85BDC9FD1C3A}</a:tableStyleId>
              </a:tblPr>
              <a:tblGrid>
                <a:gridCol w="5173525"/>
                <a:gridCol w="5745009"/>
              </a:tblGrid>
              <a:tr h="468676">
                <a:tc>
                  <a:txBody>
                    <a:bodyPr/>
                    <a:lstStyle/>
                    <a:p>
                      <a:pPr algn="l"/>
                      <a:r>
                        <a:rPr lang="en-US" b="1" dirty="0" smtClean="0"/>
                        <a:t>Flag Value</a:t>
                      </a:r>
                      <a:endParaRPr lang="en-US" b="1" dirty="0"/>
                    </a:p>
                  </a:txBody>
                  <a:tcPr/>
                </a:tc>
                <a:tc>
                  <a:txBody>
                    <a:bodyPr/>
                    <a:lstStyle/>
                    <a:p>
                      <a:r>
                        <a:rPr lang="en-US" b="1" dirty="0" smtClean="0"/>
                        <a:t>Description </a:t>
                      </a:r>
                      <a:endParaRPr lang="en-US" b="1" dirty="0"/>
                    </a:p>
                  </a:txBody>
                  <a:tcPr/>
                </a:tc>
              </a:tr>
              <a:tr h="1317502">
                <a:tc>
                  <a:txBody>
                    <a:bodyPr/>
                    <a:lstStyle/>
                    <a:p>
                      <a:pPr algn="l"/>
                      <a:r>
                        <a:rPr lang="en-US" sz="2000" b="0" dirty="0" smtClean="0">
                          <a:effectLst/>
                          <a:latin typeface="Courier New" charset="0"/>
                          <a:ea typeface="Courier New" charset="0"/>
                          <a:cs typeface="Courier New" charset="0"/>
                        </a:rPr>
                        <a:t>--</a:t>
                      </a:r>
                      <a:r>
                        <a:rPr lang="en-US" sz="2000" b="0" dirty="0" err="1" smtClean="0">
                          <a:effectLst/>
                          <a:latin typeface="Courier New" charset="0"/>
                          <a:ea typeface="Courier New" charset="0"/>
                          <a:cs typeface="Courier New" charset="0"/>
                        </a:rPr>
                        <a:t>dns</a:t>
                      </a:r>
                      <a:endParaRPr lang="en-US" sz="2000" b="0" dirty="0">
                        <a:latin typeface="Courier New" charset="0"/>
                        <a:ea typeface="Courier New" charset="0"/>
                        <a:cs typeface="Courier New" charset="0"/>
                      </a:endParaRPr>
                    </a:p>
                  </a:txBody>
                  <a:tcPr/>
                </a:tc>
                <a:tc>
                  <a:txBody>
                    <a:bodyPr/>
                    <a:lstStyle/>
                    <a:p>
                      <a:r>
                        <a:rPr lang="en-US" dirty="0" smtClean="0">
                          <a:effectLst/>
                        </a:rPr>
                        <a:t>The IP address of a DNS server. To specify multiple DNS servers, use multiple</a:t>
                      </a:r>
                      <a:r>
                        <a:rPr lang="en-US" baseline="0" dirty="0" smtClean="0">
                          <a:effectLst/>
                        </a:rPr>
                        <a:t> </a:t>
                      </a:r>
                      <a:r>
                        <a:rPr lang="en-US" dirty="0" smtClean="0">
                          <a:effectLst/>
                        </a:rPr>
                        <a:t>--</a:t>
                      </a:r>
                      <a:r>
                        <a:rPr lang="en-US" dirty="0" err="1" smtClean="0">
                          <a:effectLst/>
                        </a:rPr>
                        <a:t>dns</a:t>
                      </a:r>
                      <a:r>
                        <a:rPr lang="en-US" dirty="0" smtClean="0">
                          <a:effectLst/>
                        </a:rPr>
                        <a:t> flags. If the container cannot reach any of the IP addresses you specify, Google’s public DNS server 8.8.8.8 is added, so that your container can resolve internet domains.</a:t>
                      </a:r>
                    </a:p>
                  </a:txBody>
                  <a:tcPr/>
                </a:tc>
              </a:tr>
              <a:tr h="823439">
                <a:tc>
                  <a:txBody>
                    <a:bodyPr/>
                    <a:lstStyle/>
                    <a:p>
                      <a:pPr algn="l"/>
                      <a:r>
                        <a:rPr lang="en-US" sz="2000" b="0" dirty="0" smtClean="0">
                          <a:effectLst/>
                          <a:latin typeface="Courier New" charset="0"/>
                          <a:ea typeface="Courier New" charset="0"/>
                          <a:cs typeface="Courier New" charset="0"/>
                        </a:rPr>
                        <a:t>--</a:t>
                      </a:r>
                      <a:r>
                        <a:rPr lang="en-US" sz="2000" b="0" dirty="0" err="1" smtClean="0">
                          <a:effectLst/>
                          <a:latin typeface="Courier New" charset="0"/>
                          <a:ea typeface="Courier New" charset="0"/>
                          <a:cs typeface="Courier New" charset="0"/>
                        </a:rPr>
                        <a:t>dns</a:t>
                      </a:r>
                      <a:r>
                        <a:rPr lang="en-US" sz="2000" b="0" dirty="0" smtClean="0">
                          <a:effectLst/>
                          <a:latin typeface="Courier New" charset="0"/>
                          <a:ea typeface="Courier New" charset="0"/>
                          <a:cs typeface="Courier New" charset="0"/>
                        </a:rPr>
                        <a:t>-search</a:t>
                      </a:r>
                      <a:endParaRPr lang="en-US" sz="2000" b="0" dirty="0">
                        <a:latin typeface="Courier New" charset="0"/>
                        <a:ea typeface="Courier New" charset="0"/>
                        <a:cs typeface="Courier New" charset="0"/>
                      </a:endParaRPr>
                    </a:p>
                  </a:txBody>
                  <a:tcPr/>
                </a:tc>
                <a:tc>
                  <a:txBody>
                    <a:bodyPr/>
                    <a:lstStyle/>
                    <a:p>
                      <a:r>
                        <a:rPr lang="en-US" dirty="0" smtClean="0">
                          <a:effectLst/>
                        </a:rPr>
                        <a:t>A DNS search domain to search non-fully-qualified hostnames. To specify multiple DNS search prefixes, use multiple --</a:t>
                      </a:r>
                      <a:r>
                        <a:rPr lang="en-US" dirty="0" err="1" smtClean="0">
                          <a:effectLst/>
                        </a:rPr>
                        <a:t>dns</a:t>
                      </a:r>
                      <a:r>
                        <a:rPr lang="en-US" dirty="0" smtClean="0">
                          <a:effectLst/>
                        </a:rPr>
                        <a:t>-search flags.</a:t>
                      </a:r>
                    </a:p>
                  </a:txBody>
                  <a:tcPr/>
                </a:tc>
              </a:tr>
              <a:tr h="1040083">
                <a:tc>
                  <a:txBody>
                    <a:bodyPr/>
                    <a:lstStyle/>
                    <a:p>
                      <a:pPr algn="l"/>
                      <a:r>
                        <a:rPr lang="en-US" sz="2000" b="0" dirty="0" smtClean="0">
                          <a:effectLst/>
                          <a:latin typeface="Courier New" charset="0"/>
                          <a:ea typeface="Courier New" charset="0"/>
                          <a:cs typeface="Courier New" charset="0"/>
                        </a:rPr>
                        <a:t>--</a:t>
                      </a:r>
                      <a:r>
                        <a:rPr lang="en-US" sz="2000" b="0" dirty="0" err="1" smtClean="0">
                          <a:effectLst/>
                          <a:latin typeface="Courier New" charset="0"/>
                          <a:ea typeface="Courier New" charset="0"/>
                          <a:cs typeface="Courier New" charset="0"/>
                        </a:rPr>
                        <a:t>dns</a:t>
                      </a:r>
                      <a:r>
                        <a:rPr lang="en-US" sz="2000" b="0" dirty="0" smtClean="0">
                          <a:effectLst/>
                          <a:latin typeface="Courier New" charset="0"/>
                          <a:ea typeface="Courier New" charset="0"/>
                          <a:cs typeface="Courier New" charset="0"/>
                        </a:rPr>
                        <a:t>-opt</a:t>
                      </a:r>
                      <a:endParaRPr lang="en-US" sz="2000" b="0" dirty="0">
                        <a:latin typeface="Courier New" charset="0"/>
                        <a:ea typeface="Courier New" charset="0"/>
                        <a:cs typeface="Courier New" charset="0"/>
                      </a:endParaRPr>
                    </a:p>
                  </a:txBody>
                  <a:tcPr/>
                </a:tc>
                <a:tc>
                  <a:txBody>
                    <a:bodyPr/>
                    <a:lstStyle/>
                    <a:p>
                      <a:r>
                        <a:rPr lang="en-US" dirty="0" smtClean="0">
                          <a:effectLst/>
                        </a:rPr>
                        <a:t>A key-value pair representing a DNS option and its value. See your operating system’s documentation for </a:t>
                      </a:r>
                      <a:r>
                        <a:rPr lang="en-US" dirty="0" err="1" smtClean="0">
                          <a:effectLst/>
                        </a:rPr>
                        <a:t>resolv.conf</a:t>
                      </a:r>
                      <a:r>
                        <a:rPr lang="en-US" dirty="0" smtClean="0">
                          <a:effectLst/>
                        </a:rPr>
                        <a:t> for valid options.</a:t>
                      </a:r>
                      <a:endParaRPr lang="en-US" b="0" dirty="0" smtClean="0">
                        <a:effectLst/>
                      </a:endParaRPr>
                    </a:p>
                  </a:txBody>
                  <a:tcPr/>
                </a:tc>
              </a:tr>
              <a:tr h="838200">
                <a:tc>
                  <a:txBody>
                    <a:bodyPr/>
                    <a:lstStyle/>
                    <a:p>
                      <a:pPr algn="l"/>
                      <a:r>
                        <a:rPr lang="en-US" sz="2000" b="0" dirty="0" smtClean="0">
                          <a:effectLst/>
                          <a:latin typeface="Courier New" charset="0"/>
                          <a:ea typeface="Courier New" charset="0"/>
                          <a:cs typeface="Courier New" charset="0"/>
                        </a:rPr>
                        <a:t>--hostname</a:t>
                      </a:r>
                      <a:endParaRPr lang="en-US" sz="2000" b="0" dirty="0">
                        <a:latin typeface="Courier New" charset="0"/>
                        <a:ea typeface="Courier New" charset="0"/>
                        <a:cs typeface="Courier New" charset="0"/>
                      </a:endParaRPr>
                    </a:p>
                  </a:txBody>
                  <a:tcPr/>
                </a:tc>
                <a:tc>
                  <a:txBody>
                    <a:bodyPr/>
                    <a:lstStyle/>
                    <a:p>
                      <a:r>
                        <a:rPr lang="en-US" dirty="0" smtClean="0">
                          <a:effectLst/>
                        </a:rPr>
                        <a:t>The hostname a container uses for itself. Defaults to the container’s name if not specified.</a:t>
                      </a:r>
                      <a:endParaRPr lang="en-US" b="0" dirty="0" smtClean="0">
                        <a:effectLst/>
                      </a:endParaRPr>
                    </a:p>
                  </a:txBody>
                  <a:tcPr/>
                </a:tc>
              </a:tr>
            </a:tbl>
          </a:graphicData>
        </a:graphic>
      </p:graphicFrame>
    </p:spTree>
    <p:extLst>
      <p:ext uri="{BB962C8B-B14F-4D97-AF65-F5344CB8AC3E}">
        <p14:creationId xmlns:p14="http://schemas.microsoft.com/office/powerpoint/2010/main" val="1221609312"/>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User-defined Bridge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When </a:t>
            </a:r>
            <a:r>
              <a:rPr lang="en-US" sz="2400" dirty="0">
                <a:solidFill>
                  <a:schemeClr val="tx1"/>
                </a:solidFill>
              </a:rPr>
              <a:t>you create a new container, you can specify one or </a:t>
            </a:r>
            <a:r>
              <a:rPr lang="en-US" sz="2400" dirty="0" smtClean="0">
                <a:solidFill>
                  <a:schemeClr val="tx1"/>
                </a:solidFill>
              </a:rPr>
              <a:t>more </a:t>
            </a:r>
            <a:r>
              <a:rPr lang="en-US" sz="2400" dirty="0" smtClean="0">
                <a:solidFill>
                  <a:schemeClr val="tx1"/>
                </a:solidFill>
                <a:ea typeface="Courier New" charset="0"/>
                <a:cs typeface="Courier New" charset="0"/>
              </a:rPr>
              <a:t>network</a:t>
            </a:r>
            <a:r>
              <a:rPr lang="en-US" sz="2400" dirty="0">
                <a:solidFill>
                  <a:schemeClr val="tx1"/>
                </a:solidFill>
              </a:rPr>
              <a:t> </a:t>
            </a:r>
            <a:r>
              <a:rPr lang="en-US" sz="2400" dirty="0" smtClean="0">
                <a:solidFill>
                  <a:schemeClr val="tx1"/>
                </a:solidFill>
              </a:rPr>
              <a:t>flags</a:t>
            </a: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This </a:t>
            </a:r>
            <a:r>
              <a:rPr lang="en-US" sz="2400" dirty="0">
                <a:solidFill>
                  <a:schemeClr val="tx1"/>
                </a:solidFill>
              </a:rPr>
              <a:t>example connects a Nginx container to the </a:t>
            </a:r>
            <a:r>
              <a:rPr lang="en-US" sz="2400" dirty="0">
                <a:solidFill>
                  <a:schemeClr val="tx1"/>
                </a:solidFill>
                <a:latin typeface="Courier New" charset="0"/>
                <a:ea typeface="Courier New" charset="0"/>
                <a:cs typeface="Courier New" charset="0"/>
              </a:rPr>
              <a:t>my-net</a:t>
            </a:r>
            <a:r>
              <a:rPr lang="en-US" sz="2400" dirty="0">
                <a:solidFill>
                  <a:schemeClr val="tx1"/>
                </a:solidFill>
              </a:rPr>
              <a:t> </a:t>
            </a:r>
            <a:r>
              <a:rPr lang="en-US" sz="2400" dirty="0" smtClean="0">
                <a:solidFill>
                  <a:schemeClr val="tx1"/>
                </a:solidFill>
              </a:rPr>
              <a:t>network</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Also, it </a:t>
            </a:r>
            <a:r>
              <a:rPr lang="en-US" sz="2400" dirty="0">
                <a:solidFill>
                  <a:schemeClr val="tx1"/>
                </a:solidFill>
              </a:rPr>
              <a:t>publishes port </a:t>
            </a:r>
            <a:r>
              <a:rPr lang="en-US" sz="2400" dirty="0">
                <a:solidFill>
                  <a:schemeClr val="tx1"/>
                </a:solidFill>
                <a:latin typeface="Courier New" charset="0"/>
                <a:ea typeface="Courier New" charset="0"/>
                <a:cs typeface="Courier New" charset="0"/>
              </a:rPr>
              <a:t>80</a:t>
            </a:r>
            <a:r>
              <a:rPr lang="en-US" sz="2400" dirty="0">
                <a:solidFill>
                  <a:schemeClr val="tx1"/>
                </a:solidFill>
              </a:rPr>
              <a:t> in the container to port </a:t>
            </a:r>
            <a:r>
              <a:rPr lang="en-US" sz="2400" dirty="0">
                <a:solidFill>
                  <a:schemeClr val="tx1"/>
                </a:solidFill>
                <a:latin typeface="Courier New" charset="0"/>
                <a:ea typeface="Courier New" charset="0"/>
                <a:cs typeface="Courier New" charset="0"/>
              </a:rPr>
              <a:t>8080</a:t>
            </a:r>
            <a:r>
              <a:rPr lang="en-US" sz="2400" dirty="0">
                <a:solidFill>
                  <a:schemeClr val="tx1"/>
                </a:solidFill>
              </a:rPr>
              <a:t> on the Docker host, so external clients can access that </a:t>
            </a:r>
            <a:r>
              <a:rPr lang="en-US" sz="2400" dirty="0" smtClean="0">
                <a:solidFill>
                  <a:schemeClr val="tx1"/>
                </a:solidFill>
              </a:rPr>
              <a:t>port</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Any </a:t>
            </a:r>
            <a:r>
              <a:rPr lang="en-US" sz="2400" dirty="0">
                <a:solidFill>
                  <a:schemeClr val="tx1"/>
                </a:solidFill>
              </a:rPr>
              <a:t>other container connected to the </a:t>
            </a:r>
            <a:r>
              <a:rPr lang="en-US" sz="2400" dirty="0">
                <a:solidFill>
                  <a:schemeClr val="tx1"/>
                </a:solidFill>
                <a:latin typeface="Courier New" charset="0"/>
                <a:ea typeface="Courier New" charset="0"/>
                <a:cs typeface="Courier New" charset="0"/>
              </a:rPr>
              <a:t>my-net</a:t>
            </a:r>
            <a:r>
              <a:rPr lang="en-US" sz="2400" dirty="0">
                <a:solidFill>
                  <a:schemeClr val="tx1"/>
                </a:solidFill>
              </a:rPr>
              <a:t> network has access to </a:t>
            </a:r>
            <a:r>
              <a:rPr lang="en-US" sz="2400" b="1" dirty="0">
                <a:solidFill>
                  <a:schemeClr val="tx1"/>
                </a:solidFill>
              </a:rPr>
              <a:t>all</a:t>
            </a:r>
            <a:r>
              <a:rPr lang="en-US" sz="2400" dirty="0">
                <a:solidFill>
                  <a:schemeClr val="tx1"/>
                </a:solidFill>
              </a:rPr>
              <a:t> ports on the </a:t>
            </a:r>
            <a:r>
              <a:rPr lang="en-US" sz="2400" dirty="0">
                <a:solidFill>
                  <a:schemeClr val="tx1"/>
                </a:solidFill>
                <a:latin typeface="Courier New" charset="0"/>
                <a:ea typeface="Courier New" charset="0"/>
                <a:cs typeface="Courier New" charset="0"/>
              </a:rPr>
              <a:t>my-</a:t>
            </a:r>
            <a:r>
              <a:rPr lang="en-US" sz="2400" dirty="0" err="1">
                <a:solidFill>
                  <a:schemeClr val="tx1"/>
                </a:solidFill>
                <a:latin typeface="Courier New" charset="0"/>
                <a:ea typeface="Courier New" charset="0"/>
                <a:cs typeface="Courier New" charset="0"/>
              </a:rPr>
              <a:t>nginx</a:t>
            </a:r>
            <a:r>
              <a:rPr lang="en-US" sz="2400" dirty="0">
                <a:solidFill>
                  <a:schemeClr val="tx1"/>
                </a:solidFill>
              </a:rPr>
              <a:t> container, and vice </a:t>
            </a:r>
            <a:r>
              <a:rPr lang="en-US" sz="2400" dirty="0" smtClean="0">
                <a:solidFill>
                  <a:schemeClr val="tx1"/>
                </a:solidFill>
              </a:rPr>
              <a:t>versa:</a:t>
            </a: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103</a:t>
            </a:fld>
            <a:endParaRPr lang="en-US" altLang="en-US"/>
          </a:p>
        </p:txBody>
      </p:sp>
      <p:sp>
        <p:nvSpPr>
          <p:cNvPr id="7" name="Content Placeholder 2"/>
          <p:cNvSpPr>
            <a:spLocks noGrp="1"/>
          </p:cNvSpPr>
          <p:nvPr/>
        </p:nvSpPr>
        <p:spPr>
          <a:xfrm>
            <a:off x="3383279" y="3733800"/>
            <a:ext cx="5486400" cy="1754294"/>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200"/>
              </a:spcBef>
            </a:pPr>
            <a:r>
              <a:rPr lang="en-US">
                <a:solidFill>
                  <a:schemeClr val="bg1"/>
                </a:solidFill>
                <a:latin typeface="Courier New" charset="0"/>
                <a:ea typeface="Courier New" charset="0"/>
                <a:cs typeface="Courier New" charset="0"/>
              </a:rPr>
              <a:t>$ </a:t>
            </a:r>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create --name my-</a:t>
            </a:r>
            <a:r>
              <a:rPr lang="en-US" dirty="0" err="1">
                <a:solidFill>
                  <a:schemeClr val="bg1"/>
                </a:solidFill>
                <a:latin typeface="Courier New" charset="0"/>
                <a:ea typeface="Courier New" charset="0"/>
                <a:cs typeface="Courier New" charset="0"/>
              </a:rPr>
              <a:t>nginx</a:t>
            </a:r>
            <a:r>
              <a:rPr lang="en-US" dirty="0">
                <a:solidFill>
                  <a:schemeClr val="bg1"/>
                </a:solidFill>
                <a:latin typeface="Courier New" charset="0"/>
                <a:ea typeface="Courier New" charset="0"/>
                <a:cs typeface="Courier New" charset="0"/>
              </a:rPr>
              <a:t> \ </a:t>
            </a:r>
            <a:endParaRPr lang="en-US" dirty="0" smtClean="0">
              <a:solidFill>
                <a:schemeClr val="bg1"/>
              </a:solidFill>
              <a:latin typeface="Courier New" charset="0"/>
              <a:ea typeface="Courier New" charset="0"/>
              <a:cs typeface="Courier New" charset="0"/>
            </a:endParaRPr>
          </a:p>
          <a:p>
            <a:pPr>
              <a:spcBef>
                <a:spcPts val="200"/>
              </a:spcBef>
            </a:pPr>
            <a:r>
              <a:rPr lang="en-US" dirty="0" smtClean="0">
                <a:solidFill>
                  <a:schemeClr val="bg1"/>
                </a:solidFill>
                <a:latin typeface="Courier New" charset="0"/>
                <a:ea typeface="Courier New" charset="0"/>
                <a:cs typeface="Courier New" charset="0"/>
              </a:rPr>
              <a:t>--</a:t>
            </a:r>
            <a:r>
              <a:rPr lang="en-US" dirty="0">
                <a:solidFill>
                  <a:schemeClr val="bg1"/>
                </a:solidFill>
                <a:latin typeface="Courier New" charset="0"/>
                <a:ea typeface="Courier New" charset="0"/>
                <a:cs typeface="Courier New" charset="0"/>
              </a:rPr>
              <a:t>network my-net \ </a:t>
            </a:r>
            <a:endParaRPr lang="en-US" dirty="0" smtClean="0">
              <a:solidFill>
                <a:schemeClr val="bg1"/>
              </a:solidFill>
              <a:latin typeface="Courier New" charset="0"/>
              <a:ea typeface="Courier New" charset="0"/>
              <a:cs typeface="Courier New" charset="0"/>
            </a:endParaRPr>
          </a:p>
          <a:p>
            <a:pPr>
              <a:spcBef>
                <a:spcPts val="200"/>
              </a:spcBef>
            </a:pPr>
            <a:r>
              <a:rPr lang="en-US" dirty="0" smtClean="0">
                <a:solidFill>
                  <a:schemeClr val="bg1"/>
                </a:solidFill>
                <a:latin typeface="Courier New" charset="0"/>
                <a:ea typeface="Courier New" charset="0"/>
                <a:cs typeface="Courier New" charset="0"/>
              </a:rPr>
              <a:t>--</a:t>
            </a:r>
            <a:r>
              <a:rPr lang="en-US" dirty="0">
                <a:solidFill>
                  <a:schemeClr val="bg1"/>
                </a:solidFill>
                <a:latin typeface="Courier New" charset="0"/>
                <a:ea typeface="Courier New" charset="0"/>
                <a:cs typeface="Courier New" charset="0"/>
              </a:rPr>
              <a:t>publish 8080:80 \ </a:t>
            </a:r>
            <a:endParaRPr lang="en-US" dirty="0" smtClean="0">
              <a:solidFill>
                <a:schemeClr val="bg1"/>
              </a:solidFill>
              <a:latin typeface="Courier New" charset="0"/>
              <a:ea typeface="Courier New" charset="0"/>
              <a:cs typeface="Courier New" charset="0"/>
            </a:endParaRPr>
          </a:p>
          <a:p>
            <a:pPr>
              <a:spcBef>
                <a:spcPts val="200"/>
              </a:spcBef>
            </a:pPr>
            <a:r>
              <a:rPr lang="en-US" dirty="0" err="1" smtClean="0">
                <a:solidFill>
                  <a:schemeClr val="bg1"/>
                </a:solidFill>
                <a:latin typeface="Courier New" charset="0"/>
                <a:ea typeface="Courier New" charset="0"/>
                <a:cs typeface="Courier New" charset="0"/>
              </a:rPr>
              <a:t>nginx:latest</a:t>
            </a:r>
            <a:r>
              <a:rPr lang="en-US" dirty="0" smtClean="0">
                <a:solidFill>
                  <a:schemeClr val="bg1"/>
                </a:solidFill>
                <a:latin typeface="Courier New" charset="0"/>
                <a:ea typeface="Courier New" charset="0"/>
                <a:cs typeface="Courier New" charset="0"/>
              </a:rPr>
              <a:t> </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880283146"/>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User-defined Bridge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To connect a </a:t>
            </a:r>
            <a:r>
              <a:rPr lang="en-US" sz="2400" b="1" dirty="0">
                <a:solidFill>
                  <a:schemeClr val="tx1"/>
                </a:solidFill>
              </a:rPr>
              <a:t>running</a:t>
            </a:r>
            <a:r>
              <a:rPr lang="en-US" sz="2400" dirty="0">
                <a:solidFill>
                  <a:schemeClr val="tx1"/>
                </a:solidFill>
              </a:rPr>
              <a:t> container to an existing user-defined bridge, use </a:t>
            </a:r>
            <a:r>
              <a:rPr lang="en-US" sz="2400" dirty="0" smtClean="0">
                <a:solidFill>
                  <a:schemeClr val="tx1"/>
                </a:solidFill>
              </a:rPr>
              <a:t>the </a:t>
            </a:r>
            <a:r>
              <a:rPr lang="en-US" sz="2400" dirty="0" err="1" smtClean="0">
                <a:solidFill>
                  <a:schemeClr val="tx1"/>
                </a:solidFill>
                <a:latin typeface="Courier New" charset="0"/>
                <a:ea typeface="Courier New" charset="0"/>
                <a:cs typeface="Courier New" charset="0"/>
              </a:rPr>
              <a:t>docker</a:t>
            </a:r>
            <a:r>
              <a:rPr lang="en-US" sz="2400" dirty="0" smtClean="0">
                <a:solidFill>
                  <a:schemeClr val="tx1"/>
                </a:solidFill>
                <a:latin typeface="Courier New" charset="0"/>
                <a:ea typeface="Courier New" charset="0"/>
                <a:cs typeface="Courier New" charset="0"/>
              </a:rPr>
              <a:t> </a:t>
            </a:r>
            <a:r>
              <a:rPr lang="en-US" sz="2400" dirty="0">
                <a:solidFill>
                  <a:schemeClr val="tx1"/>
                </a:solidFill>
                <a:latin typeface="Courier New" charset="0"/>
                <a:ea typeface="Courier New" charset="0"/>
                <a:cs typeface="Courier New" charset="0"/>
              </a:rPr>
              <a:t>network connect</a:t>
            </a:r>
            <a:r>
              <a:rPr lang="en-US" sz="2400" dirty="0">
                <a:solidFill>
                  <a:schemeClr val="tx1"/>
                </a:solidFill>
              </a:rPr>
              <a:t> </a:t>
            </a:r>
            <a:r>
              <a:rPr lang="en-US" sz="2400" dirty="0" smtClean="0">
                <a:solidFill>
                  <a:schemeClr val="tx1"/>
                </a:solidFill>
              </a:rPr>
              <a:t>command</a:t>
            </a:r>
            <a:endParaRPr lang="en-US" sz="2400" dirty="0">
              <a:solidFill>
                <a:schemeClr val="tx1"/>
              </a:solidFill>
            </a:endParaRPr>
          </a:p>
          <a:p>
            <a:pPr>
              <a:buFont typeface="Wingdings" panose="05000000000000000000" pitchFamily="2" charset="2"/>
              <a:buChar char="q"/>
            </a:pPr>
            <a:r>
              <a:rPr lang="en-US" sz="2400" dirty="0" smtClean="0"/>
              <a:t> </a:t>
            </a:r>
            <a:r>
              <a:rPr lang="en-US" sz="2400" dirty="0">
                <a:solidFill>
                  <a:schemeClr val="tx1"/>
                </a:solidFill>
              </a:rPr>
              <a:t>The following command connects an already-running </a:t>
            </a:r>
            <a:r>
              <a:rPr lang="en-US" sz="2400" dirty="0">
                <a:solidFill>
                  <a:schemeClr val="tx1"/>
                </a:solidFill>
                <a:latin typeface="Courier New" charset="0"/>
                <a:ea typeface="Courier New" charset="0"/>
                <a:cs typeface="Courier New" charset="0"/>
              </a:rPr>
              <a:t>my-</a:t>
            </a:r>
            <a:r>
              <a:rPr lang="en-US" sz="2400" dirty="0" err="1">
                <a:solidFill>
                  <a:schemeClr val="tx1"/>
                </a:solidFill>
                <a:latin typeface="Courier New" charset="0"/>
                <a:ea typeface="Courier New" charset="0"/>
                <a:cs typeface="Courier New" charset="0"/>
              </a:rPr>
              <a:t>nginx</a:t>
            </a:r>
            <a:r>
              <a:rPr lang="en-US" sz="2400" dirty="0">
                <a:solidFill>
                  <a:schemeClr val="tx1"/>
                </a:solidFill>
              </a:rPr>
              <a:t> container to an already-existing </a:t>
            </a:r>
            <a:r>
              <a:rPr lang="en-US" sz="2400" dirty="0">
                <a:solidFill>
                  <a:schemeClr val="tx1"/>
                </a:solidFill>
                <a:latin typeface="Courier New" charset="0"/>
                <a:ea typeface="Courier New" charset="0"/>
                <a:cs typeface="Courier New" charset="0"/>
              </a:rPr>
              <a:t>my-net</a:t>
            </a:r>
            <a:r>
              <a:rPr lang="en-US" sz="2400" dirty="0">
                <a:solidFill>
                  <a:schemeClr val="tx1"/>
                </a:solidFill>
              </a:rPr>
              <a:t> network:</a:t>
            </a: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104</a:t>
            </a:fld>
            <a:endParaRPr lang="en-US" altLang="en-US"/>
          </a:p>
        </p:txBody>
      </p:sp>
      <p:sp>
        <p:nvSpPr>
          <p:cNvPr id="7" name="Content Placeholder 2"/>
          <p:cNvSpPr>
            <a:spLocks noGrp="1"/>
          </p:cNvSpPr>
          <p:nvPr/>
        </p:nvSpPr>
        <p:spPr>
          <a:xfrm>
            <a:off x="2819400" y="2667000"/>
            <a:ext cx="6517181" cy="3810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network connect my-net my-</a:t>
            </a:r>
            <a:r>
              <a:rPr lang="en-US" dirty="0" err="1">
                <a:solidFill>
                  <a:schemeClr val="bg1"/>
                </a:solidFill>
                <a:latin typeface="Courier New" charset="0"/>
                <a:ea typeface="Courier New" charset="0"/>
                <a:cs typeface="Courier New" charset="0"/>
              </a:rPr>
              <a:t>nginx</a:t>
            </a:r>
            <a:endParaRPr lang="en-US" dirty="0">
              <a:solidFill>
                <a:schemeClr val="bg1"/>
              </a:solidFill>
              <a:latin typeface="Courier New" charset="0"/>
              <a:ea typeface="Courier New" charset="0"/>
              <a:cs typeface="Courier New"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900" y="3390900"/>
            <a:ext cx="2857500" cy="2857500"/>
          </a:xfrm>
          <a:prstGeom prst="rect">
            <a:avLst/>
          </a:prstGeom>
        </p:spPr>
      </p:pic>
    </p:spTree>
    <p:extLst>
      <p:ext uri="{BB962C8B-B14F-4D97-AF65-F5344CB8AC3E}">
        <p14:creationId xmlns:p14="http://schemas.microsoft.com/office/powerpoint/2010/main" val="231314312"/>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Quick Look at Docker Networking</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105</a:t>
            </a:fld>
            <a:endParaRPr lang="en-US" altLang="en-US"/>
          </a:p>
        </p:txBody>
      </p:sp>
      <p:grpSp>
        <p:nvGrpSpPr>
          <p:cNvPr id="3" name="Group 2"/>
          <p:cNvGrpSpPr/>
          <p:nvPr/>
        </p:nvGrpSpPr>
        <p:grpSpPr>
          <a:xfrm>
            <a:off x="1533618" y="1363068"/>
            <a:ext cx="9134382" cy="4275732"/>
            <a:chOff x="1600200" y="1363068"/>
            <a:chExt cx="9134382" cy="4275732"/>
          </a:xfrm>
        </p:grpSpPr>
        <p:sp>
          <p:nvSpPr>
            <p:cNvPr id="16" name="Cube 15"/>
            <p:cNvSpPr/>
            <p:nvPr/>
          </p:nvSpPr>
          <p:spPr>
            <a:xfrm>
              <a:off x="1600200" y="1363068"/>
              <a:ext cx="2151836" cy="2061921"/>
            </a:xfrm>
            <a:prstGeom prst="cube">
              <a:avLst>
                <a:gd name="adj" fmla="val 13868"/>
              </a:avLst>
            </a:prstGeom>
            <a:solidFill>
              <a:schemeClr val="bg2">
                <a:lumMod val="75000"/>
              </a:schemeClr>
            </a:solidFill>
            <a:ln>
              <a:noFill/>
            </a:ln>
            <a:effectLst>
              <a:outerShdw blurRad="1524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3937705" y="1363068"/>
              <a:ext cx="2151836" cy="2061921"/>
            </a:xfrm>
            <a:prstGeom prst="cube">
              <a:avLst>
                <a:gd name="adj" fmla="val 13868"/>
              </a:avLst>
            </a:prstGeom>
            <a:solidFill>
              <a:schemeClr val="bg2">
                <a:lumMod val="75000"/>
              </a:schemeClr>
            </a:solidFill>
            <a:ln>
              <a:noFill/>
            </a:ln>
            <a:effectLst>
              <a:outerShdw blurRad="1524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6245240" y="1363068"/>
              <a:ext cx="2151836" cy="2061921"/>
            </a:xfrm>
            <a:prstGeom prst="cube">
              <a:avLst>
                <a:gd name="adj" fmla="val 13868"/>
              </a:avLst>
            </a:prstGeom>
            <a:solidFill>
              <a:schemeClr val="bg2">
                <a:lumMod val="75000"/>
              </a:schemeClr>
            </a:solidFill>
            <a:ln>
              <a:noFill/>
            </a:ln>
            <a:effectLst>
              <a:outerShdw blurRad="1524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8582745" y="1363068"/>
              <a:ext cx="2151836" cy="2061921"/>
            </a:xfrm>
            <a:prstGeom prst="cube">
              <a:avLst>
                <a:gd name="adj" fmla="val 13868"/>
              </a:avLst>
            </a:prstGeom>
            <a:solidFill>
              <a:schemeClr val="bg2">
                <a:lumMod val="75000"/>
              </a:schemeClr>
            </a:solidFill>
            <a:ln>
              <a:noFill/>
            </a:ln>
            <a:effectLst>
              <a:outerShdw blurRad="1524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792706" y="3039979"/>
              <a:ext cx="1434603" cy="68981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77803" y="3039979"/>
              <a:ext cx="1434603" cy="68981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440906" y="3056912"/>
              <a:ext cx="1434603" cy="68981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826003" y="3056912"/>
              <a:ext cx="1434603" cy="68981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p:cNvSpPr/>
            <p:nvPr/>
          </p:nvSpPr>
          <p:spPr>
            <a:xfrm>
              <a:off x="1606440" y="4800600"/>
              <a:ext cx="9128142" cy="838200"/>
            </a:xfrm>
            <a:prstGeom prst="cube">
              <a:avLst/>
            </a:prstGeom>
            <a:solidFill>
              <a:schemeClr val="accent1">
                <a:lumMod val="60000"/>
                <a:lumOff val="40000"/>
              </a:schemeClr>
            </a:solidFill>
            <a:ln>
              <a:noFill/>
            </a:ln>
            <a:effectLst>
              <a:outerShdw blurRad="152400" dist="1778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nip Diagonal Corner Rectangle 24"/>
            <p:cNvSpPr/>
            <p:nvPr/>
          </p:nvSpPr>
          <p:spPr>
            <a:xfrm>
              <a:off x="1684165" y="4267200"/>
              <a:ext cx="1651683" cy="609600"/>
            </a:xfrm>
            <a:prstGeom prst="snip2Diag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nip Diagonal Corner Rectangle 25"/>
            <p:cNvSpPr/>
            <p:nvPr/>
          </p:nvSpPr>
          <p:spPr>
            <a:xfrm>
              <a:off x="4064651" y="4267200"/>
              <a:ext cx="1651683" cy="609600"/>
            </a:xfrm>
            <a:prstGeom prst="snip2Diag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nip Diagonal Corner Rectangle 26"/>
            <p:cNvSpPr/>
            <p:nvPr/>
          </p:nvSpPr>
          <p:spPr>
            <a:xfrm>
              <a:off x="6440906" y="4267200"/>
              <a:ext cx="1651683" cy="609600"/>
            </a:xfrm>
            <a:prstGeom prst="snip2Diag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nip Diagonal Corner Rectangle 27"/>
            <p:cNvSpPr/>
            <p:nvPr/>
          </p:nvSpPr>
          <p:spPr>
            <a:xfrm>
              <a:off x="8821392" y="4267200"/>
              <a:ext cx="1651683" cy="609600"/>
            </a:xfrm>
            <a:prstGeom prst="snip2Diag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604108" y="4994906"/>
              <a:ext cx="2561150" cy="584775"/>
            </a:xfrm>
            <a:prstGeom prst="rect">
              <a:avLst/>
            </a:prstGeom>
            <a:noFill/>
          </p:spPr>
          <p:txBody>
            <a:bodyPr wrap="none" rtlCol="0">
              <a:spAutoFit/>
            </a:bodyPr>
            <a:lstStyle/>
            <a:p>
              <a:r>
                <a:rPr lang="en-US" sz="3200" b="1" dirty="0" smtClean="0"/>
                <a:t>Docker Bridge</a:t>
              </a:r>
              <a:endParaRPr lang="en-US" sz="3200" b="1" dirty="0"/>
            </a:p>
          </p:txBody>
        </p:sp>
        <p:sp>
          <p:nvSpPr>
            <p:cNvPr id="32" name="TextBox 31"/>
            <p:cNvSpPr txBox="1"/>
            <p:nvPr/>
          </p:nvSpPr>
          <p:spPr>
            <a:xfrm>
              <a:off x="1968003" y="4279612"/>
              <a:ext cx="1172116" cy="584775"/>
            </a:xfrm>
            <a:prstGeom prst="rect">
              <a:avLst/>
            </a:prstGeom>
            <a:noFill/>
          </p:spPr>
          <p:txBody>
            <a:bodyPr wrap="none" rtlCol="0">
              <a:spAutoFit/>
            </a:bodyPr>
            <a:lstStyle/>
            <a:p>
              <a:r>
                <a:rPr lang="en-US" sz="3200" b="1" dirty="0" err="1" smtClean="0">
                  <a:latin typeface="Courier New" charset="0"/>
                  <a:ea typeface="Courier New" charset="0"/>
                  <a:cs typeface="Courier New" charset="0"/>
                </a:rPr>
                <a:t>veth</a:t>
              </a:r>
              <a:endParaRPr lang="en-US" sz="3200" b="1" dirty="0">
                <a:latin typeface="Courier New" charset="0"/>
                <a:ea typeface="Courier New" charset="0"/>
                <a:cs typeface="Courier New" charset="0"/>
              </a:endParaRPr>
            </a:p>
          </p:txBody>
        </p:sp>
        <p:sp>
          <p:nvSpPr>
            <p:cNvPr id="33" name="TextBox 32"/>
            <p:cNvSpPr txBox="1"/>
            <p:nvPr/>
          </p:nvSpPr>
          <p:spPr>
            <a:xfrm>
              <a:off x="4363545" y="4241366"/>
              <a:ext cx="1172116" cy="584775"/>
            </a:xfrm>
            <a:prstGeom prst="rect">
              <a:avLst/>
            </a:prstGeom>
            <a:noFill/>
          </p:spPr>
          <p:txBody>
            <a:bodyPr wrap="none" rtlCol="0">
              <a:spAutoFit/>
            </a:bodyPr>
            <a:lstStyle/>
            <a:p>
              <a:r>
                <a:rPr lang="en-US" sz="3200" b="1" dirty="0" err="1" smtClean="0">
                  <a:latin typeface="Courier New" charset="0"/>
                  <a:ea typeface="Courier New" charset="0"/>
                  <a:cs typeface="Courier New" charset="0"/>
                </a:rPr>
                <a:t>veth</a:t>
              </a:r>
              <a:endParaRPr lang="en-US" sz="3200" b="1" dirty="0">
                <a:latin typeface="Courier New" charset="0"/>
                <a:ea typeface="Courier New" charset="0"/>
                <a:cs typeface="Courier New" charset="0"/>
              </a:endParaRPr>
            </a:p>
          </p:txBody>
        </p:sp>
        <p:sp>
          <p:nvSpPr>
            <p:cNvPr id="34" name="TextBox 33"/>
            <p:cNvSpPr txBox="1"/>
            <p:nvPr/>
          </p:nvSpPr>
          <p:spPr>
            <a:xfrm>
              <a:off x="6739487" y="4292025"/>
              <a:ext cx="1172116" cy="584775"/>
            </a:xfrm>
            <a:prstGeom prst="rect">
              <a:avLst/>
            </a:prstGeom>
            <a:noFill/>
          </p:spPr>
          <p:txBody>
            <a:bodyPr wrap="none" rtlCol="0">
              <a:spAutoFit/>
            </a:bodyPr>
            <a:lstStyle/>
            <a:p>
              <a:r>
                <a:rPr lang="en-US" sz="3200" b="1" dirty="0" err="1" smtClean="0">
                  <a:latin typeface="Courier New" charset="0"/>
                  <a:ea typeface="Courier New" charset="0"/>
                  <a:cs typeface="Courier New" charset="0"/>
                </a:rPr>
                <a:t>veth</a:t>
              </a:r>
              <a:endParaRPr lang="en-US" sz="3200" b="1" dirty="0">
                <a:latin typeface="Courier New" charset="0"/>
                <a:ea typeface="Courier New" charset="0"/>
                <a:cs typeface="Courier New" charset="0"/>
              </a:endParaRPr>
            </a:p>
          </p:txBody>
        </p:sp>
        <p:sp>
          <p:nvSpPr>
            <p:cNvPr id="35" name="TextBox 34"/>
            <p:cNvSpPr txBox="1"/>
            <p:nvPr/>
          </p:nvSpPr>
          <p:spPr>
            <a:xfrm>
              <a:off x="9105230" y="4285330"/>
              <a:ext cx="1172116" cy="584775"/>
            </a:xfrm>
            <a:prstGeom prst="rect">
              <a:avLst/>
            </a:prstGeom>
            <a:noFill/>
          </p:spPr>
          <p:txBody>
            <a:bodyPr wrap="none" rtlCol="0">
              <a:spAutoFit/>
            </a:bodyPr>
            <a:lstStyle/>
            <a:p>
              <a:r>
                <a:rPr lang="en-US" sz="3200" b="1" dirty="0" err="1" smtClean="0">
                  <a:latin typeface="Courier New" charset="0"/>
                  <a:ea typeface="Courier New" charset="0"/>
                  <a:cs typeface="Courier New" charset="0"/>
                </a:rPr>
                <a:t>veth</a:t>
              </a:r>
              <a:endParaRPr lang="en-US" sz="3200" b="1" dirty="0">
                <a:latin typeface="Courier New" charset="0"/>
                <a:ea typeface="Courier New" charset="0"/>
                <a:cs typeface="Courier New" charset="0"/>
              </a:endParaRPr>
            </a:p>
          </p:txBody>
        </p:sp>
        <p:sp>
          <p:nvSpPr>
            <p:cNvPr id="36" name="TextBox 35"/>
            <p:cNvSpPr txBox="1"/>
            <p:nvPr/>
          </p:nvSpPr>
          <p:spPr>
            <a:xfrm>
              <a:off x="1977331" y="3117800"/>
              <a:ext cx="1172116" cy="584775"/>
            </a:xfrm>
            <a:prstGeom prst="rect">
              <a:avLst/>
            </a:prstGeom>
            <a:noFill/>
          </p:spPr>
          <p:txBody>
            <a:bodyPr wrap="none" rtlCol="0">
              <a:spAutoFit/>
            </a:bodyPr>
            <a:lstStyle/>
            <a:p>
              <a:r>
                <a:rPr lang="en-US" sz="3200" b="1" dirty="0" smtClean="0">
                  <a:latin typeface="Courier New" charset="0"/>
                  <a:ea typeface="Courier New" charset="0"/>
                  <a:cs typeface="Courier New" charset="0"/>
                </a:rPr>
                <a:t>eth0</a:t>
              </a:r>
              <a:endParaRPr lang="en-US" sz="3200" b="1" dirty="0">
                <a:latin typeface="Courier New" charset="0"/>
                <a:ea typeface="Courier New" charset="0"/>
                <a:cs typeface="Courier New" charset="0"/>
              </a:endParaRPr>
            </a:p>
          </p:txBody>
        </p:sp>
        <p:sp>
          <p:nvSpPr>
            <p:cNvPr id="37" name="TextBox 36"/>
            <p:cNvSpPr txBox="1"/>
            <p:nvPr/>
          </p:nvSpPr>
          <p:spPr>
            <a:xfrm>
              <a:off x="4354472" y="3117801"/>
              <a:ext cx="1172116" cy="584775"/>
            </a:xfrm>
            <a:prstGeom prst="rect">
              <a:avLst/>
            </a:prstGeom>
            <a:noFill/>
          </p:spPr>
          <p:txBody>
            <a:bodyPr wrap="none" rtlCol="0">
              <a:spAutoFit/>
            </a:bodyPr>
            <a:lstStyle/>
            <a:p>
              <a:r>
                <a:rPr lang="en-US" sz="3200" b="1" dirty="0" smtClean="0">
                  <a:latin typeface="Courier New" charset="0"/>
                  <a:ea typeface="Courier New" charset="0"/>
                  <a:cs typeface="Courier New" charset="0"/>
                </a:rPr>
                <a:t>eth0</a:t>
              </a:r>
              <a:endParaRPr lang="en-US" sz="3200" b="1" dirty="0">
                <a:latin typeface="Courier New" charset="0"/>
                <a:ea typeface="Courier New" charset="0"/>
                <a:cs typeface="Courier New" charset="0"/>
              </a:endParaRPr>
            </a:p>
          </p:txBody>
        </p:sp>
        <p:sp>
          <p:nvSpPr>
            <p:cNvPr id="38" name="TextBox 37"/>
            <p:cNvSpPr txBox="1"/>
            <p:nvPr/>
          </p:nvSpPr>
          <p:spPr>
            <a:xfrm>
              <a:off x="6624697" y="3121704"/>
              <a:ext cx="1172116" cy="584775"/>
            </a:xfrm>
            <a:prstGeom prst="rect">
              <a:avLst/>
            </a:prstGeom>
            <a:noFill/>
          </p:spPr>
          <p:txBody>
            <a:bodyPr wrap="none" rtlCol="0">
              <a:spAutoFit/>
            </a:bodyPr>
            <a:lstStyle/>
            <a:p>
              <a:r>
                <a:rPr lang="en-US" sz="3200" b="1" dirty="0" smtClean="0">
                  <a:latin typeface="Courier New" charset="0"/>
                  <a:ea typeface="Courier New" charset="0"/>
                  <a:cs typeface="Courier New" charset="0"/>
                </a:rPr>
                <a:t>eth0</a:t>
              </a:r>
              <a:endParaRPr lang="en-US" sz="3200" b="1" dirty="0">
                <a:latin typeface="Courier New" charset="0"/>
                <a:ea typeface="Courier New" charset="0"/>
                <a:cs typeface="Courier New" charset="0"/>
              </a:endParaRPr>
            </a:p>
          </p:txBody>
        </p:sp>
        <p:sp>
          <p:nvSpPr>
            <p:cNvPr id="39" name="TextBox 38"/>
            <p:cNvSpPr txBox="1"/>
            <p:nvPr/>
          </p:nvSpPr>
          <p:spPr>
            <a:xfrm>
              <a:off x="9004731" y="3121704"/>
              <a:ext cx="1172116" cy="584775"/>
            </a:xfrm>
            <a:prstGeom prst="rect">
              <a:avLst/>
            </a:prstGeom>
            <a:noFill/>
          </p:spPr>
          <p:txBody>
            <a:bodyPr wrap="none" rtlCol="0">
              <a:spAutoFit/>
            </a:bodyPr>
            <a:lstStyle/>
            <a:p>
              <a:r>
                <a:rPr lang="en-US" sz="3200" b="1" dirty="0" smtClean="0">
                  <a:latin typeface="Courier New" charset="0"/>
                  <a:ea typeface="Courier New" charset="0"/>
                  <a:cs typeface="Courier New" charset="0"/>
                </a:rPr>
                <a:t>eth0</a:t>
              </a:r>
              <a:endParaRPr lang="en-US" sz="3200" b="1" dirty="0">
                <a:latin typeface="Courier New" charset="0"/>
                <a:ea typeface="Courier New" charset="0"/>
                <a:cs typeface="Courier New" charset="0"/>
              </a:endParaRPr>
            </a:p>
          </p:txBody>
        </p:sp>
        <p:sp>
          <p:nvSpPr>
            <p:cNvPr id="40" name="TextBox 39"/>
            <p:cNvSpPr txBox="1"/>
            <p:nvPr/>
          </p:nvSpPr>
          <p:spPr>
            <a:xfrm>
              <a:off x="1627490" y="1850773"/>
              <a:ext cx="1853969" cy="1077218"/>
            </a:xfrm>
            <a:prstGeom prst="rect">
              <a:avLst/>
            </a:prstGeom>
            <a:noFill/>
          </p:spPr>
          <p:txBody>
            <a:bodyPr wrap="none" rtlCol="0">
              <a:spAutoFit/>
            </a:bodyPr>
            <a:lstStyle/>
            <a:p>
              <a:pPr algn="ctr"/>
              <a:r>
                <a:rPr lang="en-US" sz="3200" b="1" dirty="0" smtClean="0"/>
                <a:t>Docker </a:t>
              </a:r>
            </a:p>
            <a:p>
              <a:pPr algn="ctr"/>
              <a:r>
                <a:rPr lang="en-US" sz="3200" b="1" dirty="0" smtClean="0"/>
                <a:t>Container</a:t>
              </a:r>
              <a:endParaRPr lang="en-US" sz="3200" b="1" dirty="0"/>
            </a:p>
          </p:txBody>
        </p:sp>
        <p:sp>
          <p:nvSpPr>
            <p:cNvPr id="41" name="TextBox 40"/>
            <p:cNvSpPr txBox="1"/>
            <p:nvPr/>
          </p:nvSpPr>
          <p:spPr>
            <a:xfrm>
              <a:off x="3943237" y="1850773"/>
              <a:ext cx="1853969" cy="1077218"/>
            </a:xfrm>
            <a:prstGeom prst="rect">
              <a:avLst/>
            </a:prstGeom>
            <a:noFill/>
          </p:spPr>
          <p:txBody>
            <a:bodyPr wrap="none" rtlCol="0">
              <a:spAutoFit/>
            </a:bodyPr>
            <a:lstStyle/>
            <a:p>
              <a:pPr algn="ctr"/>
              <a:r>
                <a:rPr lang="en-US" sz="3200" b="1" dirty="0" smtClean="0"/>
                <a:t>Docker </a:t>
              </a:r>
            </a:p>
            <a:p>
              <a:pPr algn="ctr"/>
              <a:r>
                <a:rPr lang="en-US" sz="3200" b="1" dirty="0" smtClean="0"/>
                <a:t>Container</a:t>
              </a:r>
              <a:endParaRPr lang="en-US" sz="3200" b="1" dirty="0"/>
            </a:p>
          </p:txBody>
        </p:sp>
        <p:sp>
          <p:nvSpPr>
            <p:cNvPr id="42" name="TextBox 41"/>
            <p:cNvSpPr txBox="1"/>
            <p:nvPr/>
          </p:nvSpPr>
          <p:spPr>
            <a:xfrm>
              <a:off x="6275210" y="1852785"/>
              <a:ext cx="1853969" cy="1077218"/>
            </a:xfrm>
            <a:prstGeom prst="rect">
              <a:avLst/>
            </a:prstGeom>
            <a:noFill/>
          </p:spPr>
          <p:txBody>
            <a:bodyPr wrap="none" rtlCol="0">
              <a:spAutoFit/>
            </a:bodyPr>
            <a:lstStyle/>
            <a:p>
              <a:pPr algn="ctr"/>
              <a:r>
                <a:rPr lang="en-US" sz="3200" b="1" dirty="0" smtClean="0"/>
                <a:t>Docker </a:t>
              </a:r>
            </a:p>
            <a:p>
              <a:pPr algn="ctr"/>
              <a:r>
                <a:rPr lang="en-US" sz="3200" b="1" dirty="0" smtClean="0"/>
                <a:t>Container</a:t>
              </a:r>
              <a:endParaRPr lang="en-US" sz="3200" b="1" dirty="0"/>
            </a:p>
          </p:txBody>
        </p:sp>
        <p:sp>
          <p:nvSpPr>
            <p:cNvPr id="43" name="TextBox 42"/>
            <p:cNvSpPr txBox="1"/>
            <p:nvPr/>
          </p:nvSpPr>
          <p:spPr>
            <a:xfrm>
              <a:off x="8597403" y="1858933"/>
              <a:ext cx="1853969" cy="1077218"/>
            </a:xfrm>
            <a:prstGeom prst="rect">
              <a:avLst/>
            </a:prstGeom>
            <a:noFill/>
          </p:spPr>
          <p:txBody>
            <a:bodyPr wrap="none" rtlCol="0">
              <a:spAutoFit/>
            </a:bodyPr>
            <a:lstStyle/>
            <a:p>
              <a:pPr algn="ctr"/>
              <a:r>
                <a:rPr lang="en-US" sz="3200" b="1" dirty="0" smtClean="0"/>
                <a:t>Docker </a:t>
              </a:r>
            </a:p>
            <a:p>
              <a:pPr algn="ctr"/>
              <a:r>
                <a:rPr lang="en-US" sz="3200" b="1" dirty="0" smtClean="0"/>
                <a:t>Container</a:t>
              </a:r>
              <a:endParaRPr lang="en-US" sz="3200" b="1" dirty="0"/>
            </a:p>
          </p:txBody>
        </p:sp>
        <p:cxnSp>
          <p:nvCxnSpPr>
            <p:cNvPr id="59" name="Straight Connector 58"/>
            <p:cNvCxnSpPr>
              <a:stCxn id="21" idx="4"/>
              <a:endCxn id="25" idx="3"/>
            </p:cNvCxnSpPr>
            <p:nvPr/>
          </p:nvCxnSpPr>
          <p:spPr>
            <a:xfrm flipH="1">
              <a:off x="2510007" y="3729790"/>
              <a:ext cx="1" cy="53741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2" idx="4"/>
              <a:endCxn id="26" idx="3"/>
            </p:cNvCxnSpPr>
            <p:nvPr/>
          </p:nvCxnSpPr>
          <p:spPr>
            <a:xfrm flipH="1">
              <a:off x="4890493" y="3729790"/>
              <a:ext cx="4612" cy="53741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3" idx="4"/>
            </p:cNvCxnSpPr>
            <p:nvPr/>
          </p:nvCxnSpPr>
          <p:spPr>
            <a:xfrm flipH="1">
              <a:off x="7158207" y="3746723"/>
              <a:ext cx="1" cy="526939"/>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9585120" y="3751178"/>
              <a:ext cx="1" cy="526939"/>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195604"/>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Containers Die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Containers </a:t>
            </a:r>
            <a:r>
              <a:rPr lang="en-US" sz="2400" dirty="0"/>
              <a:t>are </a:t>
            </a:r>
            <a:r>
              <a:rPr lang="en-US" sz="2400" dirty="0" smtClean="0"/>
              <a:t>ephemeral</a:t>
            </a:r>
            <a:endParaRPr lang="en-US" sz="2400" dirty="0"/>
          </a:p>
          <a:p>
            <a:pPr>
              <a:buFont typeface="Wingdings" panose="05000000000000000000" pitchFamily="2" charset="2"/>
              <a:buChar char="q"/>
            </a:pPr>
            <a:r>
              <a:rPr lang="en-US" sz="2400" dirty="0" smtClean="0"/>
              <a:t> Nothing </a:t>
            </a:r>
            <a:r>
              <a:rPr lang="en-US" sz="2400" dirty="0"/>
              <a:t>is saved from a container if it goes away</a:t>
            </a:r>
          </a:p>
          <a:p>
            <a:pPr>
              <a:buFont typeface="Wingdings" panose="05000000000000000000" pitchFamily="2" charset="2"/>
              <a:buChar char="q"/>
            </a:pPr>
            <a:r>
              <a:rPr lang="en-US" sz="2400" dirty="0" smtClean="0"/>
              <a:t> Containers </a:t>
            </a:r>
            <a:r>
              <a:rPr lang="en-US" sz="2400" dirty="0"/>
              <a:t>get new IP addresses</a:t>
            </a:r>
          </a:p>
          <a:p>
            <a:pPr>
              <a:buFont typeface="Wingdings" panose="05000000000000000000" pitchFamily="2" charset="2"/>
              <a:buChar char="q"/>
            </a:pPr>
            <a:r>
              <a:rPr lang="en-US" sz="2400" dirty="0" smtClean="0"/>
              <a:t> Don’t </a:t>
            </a:r>
            <a:r>
              <a:rPr lang="en-US" sz="2400" dirty="0"/>
              <a:t>treat containers </a:t>
            </a:r>
            <a:r>
              <a:rPr lang="en-US" sz="2400" dirty="0" smtClean="0"/>
              <a:t>like </a:t>
            </a:r>
            <a:r>
              <a:rPr lang="en-US" sz="2400" dirty="0"/>
              <a:t>VMs: </a:t>
            </a:r>
            <a:r>
              <a:rPr lang="en-US" sz="2400" dirty="0" smtClean="0"/>
              <a:t>They </a:t>
            </a:r>
            <a:r>
              <a:rPr lang="en-US" sz="2400" dirty="0"/>
              <a:t>are </a:t>
            </a:r>
            <a:r>
              <a:rPr lang="en-US" sz="2400" dirty="0" smtClean="0"/>
              <a:t>NOT</a:t>
            </a:r>
            <a:endParaRPr lang="en-US" sz="2400" dirty="0"/>
          </a:p>
          <a:p>
            <a:pPr>
              <a:buFont typeface="Wingdings" panose="05000000000000000000" pitchFamily="2" charset="2"/>
              <a:buChar char="q"/>
            </a:pPr>
            <a:r>
              <a:rPr lang="en-US" sz="2400" dirty="0" smtClean="0"/>
              <a:t> But </a:t>
            </a:r>
            <a:r>
              <a:rPr lang="en-US" sz="2400" dirty="0"/>
              <a:t>what about </a:t>
            </a:r>
            <a:r>
              <a:rPr lang="en-US" sz="2400" dirty="0" err="1"/>
              <a:t>stateful</a:t>
            </a:r>
            <a:r>
              <a:rPr lang="en-US" sz="2400" dirty="0"/>
              <a:t> applications?</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106</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3791620"/>
            <a:ext cx="3670300" cy="2070100"/>
          </a:xfrm>
          <a:prstGeom prst="rect">
            <a:avLst/>
          </a:prstGeom>
        </p:spPr>
      </p:pic>
    </p:spTree>
    <p:extLst>
      <p:ext uri="{BB962C8B-B14F-4D97-AF65-F5344CB8AC3E}">
        <p14:creationId xmlns:p14="http://schemas.microsoft.com/office/powerpoint/2010/main" val="153455296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Managing Data in Docker</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It is possible to store data within the writable layer of a container, but there are some downsides</a:t>
            </a:r>
            <a:r>
              <a:rPr lang="en-US" sz="2400" dirty="0" smtClean="0">
                <a:solidFill>
                  <a:schemeClr val="tx1"/>
                </a:solidFill>
              </a:rPr>
              <a:t>:</a:t>
            </a:r>
          </a:p>
          <a:p>
            <a:pPr lvl="1">
              <a:buFont typeface="Arial" charset="0"/>
              <a:buChar char="•"/>
            </a:pPr>
            <a:r>
              <a:rPr lang="en-US" sz="2200" dirty="0">
                <a:solidFill>
                  <a:schemeClr val="tx1"/>
                </a:solidFill>
              </a:rPr>
              <a:t> </a:t>
            </a:r>
            <a:r>
              <a:rPr lang="en-US" sz="2200" dirty="0" smtClean="0">
                <a:solidFill>
                  <a:schemeClr val="tx1"/>
                </a:solidFill>
              </a:rPr>
              <a:t>The </a:t>
            </a:r>
            <a:r>
              <a:rPr lang="en-US" sz="2200" dirty="0">
                <a:solidFill>
                  <a:schemeClr val="tx1"/>
                </a:solidFill>
              </a:rPr>
              <a:t>data doesn’t persist when that container is no longer </a:t>
            </a:r>
            <a:r>
              <a:rPr lang="en-US" sz="2200" dirty="0" smtClean="0">
                <a:solidFill>
                  <a:schemeClr val="tx1"/>
                </a:solidFill>
              </a:rPr>
              <a:t>running</a:t>
            </a:r>
          </a:p>
          <a:p>
            <a:pPr lvl="1">
              <a:buFont typeface="Arial" charset="0"/>
              <a:buChar char="•"/>
            </a:pPr>
            <a:r>
              <a:rPr lang="en-US" sz="2400" dirty="0">
                <a:solidFill>
                  <a:schemeClr val="tx1"/>
                </a:solidFill>
              </a:rPr>
              <a:t>A container’s writable layer is tightly coupled to the host machine where the container is </a:t>
            </a:r>
            <a:r>
              <a:rPr lang="en-US" sz="2400" dirty="0" smtClean="0">
                <a:solidFill>
                  <a:schemeClr val="tx1"/>
                </a:solidFill>
              </a:rPr>
              <a:t>running</a:t>
            </a:r>
          </a:p>
          <a:p>
            <a:pPr lvl="1">
              <a:buFont typeface="Arial" charset="0"/>
              <a:buChar char="•"/>
            </a:pPr>
            <a:r>
              <a:rPr lang="en-US" sz="2200" dirty="0" smtClean="0">
                <a:solidFill>
                  <a:schemeClr val="tx1"/>
                </a:solidFill>
              </a:rPr>
              <a:t>Writing </a:t>
            </a:r>
            <a:r>
              <a:rPr lang="en-US" sz="2200" dirty="0">
                <a:solidFill>
                  <a:schemeClr val="tx1"/>
                </a:solidFill>
              </a:rPr>
              <a:t>into a container’s writable layer requires a storage driver to manage the filesystem. </a:t>
            </a:r>
            <a:endParaRPr lang="en-US" sz="2400" dirty="0" smtClean="0">
              <a:solidFill>
                <a:schemeClr val="tx1"/>
              </a:solidFill>
            </a:endParaRPr>
          </a:p>
          <a:p>
            <a:pPr>
              <a:buFont typeface="Wingdings" panose="05000000000000000000" pitchFamily="2" charset="2"/>
              <a:buChar char="q"/>
            </a:pPr>
            <a:r>
              <a:rPr lang="en-US" sz="2400" dirty="0" smtClean="0"/>
              <a:t> </a:t>
            </a:r>
            <a:r>
              <a:rPr lang="en-US" sz="2400" dirty="0">
                <a:solidFill>
                  <a:schemeClr val="tx1"/>
                </a:solidFill>
              </a:rPr>
              <a:t>Docker offers three different ways to mount data into a container from the Docker host: </a:t>
            </a:r>
            <a:endParaRPr lang="en-US" sz="2400" dirty="0" smtClean="0">
              <a:solidFill>
                <a:schemeClr val="tx1"/>
              </a:solidFill>
            </a:endParaRPr>
          </a:p>
          <a:p>
            <a:pPr marL="658368" lvl="1" indent="-457200">
              <a:buClr>
                <a:schemeClr val="tx1"/>
              </a:buClr>
              <a:buFont typeface="+mj-lt"/>
              <a:buAutoNum type="arabicPeriod"/>
            </a:pPr>
            <a:r>
              <a:rPr lang="en-US" sz="2200" dirty="0">
                <a:solidFill>
                  <a:schemeClr val="tx1"/>
                </a:solidFill>
              </a:rPr>
              <a:t> </a:t>
            </a:r>
            <a:r>
              <a:rPr lang="en-US" sz="2200" dirty="0" smtClean="0">
                <a:solidFill>
                  <a:schemeClr val="tx1"/>
                </a:solidFill>
              </a:rPr>
              <a:t>volumes</a:t>
            </a:r>
            <a:r>
              <a:rPr lang="en-US" sz="2200" dirty="0">
                <a:solidFill>
                  <a:schemeClr val="tx1"/>
                </a:solidFill>
              </a:rPr>
              <a:t> </a:t>
            </a:r>
            <a:endParaRPr lang="en-US" sz="2200" dirty="0" smtClean="0">
              <a:solidFill>
                <a:schemeClr val="tx1"/>
              </a:solidFill>
            </a:endParaRPr>
          </a:p>
          <a:p>
            <a:pPr marL="658368" lvl="1" indent="-457200">
              <a:buClr>
                <a:schemeClr val="tx1"/>
              </a:buClr>
              <a:buFont typeface="+mj-lt"/>
              <a:buAutoNum type="arabicPeriod"/>
            </a:pPr>
            <a:r>
              <a:rPr lang="en-US" sz="2200" dirty="0">
                <a:solidFill>
                  <a:schemeClr val="tx1"/>
                </a:solidFill>
              </a:rPr>
              <a:t> </a:t>
            </a:r>
            <a:r>
              <a:rPr lang="en-US" sz="2200" dirty="0" smtClean="0">
                <a:solidFill>
                  <a:schemeClr val="tx1"/>
                </a:solidFill>
              </a:rPr>
              <a:t>bind mounts</a:t>
            </a:r>
            <a:endParaRPr lang="en-US" sz="2200" dirty="0">
              <a:solidFill>
                <a:schemeClr val="tx1"/>
              </a:solidFill>
            </a:endParaRPr>
          </a:p>
          <a:p>
            <a:pPr marL="658368" lvl="1" indent="-457200">
              <a:buClr>
                <a:schemeClr val="tx1"/>
              </a:buClr>
              <a:buFont typeface="+mj-lt"/>
              <a:buAutoNum type="arabicPeriod"/>
            </a:pPr>
            <a:r>
              <a:rPr lang="en-US" sz="2200" dirty="0" smtClean="0">
                <a:solidFill>
                  <a:schemeClr val="tx1"/>
                </a:solidFill>
              </a:rPr>
              <a:t> </a:t>
            </a:r>
            <a:r>
              <a:rPr lang="en-US" sz="2200" dirty="0" err="1" smtClean="0">
                <a:solidFill>
                  <a:schemeClr val="tx1"/>
                </a:solidFill>
              </a:rPr>
              <a:t>tmpfs</a:t>
            </a:r>
            <a:r>
              <a:rPr lang="en-US" sz="2200" dirty="0">
                <a:solidFill>
                  <a:schemeClr val="tx1"/>
                </a:solidFill>
              </a:rPr>
              <a:t> </a:t>
            </a:r>
            <a:r>
              <a:rPr lang="en-US" sz="2200" dirty="0" smtClean="0">
                <a:solidFill>
                  <a:schemeClr val="tx1"/>
                </a:solidFill>
              </a:rPr>
              <a:t>volumes</a:t>
            </a:r>
            <a:endParaRPr lang="en-US" sz="22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107</a:t>
            </a:fld>
            <a:endParaRPr lang="en-US" altLang="en-US"/>
          </a:p>
        </p:txBody>
      </p:sp>
    </p:spTree>
    <p:extLst>
      <p:ext uri="{BB962C8B-B14F-4D97-AF65-F5344CB8AC3E}">
        <p14:creationId xmlns:p14="http://schemas.microsoft.com/office/powerpoint/2010/main" val="2100532318"/>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Choosing the Right Mount Type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No matter which type of mount you choose </a:t>
            </a:r>
            <a:r>
              <a:rPr lang="en-US" sz="2400" dirty="0" smtClean="0">
                <a:solidFill>
                  <a:schemeClr val="tx1"/>
                </a:solidFill>
              </a:rPr>
              <a:t>the </a:t>
            </a:r>
            <a:r>
              <a:rPr lang="en-US" sz="2400" dirty="0">
                <a:solidFill>
                  <a:schemeClr val="tx1"/>
                </a:solidFill>
              </a:rPr>
              <a:t>data looks the </a:t>
            </a:r>
            <a:r>
              <a:rPr lang="en-US" sz="2400" dirty="0" smtClean="0">
                <a:solidFill>
                  <a:schemeClr val="tx1"/>
                </a:solidFill>
              </a:rPr>
              <a:t>same</a:t>
            </a:r>
          </a:p>
          <a:p>
            <a:pPr>
              <a:buFont typeface="Wingdings" panose="05000000000000000000" pitchFamily="2" charset="2"/>
              <a:buChar char="q"/>
            </a:pPr>
            <a:r>
              <a:rPr lang="en-US" sz="2400" dirty="0">
                <a:solidFill>
                  <a:schemeClr val="tx1"/>
                </a:solidFill>
              </a:rPr>
              <a:t> T</a:t>
            </a:r>
            <a:r>
              <a:rPr lang="en-US" sz="2400" dirty="0" smtClean="0">
                <a:solidFill>
                  <a:schemeClr val="tx1"/>
                </a:solidFill>
              </a:rPr>
              <a:t>o </a:t>
            </a:r>
            <a:r>
              <a:rPr lang="en-US" sz="2400" dirty="0">
                <a:solidFill>
                  <a:schemeClr val="tx1"/>
                </a:solidFill>
              </a:rPr>
              <a:t>visualize the </a:t>
            </a:r>
            <a:r>
              <a:rPr lang="en-US" sz="2400" dirty="0" smtClean="0">
                <a:solidFill>
                  <a:schemeClr val="tx1"/>
                </a:solidFill>
              </a:rPr>
              <a:t>difference, think </a:t>
            </a:r>
            <a:r>
              <a:rPr lang="en-US" sz="2400" dirty="0">
                <a:solidFill>
                  <a:schemeClr val="tx1"/>
                </a:solidFill>
              </a:rPr>
              <a:t>about where the data lives on the Docker </a:t>
            </a:r>
            <a:r>
              <a:rPr lang="en-US" sz="2400" dirty="0" smtClean="0">
                <a:solidFill>
                  <a:schemeClr val="tx1"/>
                </a:solidFill>
              </a:rPr>
              <a:t>host</a:t>
            </a: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108</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650" y="2438400"/>
            <a:ext cx="6362700" cy="3238500"/>
          </a:xfrm>
          <a:prstGeom prst="rect">
            <a:avLst/>
          </a:prstGeom>
        </p:spPr>
      </p:pic>
    </p:spTree>
    <p:extLst>
      <p:ext uri="{BB962C8B-B14F-4D97-AF65-F5344CB8AC3E}">
        <p14:creationId xmlns:p14="http://schemas.microsoft.com/office/powerpoint/2010/main" val="70776557"/>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 of Volumes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Volumes </a:t>
            </a:r>
            <a:r>
              <a:rPr lang="en-US" sz="2400" dirty="0">
                <a:solidFill>
                  <a:schemeClr val="tx1"/>
                </a:solidFill>
              </a:rPr>
              <a:t>are the preferred mechanism for persisting </a:t>
            </a:r>
            <a:r>
              <a:rPr lang="en-US" sz="2400" dirty="0" smtClean="0">
                <a:solidFill>
                  <a:schemeClr val="tx1"/>
                </a:solidFill>
              </a:rPr>
              <a:t>data, generally</a:t>
            </a:r>
          </a:p>
          <a:p>
            <a:pPr>
              <a:buFont typeface="Wingdings" panose="05000000000000000000" pitchFamily="2" charset="2"/>
              <a:buChar char="q"/>
            </a:pPr>
            <a:r>
              <a:rPr lang="en-US" sz="2400" dirty="0">
                <a:solidFill>
                  <a:schemeClr val="tx1"/>
                </a:solidFill>
              </a:rPr>
              <a:t> B</a:t>
            </a:r>
            <a:r>
              <a:rPr lang="en-US" sz="2400" dirty="0" smtClean="0">
                <a:solidFill>
                  <a:schemeClr val="tx1"/>
                </a:solidFill>
              </a:rPr>
              <a:t>ind </a:t>
            </a:r>
            <a:r>
              <a:rPr lang="en-US" sz="2400" dirty="0">
                <a:solidFill>
                  <a:schemeClr val="tx1"/>
                </a:solidFill>
              </a:rPr>
              <a:t>mounts are dependent on the directory structure of the </a:t>
            </a:r>
            <a:r>
              <a:rPr lang="en-US" sz="2400" dirty="0" smtClean="0">
                <a:solidFill>
                  <a:schemeClr val="tx1"/>
                </a:solidFill>
              </a:rPr>
              <a:t>host</a:t>
            </a:r>
          </a:p>
          <a:p>
            <a:pPr>
              <a:buFont typeface="Wingdings" panose="05000000000000000000" pitchFamily="2" charset="2"/>
              <a:buChar char="q"/>
            </a:pPr>
            <a:r>
              <a:rPr lang="en-US" sz="2400" dirty="0">
                <a:solidFill>
                  <a:schemeClr val="tx1"/>
                </a:solidFill>
              </a:rPr>
              <a:t> Volumes have several advantages over bind </a:t>
            </a:r>
            <a:r>
              <a:rPr lang="en-US" sz="2400" dirty="0" smtClean="0">
                <a:solidFill>
                  <a:schemeClr val="tx1"/>
                </a:solidFill>
              </a:rPr>
              <a:t>mounts:</a:t>
            </a:r>
          </a:p>
          <a:p>
            <a:pPr lvl="1">
              <a:buFont typeface="Arial" charset="0"/>
              <a:buChar char="•"/>
            </a:pPr>
            <a:r>
              <a:rPr lang="en-US" sz="2200" dirty="0" smtClean="0">
                <a:solidFill>
                  <a:schemeClr val="tx1"/>
                </a:solidFill>
              </a:rPr>
              <a:t> Volumes </a:t>
            </a:r>
            <a:r>
              <a:rPr lang="en-US" sz="2200" dirty="0">
                <a:solidFill>
                  <a:schemeClr val="tx1"/>
                </a:solidFill>
              </a:rPr>
              <a:t>are easier to back up or </a:t>
            </a:r>
            <a:r>
              <a:rPr lang="en-US" sz="2200" dirty="0" smtClean="0">
                <a:solidFill>
                  <a:schemeClr val="tx1"/>
                </a:solidFill>
              </a:rPr>
              <a:t>migrate</a:t>
            </a:r>
          </a:p>
          <a:p>
            <a:pPr lvl="1">
              <a:buFont typeface="Arial" charset="0"/>
              <a:buChar char="•"/>
            </a:pPr>
            <a:r>
              <a:rPr lang="en-US" sz="2200" dirty="0">
                <a:solidFill>
                  <a:schemeClr val="tx1"/>
                </a:solidFill>
              </a:rPr>
              <a:t> </a:t>
            </a:r>
            <a:r>
              <a:rPr lang="en-US" sz="2400" dirty="0" smtClean="0">
                <a:solidFill>
                  <a:schemeClr val="tx1"/>
                </a:solidFill>
              </a:rPr>
              <a:t>You </a:t>
            </a:r>
            <a:r>
              <a:rPr lang="en-US" sz="2400" dirty="0">
                <a:solidFill>
                  <a:schemeClr val="tx1"/>
                </a:solidFill>
              </a:rPr>
              <a:t>can manage volumes using Docker CLI commands or the Docker </a:t>
            </a:r>
            <a:r>
              <a:rPr lang="en-US" sz="2400" dirty="0" smtClean="0">
                <a:solidFill>
                  <a:schemeClr val="tx1"/>
                </a:solidFill>
              </a:rPr>
              <a:t>API</a:t>
            </a:r>
          </a:p>
          <a:p>
            <a:pPr lvl="1">
              <a:buFont typeface="Arial" charset="0"/>
              <a:buChar char="•"/>
            </a:pPr>
            <a:r>
              <a:rPr lang="en-US" sz="2400" dirty="0">
                <a:solidFill>
                  <a:schemeClr val="tx1"/>
                </a:solidFill>
              </a:rPr>
              <a:t> </a:t>
            </a:r>
            <a:r>
              <a:rPr lang="en-US" sz="2400" dirty="0" smtClean="0">
                <a:solidFill>
                  <a:schemeClr val="tx1"/>
                </a:solidFill>
              </a:rPr>
              <a:t>Volumes </a:t>
            </a:r>
            <a:r>
              <a:rPr lang="en-US" sz="2400" dirty="0">
                <a:solidFill>
                  <a:schemeClr val="tx1"/>
                </a:solidFill>
              </a:rPr>
              <a:t>work on both Linux and Windows </a:t>
            </a:r>
            <a:r>
              <a:rPr lang="en-US" sz="2400" dirty="0" smtClean="0">
                <a:solidFill>
                  <a:schemeClr val="tx1"/>
                </a:solidFill>
              </a:rPr>
              <a:t>containers</a:t>
            </a:r>
          </a:p>
          <a:p>
            <a:pPr lvl="1">
              <a:buFont typeface="Arial" charset="0"/>
              <a:buChar char="•"/>
            </a:pPr>
            <a:r>
              <a:rPr lang="en-US" sz="2400" dirty="0">
                <a:solidFill>
                  <a:schemeClr val="tx1"/>
                </a:solidFill>
              </a:rPr>
              <a:t> </a:t>
            </a:r>
            <a:r>
              <a:rPr lang="en-US" sz="2400" dirty="0" smtClean="0">
                <a:solidFill>
                  <a:schemeClr val="tx1"/>
                </a:solidFill>
              </a:rPr>
              <a:t>Volumes </a:t>
            </a:r>
            <a:r>
              <a:rPr lang="en-US" sz="2400" dirty="0">
                <a:solidFill>
                  <a:schemeClr val="tx1"/>
                </a:solidFill>
              </a:rPr>
              <a:t>can be more safely shared among multiple </a:t>
            </a:r>
            <a:r>
              <a:rPr lang="en-US" sz="2400" dirty="0" smtClean="0">
                <a:solidFill>
                  <a:schemeClr val="tx1"/>
                </a:solidFill>
              </a:rPr>
              <a:t>containers</a:t>
            </a:r>
          </a:p>
          <a:p>
            <a:pPr lvl="1">
              <a:buFont typeface="Arial" charset="0"/>
              <a:buChar char="•"/>
            </a:pPr>
            <a:r>
              <a:rPr lang="en-US" sz="2400" dirty="0">
                <a:solidFill>
                  <a:schemeClr val="tx1"/>
                </a:solidFill>
              </a:rPr>
              <a:t> </a:t>
            </a:r>
            <a:r>
              <a:rPr lang="en-US" sz="2400" dirty="0" smtClean="0">
                <a:solidFill>
                  <a:schemeClr val="tx1"/>
                </a:solidFill>
              </a:rPr>
              <a:t>Volume </a:t>
            </a:r>
            <a:r>
              <a:rPr lang="en-US" sz="2400" dirty="0">
                <a:solidFill>
                  <a:schemeClr val="tx1"/>
                </a:solidFill>
              </a:rPr>
              <a:t>drivers allow you to store volumes on remote hosts or cloud providers, to encrypt the contents of volumes, or to add other </a:t>
            </a:r>
            <a:r>
              <a:rPr lang="en-US" sz="2400" dirty="0" smtClean="0">
                <a:solidFill>
                  <a:schemeClr val="tx1"/>
                </a:solidFill>
              </a:rPr>
              <a:t>functionality</a:t>
            </a:r>
          </a:p>
          <a:p>
            <a:pPr lvl="1">
              <a:buFont typeface="Arial" charset="0"/>
              <a:buChar char="•"/>
            </a:pPr>
            <a:r>
              <a:rPr lang="en-US" sz="2400" dirty="0">
                <a:solidFill>
                  <a:schemeClr val="tx1"/>
                </a:solidFill>
              </a:rPr>
              <a:t> </a:t>
            </a:r>
            <a:r>
              <a:rPr lang="en-US" sz="2400" dirty="0" smtClean="0">
                <a:solidFill>
                  <a:schemeClr val="tx1"/>
                </a:solidFill>
              </a:rPr>
              <a:t>A </a:t>
            </a:r>
            <a:r>
              <a:rPr lang="en-US" sz="2400" dirty="0">
                <a:solidFill>
                  <a:schemeClr val="tx1"/>
                </a:solidFill>
              </a:rPr>
              <a:t>new volume’s contents can be pre-populated by a </a:t>
            </a:r>
            <a:r>
              <a:rPr lang="en-US" sz="2400" dirty="0" smtClean="0">
                <a:solidFill>
                  <a:schemeClr val="tx1"/>
                </a:solidFill>
              </a:rPr>
              <a:t>container</a:t>
            </a: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109</a:t>
            </a:fld>
            <a:endParaRPr lang="en-US" altLang="en-US"/>
          </a:p>
        </p:txBody>
      </p:sp>
    </p:spTree>
    <p:extLst>
      <p:ext uri="{BB962C8B-B14F-4D97-AF65-F5344CB8AC3E}">
        <p14:creationId xmlns:p14="http://schemas.microsoft.com/office/powerpoint/2010/main" val="163244991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Hub Major Features</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r>
              <a:rPr lang="en-US" sz="2400" b="1" dirty="0" smtClean="0">
                <a:solidFill>
                  <a:schemeClr val="tx1"/>
                </a:solidFill>
              </a:rPr>
              <a:t>Image </a:t>
            </a:r>
            <a:r>
              <a:rPr lang="en-US" sz="2400" b="1" dirty="0">
                <a:solidFill>
                  <a:schemeClr val="tx1"/>
                </a:solidFill>
              </a:rPr>
              <a:t>Repositories: </a:t>
            </a:r>
            <a:r>
              <a:rPr lang="en-US" sz="2400" dirty="0" smtClean="0">
                <a:solidFill>
                  <a:schemeClr val="tx1"/>
                </a:solidFill>
              </a:rPr>
              <a:t>Find </a:t>
            </a:r>
            <a:r>
              <a:rPr lang="en-US" sz="2400" dirty="0">
                <a:solidFill>
                  <a:schemeClr val="tx1"/>
                </a:solidFill>
              </a:rPr>
              <a:t>and pull images from community and official libraries, and manage, push to, and pull from private image libraries to which you have </a:t>
            </a:r>
            <a:r>
              <a:rPr lang="en-US" sz="2400" dirty="0" smtClean="0">
                <a:solidFill>
                  <a:schemeClr val="tx1"/>
                </a:solidFill>
              </a:rPr>
              <a:t>access</a:t>
            </a:r>
            <a:endParaRPr lang="en-US" sz="2400" dirty="0">
              <a:solidFill>
                <a:schemeClr val="tx1"/>
              </a:solidFill>
            </a:endParaRPr>
          </a:p>
          <a:p>
            <a:r>
              <a:rPr lang="en-US" sz="2400" b="1" dirty="0">
                <a:solidFill>
                  <a:schemeClr val="tx1"/>
                </a:solidFill>
              </a:rPr>
              <a:t>Automated Builds: </a:t>
            </a:r>
            <a:r>
              <a:rPr lang="en-US" sz="2400" dirty="0" smtClean="0">
                <a:solidFill>
                  <a:schemeClr val="tx1"/>
                </a:solidFill>
              </a:rPr>
              <a:t>Automatically </a:t>
            </a:r>
            <a:r>
              <a:rPr lang="en-US" sz="2400" dirty="0">
                <a:solidFill>
                  <a:schemeClr val="tx1"/>
                </a:solidFill>
              </a:rPr>
              <a:t>create new images when you make changes to a source code </a:t>
            </a:r>
            <a:r>
              <a:rPr lang="en-US" sz="2400" dirty="0" smtClean="0">
                <a:solidFill>
                  <a:schemeClr val="tx1"/>
                </a:solidFill>
              </a:rPr>
              <a:t>repository</a:t>
            </a:r>
            <a:endParaRPr lang="en-US" sz="2400" dirty="0">
              <a:solidFill>
                <a:schemeClr val="tx1"/>
              </a:solidFill>
            </a:endParaRPr>
          </a:p>
          <a:p>
            <a:r>
              <a:rPr lang="en-US" sz="2400" b="1" dirty="0">
                <a:solidFill>
                  <a:schemeClr val="tx1"/>
                </a:solidFill>
              </a:rPr>
              <a:t>Webhooks: </a:t>
            </a:r>
            <a:r>
              <a:rPr lang="en-US" sz="2400" dirty="0" smtClean="0">
                <a:solidFill>
                  <a:schemeClr val="tx1"/>
                </a:solidFill>
              </a:rPr>
              <a:t>A </a:t>
            </a:r>
            <a:r>
              <a:rPr lang="en-US" sz="2400" dirty="0">
                <a:solidFill>
                  <a:schemeClr val="tx1"/>
                </a:solidFill>
              </a:rPr>
              <a:t>feature of Automated Builds, </a:t>
            </a:r>
            <a:r>
              <a:rPr lang="en-US" sz="2400" dirty="0" err="1">
                <a:solidFill>
                  <a:schemeClr val="tx1"/>
                </a:solidFill>
              </a:rPr>
              <a:t>Webhooks</a:t>
            </a:r>
            <a:r>
              <a:rPr lang="en-US" sz="2400" dirty="0">
                <a:solidFill>
                  <a:schemeClr val="tx1"/>
                </a:solidFill>
              </a:rPr>
              <a:t> let you trigger actions after a successful push to a </a:t>
            </a:r>
            <a:r>
              <a:rPr lang="en-US" sz="2400" dirty="0" smtClean="0">
                <a:solidFill>
                  <a:schemeClr val="tx1"/>
                </a:solidFill>
              </a:rPr>
              <a:t>repository</a:t>
            </a:r>
            <a:endParaRPr lang="en-US" sz="2400" dirty="0">
              <a:solidFill>
                <a:schemeClr val="tx1"/>
              </a:solidFill>
            </a:endParaRPr>
          </a:p>
          <a:p>
            <a:r>
              <a:rPr lang="en-US" sz="2400" b="1" dirty="0">
                <a:solidFill>
                  <a:schemeClr val="tx1"/>
                </a:solidFill>
              </a:rPr>
              <a:t>Organizations: </a:t>
            </a:r>
            <a:r>
              <a:rPr lang="en-US" sz="2400" dirty="0">
                <a:solidFill>
                  <a:schemeClr val="tx1"/>
                </a:solidFill>
              </a:rPr>
              <a:t>Create work groups to manage access to image </a:t>
            </a:r>
            <a:r>
              <a:rPr lang="en-US" sz="2400" dirty="0" smtClean="0">
                <a:solidFill>
                  <a:schemeClr val="tx1"/>
                </a:solidFill>
              </a:rPr>
              <a:t>repositories</a:t>
            </a:r>
          </a:p>
          <a:p>
            <a:r>
              <a:rPr lang="en-US" sz="2400" b="1" dirty="0" smtClean="0">
                <a:solidFill>
                  <a:schemeClr val="tx1"/>
                </a:solidFill>
              </a:rPr>
              <a:t>GitHub </a:t>
            </a:r>
            <a:r>
              <a:rPr lang="en-US" sz="2400" b="1" dirty="0">
                <a:solidFill>
                  <a:schemeClr val="tx1"/>
                </a:solidFill>
              </a:rPr>
              <a:t>and </a:t>
            </a:r>
            <a:r>
              <a:rPr lang="en-US" sz="2400" b="1" dirty="0" err="1" smtClean="0">
                <a:solidFill>
                  <a:schemeClr val="tx1"/>
                </a:solidFill>
              </a:rPr>
              <a:t>Bitbucket</a:t>
            </a:r>
            <a:r>
              <a:rPr lang="en-US" sz="2400" b="1" dirty="0" smtClean="0">
                <a:solidFill>
                  <a:schemeClr val="tx1"/>
                </a:solidFill>
              </a:rPr>
              <a:t> </a:t>
            </a:r>
            <a:r>
              <a:rPr lang="en-US" sz="2400" b="1" dirty="0">
                <a:solidFill>
                  <a:schemeClr val="tx1"/>
                </a:solidFill>
              </a:rPr>
              <a:t>Integration: </a:t>
            </a:r>
            <a:r>
              <a:rPr lang="en-US" sz="2400" dirty="0">
                <a:solidFill>
                  <a:schemeClr val="tx1"/>
                </a:solidFill>
              </a:rPr>
              <a:t>Add the Hub and your Docker Images to your current workflows.</a:t>
            </a:r>
          </a:p>
          <a:p>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Tree>
    <p:extLst>
      <p:ext uri="{BB962C8B-B14F-4D97-AF65-F5344CB8AC3E}">
        <p14:creationId xmlns:p14="http://schemas.microsoft.com/office/powerpoint/2010/main" val="1977567277"/>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 of Volumes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V</a:t>
            </a:r>
            <a:r>
              <a:rPr lang="en-US" sz="2400" dirty="0" smtClean="0">
                <a:solidFill>
                  <a:schemeClr val="tx1"/>
                </a:solidFill>
              </a:rPr>
              <a:t>olumes </a:t>
            </a:r>
            <a:r>
              <a:rPr lang="en-US" sz="2400" dirty="0">
                <a:solidFill>
                  <a:schemeClr val="tx1"/>
                </a:solidFill>
              </a:rPr>
              <a:t>are </a:t>
            </a:r>
            <a:r>
              <a:rPr lang="en-US" sz="2400" dirty="0" smtClean="0">
                <a:solidFill>
                  <a:schemeClr val="tx1"/>
                </a:solidFill>
              </a:rPr>
              <a:t>also a </a:t>
            </a:r>
            <a:r>
              <a:rPr lang="en-US" sz="2400" dirty="0">
                <a:solidFill>
                  <a:schemeClr val="tx1"/>
                </a:solidFill>
              </a:rPr>
              <a:t>better choice than persisting data in a container’s writable layer, because using a volume does not increase the size of containers </a:t>
            </a:r>
            <a:endParaRPr lang="en-US" sz="2400" dirty="0" smtClean="0">
              <a:solidFill>
                <a:schemeClr val="tx1"/>
              </a:solidFill>
            </a:endParaRP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And, </a:t>
            </a:r>
            <a:r>
              <a:rPr lang="en-US" sz="2400" dirty="0">
                <a:solidFill>
                  <a:schemeClr val="tx1"/>
                </a:solidFill>
              </a:rPr>
              <a:t>the volume’s contents exist outside the </a:t>
            </a:r>
            <a:r>
              <a:rPr lang="en-US" sz="2400" b="1" dirty="0">
                <a:solidFill>
                  <a:schemeClr val="tx1"/>
                </a:solidFill>
              </a:rPr>
              <a:t>lifecycle</a:t>
            </a:r>
            <a:r>
              <a:rPr lang="en-US" sz="2400" dirty="0">
                <a:solidFill>
                  <a:schemeClr val="tx1"/>
                </a:solidFill>
              </a:rPr>
              <a:t> of a given </a:t>
            </a:r>
            <a:r>
              <a:rPr lang="en-US" sz="2400" dirty="0" smtClean="0">
                <a:solidFill>
                  <a:schemeClr val="tx1"/>
                </a:solidFill>
              </a:rPr>
              <a:t>container!</a:t>
            </a:r>
            <a:r>
              <a:rPr lang="en-US" sz="2400" dirty="0" smtClean="0"/>
              <a:t> </a:t>
            </a: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110</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2590800"/>
            <a:ext cx="6375400" cy="3238500"/>
          </a:xfrm>
          <a:prstGeom prst="rect">
            <a:avLst/>
          </a:prstGeom>
        </p:spPr>
      </p:pic>
    </p:spTree>
    <p:extLst>
      <p:ext uri="{BB962C8B-B14F-4D97-AF65-F5344CB8AC3E}">
        <p14:creationId xmlns:p14="http://schemas.microsoft.com/office/powerpoint/2010/main" val="440529487"/>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Concept of Volumes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If </a:t>
            </a:r>
            <a:r>
              <a:rPr lang="en-US" sz="2400" dirty="0">
                <a:solidFill>
                  <a:schemeClr val="tx1"/>
                </a:solidFill>
              </a:rPr>
              <a:t>your container generates non-persistent state data, </a:t>
            </a:r>
            <a:r>
              <a:rPr lang="en-US" sz="2400" dirty="0" smtClean="0">
                <a:solidFill>
                  <a:schemeClr val="tx1"/>
                </a:solidFill>
              </a:rPr>
              <a:t>consider a</a:t>
            </a:r>
            <a:r>
              <a:rPr lang="en-US" sz="2400" dirty="0">
                <a:solidFill>
                  <a:schemeClr val="tx1"/>
                </a:solidFill>
              </a:rPr>
              <a:t> </a:t>
            </a:r>
            <a:r>
              <a:rPr lang="en-US" sz="2400" dirty="0" err="1">
                <a:solidFill>
                  <a:schemeClr val="tx1"/>
                </a:solidFill>
              </a:rPr>
              <a:t>tmpfs</a:t>
            </a:r>
            <a:r>
              <a:rPr lang="en-US" sz="2400" dirty="0">
                <a:solidFill>
                  <a:schemeClr val="tx1"/>
                </a:solidFill>
              </a:rPr>
              <a:t> </a:t>
            </a:r>
            <a:r>
              <a:rPr lang="en-US" sz="2400" dirty="0" smtClean="0">
                <a:solidFill>
                  <a:schemeClr val="tx1"/>
                </a:solidFill>
              </a:rPr>
              <a:t>mount</a:t>
            </a:r>
            <a:r>
              <a:rPr lang="en-US" sz="2400" dirty="0">
                <a:solidFill>
                  <a:schemeClr val="tx1"/>
                </a:solidFill>
              </a:rPr>
              <a:t> </a:t>
            </a:r>
            <a:endParaRPr lang="en-US" sz="2400" dirty="0" smtClean="0">
              <a:solidFill>
                <a:schemeClr val="tx1"/>
              </a:solidFill>
            </a:endParaRPr>
          </a:p>
          <a:p>
            <a:pPr lvl="1">
              <a:buFont typeface="Wingdings" panose="05000000000000000000" pitchFamily="2" charset="2"/>
              <a:buChar char="q"/>
            </a:pPr>
            <a:r>
              <a:rPr lang="en-US" sz="2000" dirty="0" smtClean="0">
                <a:solidFill>
                  <a:schemeClr val="tx1"/>
                </a:solidFill>
              </a:rPr>
              <a:t> Avoid </a:t>
            </a:r>
            <a:r>
              <a:rPr lang="en-US" sz="2000" dirty="0">
                <a:solidFill>
                  <a:schemeClr val="tx1"/>
                </a:solidFill>
              </a:rPr>
              <a:t>storing the data anywhere </a:t>
            </a:r>
            <a:r>
              <a:rPr lang="en-US" sz="2000" dirty="0" smtClean="0">
                <a:solidFill>
                  <a:schemeClr val="tx1"/>
                </a:solidFill>
              </a:rPr>
              <a:t>permanently</a:t>
            </a:r>
          </a:p>
          <a:p>
            <a:pPr lvl="1">
              <a:buFont typeface="Wingdings" panose="05000000000000000000" pitchFamily="2" charset="2"/>
              <a:buChar char="q"/>
            </a:pPr>
            <a:r>
              <a:rPr lang="en-US" sz="2000" dirty="0">
                <a:solidFill>
                  <a:schemeClr val="tx1"/>
                </a:solidFill>
              </a:rPr>
              <a:t> I</a:t>
            </a:r>
            <a:r>
              <a:rPr lang="en-US" sz="2000" dirty="0" smtClean="0">
                <a:solidFill>
                  <a:schemeClr val="tx1"/>
                </a:solidFill>
              </a:rPr>
              <a:t>ncrease </a:t>
            </a:r>
            <a:r>
              <a:rPr lang="en-US" sz="2000" dirty="0">
                <a:solidFill>
                  <a:schemeClr val="tx1"/>
                </a:solidFill>
              </a:rPr>
              <a:t>the container’s performance by avoiding writing into the container’s writable </a:t>
            </a:r>
            <a:r>
              <a:rPr lang="en-US" sz="2000" dirty="0" smtClean="0">
                <a:solidFill>
                  <a:schemeClr val="tx1"/>
                </a:solidFill>
              </a:rPr>
              <a:t>layer</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Volumes </a:t>
            </a:r>
            <a:r>
              <a:rPr lang="en-US" sz="2400" dirty="0">
                <a:solidFill>
                  <a:schemeClr val="tx1"/>
                </a:solidFill>
              </a:rPr>
              <a:t>use </a:t>
            </a:r>
            <a:r>
              <a:rPr lang="en-US" sz="2400" dirty="0" err="1">
                <a:solidFill>
                  <a:schemeClr val="tx1"/>
                </a:solidFill>
              </a:rPr>
              <a:t>rprivate</a:t>
            </a:r>
            <a:r>
              <a:rPr lang="en-US" sz="2400" dirty="0">
                <a:solidFill>
                  <a:schemeClr val="tx1"/>
                </a:solidFill>
              </a:rPr>
              <a:t> bind propagation, and bind propagation is </a:t>
            </a:r>
            <a:r>
              <a:rPr lang="en-US" sz="2400" b="1" dirty="0">
                <a:solidFill>
                  <a:schemeClr val="tx1"/>
                </a:solidFill>
              </a:rPr>
              <a:t>not</a:t>
            </a:r>
            <a:r>
              <a:rPr lang="en-US" sz="2400" dirty="0">
                <a:solidFill>
                  <a:schemeClr val="tx1"/>
                </a:solidFill>
              </a:rPr>
              <a:t> configurable for </a:t>
            </a:r>
            <a:r>
              <a:rPr lang="en-US" sz="2400" dirty="0" smtClean="0">
                <a:solidFill>
                  <a:schemeClr val="tx1"/>
                </a:solidFill>
              </a:rPr>
              <a:t>volumes</a:t>
            </a:r>
            <a:endParaRPr lang="en-US" sz="2600" dirty="0">
              <a:solidFill>
                <a:schemeClr val="tx1"/>
              </a:solidFill>
            </a:endParaRPr>
          </a:p>
          <a:p>
            <a:pPr>
              <a:buFont typeface="Wingdings" panose="05000000000000000000" pitchFamily="2" charset="2"/>
              <a:buChar char="q"/>
            </a:pPr>
            <a:endParaRPr lang="en-US" sz="2400" dirty="0" smtClean="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111</a:t>
            </a:fld>
            <a:endParaRPr lang="en-US" altLang="en-US"/>
          </a:p>
        </p:txBody>
      </p:sp>
    </p:spTree>
    <p:extLst>
      <p:ext uri="{BB962C8B-B14F-4D97-AF65-F5344CB8AC3E}">
        <p14:creationId xmlns:p14="http://schemas.microsoft.com/office/powerpoint/2010/main" val="712585985"/>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Confronting the </a:t>
            </a:r>
            <a:r>
              <a:rPr lang="en-US" dirty="0" err="1" smtClean="0"/>
              <a:t>Stateful</a:t>
            </a:r>
            <a:r>
              <a:rPr lang="en-US" dirty="0" smtClean="0"/>
              <a:t> Challenge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Docker </a:t>
            </a:r>
            <a:r>
              <a:rPr lang="en-US" sz="2400" dirty="0"/>
              <a:t>volumes to the </a:t>
            </a:r>
            <a:r>
              <a:rPr lang="en-US" sz="2400" b="1" dirty="0" smtClean="0"/>
              <a:t>rescue </a:t>
            </a:r>
            <a:r>
              <a:rPr lang="en-US" sz="2400" dirty="0" smtClean="0"/>
              <a:t>of all our </a:t>
            </a:r>
            <a:r>
              <a:rPr lang="en-US" sz="2400" dirty="0" err="1" smtClean="0"/>
              <a:t>stateful</a:t>
            </a:r>
            <a:r>
              <a:rPr lang="en-US" sz="2400" dirty="0" smtClean="0"/>
              <a:t> containers</a:t>
            </a:r>
            <a:endParaRPr lang="en-US" sz="2400" dirty="0"/>
          </a:p>
          <a:p>
            <a:pPr>
              <a:buFont typeface="Wingdings" panose="05000000000000000000" pitchFamily="2" charset="2"/>
              <a:buChar char="q"/>
            </a:pPr>
            <a:r>
              <a:rPr lang="en-US" sz="2400" dirty="0" smtClean="0"/>
              <a:t> Volumes create persistent </a:t>
            </a:r>
            <a:r>
              <a:rPr lang="en-US" sz="2400" dirty="0"/>
              <a:t>data outside of the container</a:t>
            </a:r>
          </a:p>
          <a:p>
            <a:pPr>
              <a:buFont typeface="Wingdings" panose="05000000000000000000" pitchFamily="2" charset="2"/>
              <a:buChar char="q"/>
            </a:pPr>
            <a:r>
              <a:rPr lang="en-US" sz="2400" dirty="0" smtClean="0"/>
              <a:t> Can be mapped directly to host locations</a:t>
            </a:r>
            <a:endParaRPr lang="en-US" sz="2400" dirty="0"/>
          </a:p>
          <a:p>
            <a:pPr>
              <a:buFont typeface="Wingdings" panose="05000000000000000000" pitchFamily="2" charset="2"/>
              <a:buChar char="q"/>
            </a:pPr>
            <a:r>
              <a:rPr lang="en-US" sz="2400" dirty="0" smtClean="0"/>
              <a:t> Can </a:t>
            </a:r>
            <a:r>
              <a:rPr lang="en-US" sz="2400" dirty="0"/>
              <a:t>also be deployed independently of </a:t>
            </a:r>
            <a:r>
              <a:rPr lang="en-US" sz="2400" dirty="0" smtClean="0"/>
              <a:t>hosts</a:t>
            </a:r>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Example:</a:t>
            </a: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112</a:t>
            </a:fld>
            <a:endParaRPr lang="en-US" altLang="en-US"/>
          </a:p>
        </p:txBody>
      </p:sp>
      <p:sp>
        <p:nvSpPr>
          <p:cNvPr id="11" name="Content Placeholder 2"/>
          <p:cNvSpPr>
            <a:spLocks noGrp="1"/>
          </p:cNvSpPr>
          <p:nvPr/>
        </p:nvSpPr>
        <p:spPr>
          <a:xfrm>
            <a:off x="990600" y="4191000"/>
            <a:ext cx="10591800"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run -d -P --name web -v /</a:t>
            </a:r>
            <a:r>
              <a:rPr lang="en-US" dirty="0" err="1">
                <a:solidFill>
                  <a:schemeClr val="bg1"/>
                </a:solidFill>
                <a:latin typeface="Courier New" panose="02070309020205020404" pitchFamily="49" charset="0"/>
                <a:cs typeface="Courier New" panose="02070309020205020404" pitchFamily="49" charset="0"/>
              </a:rPr>
              <a:t>webapp</a:t>
            </a:r>
            <a:r>
              <a:rPr lang="en-US" dirty="0">
                <a:solidFill>
                  <a:schemeClr val="bg1"/>
                </a:solidFill>
                <a:latin typeface="Courier New" panose="02070309020205020404" pitchFamily="49" charset="0"/>
                <a:cs typeface="Courier New" panose="02070309020205020404" pitchFamily="49" charset="0"/>
              </a:rPr>
              <a:t> training/</a:t>
            </a:r>
            <a:r>
              <a:rPr lang="en-US" dirty="0" err="1">
                <a:solidFill>
                  <a:schemeClr val="bg1"/>
                </a:solidFill>
                <a:latin typeface="Courier New" panose="02070309020205020404" pitchFamily="49" charset="0"/>
                <a:cs typeface="Courier New" panose="02070309020205020404" pitchFamily="49" charset="0"/>
              </a:rPr>
              <a:t>webapp</a:t>
            </a:r>
            <a:r>
              <a:rPr lang="en-US" dirty="0">
                <a:solidFill>
                  <a:schemeClr val="bg1"/>
                </a:solidFill>
                <a:latin typeface="Courier New" panose="02070309020205020404" pitchFamily="49" charset="0"/>
                <a:cs typeface="Courier New" panose="02070309020205020404" pitchFamily="49" charset="0"/>
              </a:rPr>
              <a:t> python </a:t>
            </a:r>
            <a:r>
              <a:rPr lang="en-US" dirty="0" smtClean="0">
                <a:solidFill>
                  <a:schemeClr val="bg1"/>
                </a:solidFill>
                <a:latin typeface="Courier New" panose="02070309020205020404" pitchFamily="49" charset="0"/>
                <a:cs typeface="Courier New" panose="02070309020205020404" pitchFamily="49" charset="0"/>
              </a:rPr>
              <a:t>app.py</a:t>
            </a:r>
            <a:endParaRPr lang="en-US" dirty="0">
              <a:solidFill>
                <a:schemeClr val="bg1"/>
              </a:solidFill>
              <a:latin typeface="Courier New" panose="02070309020205020404" pitchFamily="49" charset="0"/>
              <a:cs typeface="Courier New" panose="02070309020205020404" pitchFamily="49" charset="0"/>
            </a:endParaRPr>
          </a:p>
          <a:p>
            <a:r>
              <a:rPr lang="en-US" dirty="0" smtClean="0">
                <a:solidFill>
                  <a:schemeClr val="bg1"/>
                </a:solidFill>
                <a:latin typeface="Courier New" panose="02070309020205020404" pitchFamily="49" charset="0"/>
                <a:cs typeface="Courier New" panose="02070309020205020404" pitchFamily="49" charset="0"/>
              </a:rPr>
              <a:t>d</a:t>
            </a:r>
            <a:endParaRPr lang="en-US"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5919617"/>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1097279" y="1066801"/>
            <a:ext cx="10058401" cy="4802293"/>
          </a:xfrm>
        </p:spPr>
        <p:txBody>
          <a:bodyPr>
            <a:normAutofit/>
          </a:bodyPr>
          <a:lstStyle/>
          <a:p>
            <a:pPr>
              <a:buFont typeface="Wingdings" panose="05000000000000000000" pitchFamily="2" charset="2"/>
              <a:buChar char="q"/>
            </a:pPr>
            <a:r>
              <a:rPr lang="en-US" sz="2400" dirty="0" smtClean="0"/>
              <a:t> Example:</a:t>
            </a:r>
            <a:endParaRPr lang="en-US" sz="2400" dirty="0"/>
          </a:p>
        </p:txBody>
      </p:sp>
      <p:sp>
        <p:nvSpPr>
          <p:cNvPr id="2" name="Title 1"/>
          <p:cNvSpPr>
            <a:spLocks noGrp="1"/>
          </p:cNvSpPr>
          <p:nvPr>
            <p:ph type="title"/>
          </p:nvPr>
        </p:nvSpPr>
        <p:spPr/>
        <p:txBody>
          <a:bodyPr/>
          <a:lstStyle/>
          <a:p>
            <a:r>
              <a:rPr lang="en-US" dirty="0" smtClean="0"/>
              <a:t>Docker Data Volume</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113</a:t>
            </a:fld>
            <a:endParaRPr lang="en-US" altLang="en-US"/>
          </a:p>
        </p:txBody>
      </p:sp>
      <p:sp>
        <p:nvSpPr>
          <p:cNvPr id="12" name="Cube 11"/>
          <p:cNvSpPr/>
          <p:nvPr/>
        </p:nvSpPr>
        <p:spPr>
          <a:xfrm>
            <a:off x="1443474" y="1600200"/>
            <a:ext cx="4343400" cy="3618664"/>
          </a:xfrm>
          <a:prstGeom prst="cube">
            <a:avLst>
              <a:gd name="adj" fmla="val 24528"/>
            </a:avLst>
          </a:prstGeom>
          <a:solidFill>
            <a:schemeClr val="accent6">
              <a:lumMod val="60000"/>
              <a:lumOff val="40000"/>
            </a:schemeClr>
          </a:solidFill>
          <a:ln>
            <a:noFill/>
          </a:ln>
          <a:effectLst>
            <a:outerShdw blurRad="774700" dir="5400000" sx="90000" sy="-19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b="1" dirty="0" smtClean="0">
                <a:solidFill>
                  <a:schemeClr val="tx1"/>
                </a:solidFill>
              </a:rPr>
              <a:t>Host</a:t>
            </a:r>
          </a:p>
          <a:p>
            <a:pPr algn="ctr"/>
            <a:endParaRPr lang="en-US" dirty="0"/>
          </a:p>
          <a:p>
            <a:pPr algn="ctr"/>
            <a:r>
              <a:rPr lang="en-US" dirty="0" smtClean="0"/>
              <a:t>           </a:t>
            </a:r>
          </a:p>
          <a:p>
            <a:pPr algn="ctr"/>
            <a:endParaRPr lang="en-US" dirty="0" smtClean="0"/>
          </a:p>
          <a:p>
            <a:pPr algn="ctr"/>
            <a:endParaRPr lang="en-US" dirty="0"/>
          </a:p>
          <a:p>
            <a:pPr algn="ctr"/>
            <a:endParaRPr lang="en-US" dirty="0" smtClean="0"/>
          </a:p>
          <a:p>
            <a:pPr algn="ctr"/>
            <a:endParaRPr lang="en-US" dirty="0"/>
          </a:p>
          <a:p>
            <a:endParaRPr lang="en-US" dirty="0"/>
          </a:p>
        </p:txBody>
      </p:sp>
      <p:sp>
        <p:nvSpPr>
          <p:cNvPr id="13" name="Cube 12"/>
          <p:cNvSpPr/>
          <p:nvPr/>
        </p:nvSpPr>
        <p:spPr>
          <a:xfrm>
            <a:off x="6735550" y="1788675"/>
            <a:ext cx="3703850" cy="3241714"/>
          </a:xfrm>
          <a:prstGeom prst="cube">
            <a:avLst>
              <a:gd name="adj" fmla="val 22726"/>
            </a:avLst>
          </a:prstGeom>
          <a:solidFill>
            <a:schemeClr val="bg2">
              <a:lumMod val="75000"/>
            </a:schemeClr>
          </a:solidFill>
          <a:ln>
            <a:noFill/>
          </a:ln>
          <a:effectLst>
            <a:outerShdw blurRad="774700" dir="5400000" sx="90000" sy="-19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smtClean="0">
                <a:solidFill>
                  <a:schemeClr val="tx1"/>
                </a:solidFill>
              </a:rPr>
              <a:t>Container</a:t>
            </a:r>
          </a:p>
          <a:p>
            <a:pPr algn="r"/>
            <a:endParaRPr lang="en-US" dirty="0" smtClean="0"/>
          </a:p>
          <a:p>
            <a:pPr algn="r"/>
            <a:endParaRPr lang="en-US" dirty="0" smtClean="0"/>
          </a:p>
          <a:p>
            <a:pPr algn="r"/>
            <a:endParaRPr lang="en-US" dirty="0"/>
          </a:p>
          <a:p>
            <a:pPr algn="r"/>
            <a:endParaRPr lang="en-US" dirty="0"/>
          </a:p>
          <a:p>
            <a:pPr algn="r"/>
            <a:endParaRPr lang="en-US" dirty="0" smtClean="0"/>
          </a:p>
          <a:p>
            <a:pPr algn="r"/>
            <a:endParaRPr lang="en-US" dirty="0" smtClean="0"/>
          </a:p>
          <a:p>
            <a:pPr algn="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590751"/>
            <a:ext cx="2971800" cy="2702619"/>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820" y="2719808"/>
            <a:ext cx="2649179" cy="2438400"/>
          </a:xfrm>
          <a:prstGeom prst="rect">
            <a:avLst/>
          </a:prstGeom>
        </p:spPr>
      </p:pic>
      <p:sp>
        <p:nvSpPr>
          <p:cNvPr id="18" name="TextBox 17"/>
          <p:cNvSpPr txBox="1"/>
          <p:nvPr/>
        </p:nvSpPr>
        <p:spPr>
          <a:xfrm>
            <a:off x="1752600" y="4086460"/>
            <a:ext cx="2654894" cy="307777"/>
          </a:xfrm>
          <a:prstGeom prst="rect">
            <a:avLst/>
          </a:prstGeom>
          <a:noFill/>
        </p:spPr>
        <p:txBody>
          <a:bodyPr wrap="none" rtlCol="0">
            <a:spAutoFit/>
          </a:bodyPr>
          <a:lstStyle/>
          <a:p>
            <a:r>
              <a:rPr lang="en-US" sz="1400" b="1" dirty="0" smtClean="0">
                <a:latin typeface="Courier New" charset="0"/>
                <a:ea typeface="Courier New" charset="0"/>
                <a:cs typeface="Courier New" charset="0"/>
              </a:rPr>
              <a:t>/</a:t>
            </a:r>
            <a:r>
              <a:rPr lang="en-US" sz="1400" b="1" dirty="0" err="1" smtClean="0">
                <a:latin typeface="Courier New" charset="0"/>
                <a:ea typeface="Courier New" charset="0"/>
                <a:cs typeface="Courier New" charset="0"/>
              </a:rPr>
              <a:t>var</a:t>
            </a:r>
            <a:r>
              <a:rPr lang="en-US" sz="1400" b="1" dirty="0" smtClean="0">
                <a:latin typeface="Courier New" charset="0"/>
                <a:ea typeface="Courier New" charset="0"/>
                <a:cs typeface="Courier New" charset="0"/>
              </a:rPr>
              <a:t>/lib/</a:t>
            </a:r>
            <a:r>
              <a:rPr lang="en-US" sz="1400" b="1" dirty="0" err="1" smtClean="0">
                <a:latin typeface="Courier New" charset="0"/>
                <a:ea typeface="Courier New" charset="0"/>
                <a:cs typeface="Courier New" charset="0"/>
              </a:rPr>
              <a:t>docker</a:t>
            </a:r>
            <a:r>
              <a:rPr lang="en-US" sz="1400" b="1" dirty="0" smtClean="0">
                <a:latin typeface="Courier New" charset="0"/>
                <a:ea typeface="Courier New" charset="0"/>
                <a:cs typeface="Courier New" charset="0"/>
              </a:rPr>
              <a:t>/</a:t>
            </a:r>
            <a:r>
              <a:rPr lang="is-IS" sz="1400" b="1" dirty="0" smtClean="0">
                <a:latin typeface="Courier New" charset="0"/>
                <a:ea typeface="Courier New" charset="0"/>
                <a:cs typeface="Courier New" charset="0"/>
              </a:rPr>
              <a:t>.../tmp</a:t>
            </a:r>
            <a:endParaRPr lang="en-US" sz="1400" b="1" dirty="0">
              <a:latin typeface="Courier New" charset="0"/>
              <a:ea typeface="Courier New" charset="0"/>
              <a:cs typeface="Courier New" charset="0"/>
            </a:endParaRPr>
          </a:p>
        </p:txBody>
      </p:sp>
      <p:sp>
        <p:nvSpPr>
          <p:cNvPr id="19" name="TextBox 18"/>
          <p:cNvSpPr txBox="1"/>
          <p:nvPr/>
        </p:nvSpPr>
        <p:spPr>
          <a:xfrm>
            <a:off x="7676066" y="4071071"/>
            <a:ext cx="1048685" cy="338554"/>
          </a:xfrm>
          <a:prstGeom prst="rect">
            <a:avLst/>
          </a:prstGeom>
          <a:noFill/>
        </p:spPr>
        <p:txBody>
          <a:bodyPr wrap="none" rtlCol="0">
            <a:spAutoFit/>
          </a:bodyPr>
          <a:lstStyle/>
          <a:p>
            <a:r>
              <a:rPr lang="en-US" sz="1600" b="1" dirty="0" smtClean="0">
                <a:latin typeface="Courier New" charset="0"/>
                <a:ea typeface="Courier New" charset="0"/>
                <a:cs typeface="Courier New" charset="0"/>
              </a:rPr>
              <a:t>/</a:t>
            </a:r>
            <a:r>
              <a:rPr lang="en-US" sz="1600" b="1" dirty="0" err="1" smtClean="0">
                <a:latin typeface="Courier New" charset="0"/>
                <a:ea typeface="Courier New" charset="0"/>
                <a:cs typeface="Courier New" charset="0"/>
              </a:rPr>
              <a:t>wabapp</a:t>
            </a:r>
            <a:endParaRPr lang="en-US" sz="1600" b="1" dirty="0">
              <a:latin typeface="Courier New" charset="0"/>
              <a:ea typeface="Courier New" charset="0"/>
              <a:cs typeface="Courier New" charset="0"/>
            </a:endParaRPr>
          </a:p>
        </p:txBody>
      </p:sp>
      <p:cxnSp>
        <p:nvCxnSpPr>
          <p:cNvPr id="21" name="Straight Arrow Connector 20"/>
          <p:cNvCxnSpPr>
            <a:stCxn id="16" idx="3"/>
            <a:endCxn id="17" idx="1"/>
          </p:cNvCxnSpPr>
          <p:nvPr/>
        </p:nvCxnSpPr>
        <p:spPr>
          <a:xfrm flipV="1">
            <a:off x="4572000" y="3939008"/>
            <a:ext cx="2303820" cy="3053"/>
          </a:xfrm>
          <a:prstGeom prst="straightConnector1">
            <a:avLst/>
          </a:prstGeom>
          <a:ln w="1016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nvSpPr>
        <p:spPr>
          <a:xfrm>
            <a:off x="840411" y="1888951"/>
            <a:ext cx="10572136" cy="35641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run -d -P --name web -v /</a:t>
            </a:r>
            <a:r>
              <a:rPr lang="en-US" dirty="0" err="1">
                <a:solidFill>
                  <a:schemeClr val="bg1"/>
                </a:solidFill>
                <a:latin typeface="Courier New" panose="02070309020205020404" pitchFamily="49" charset="0"/>
                <a:cs typeface="Courier New" panose="02070309020205020404" pitchFamily="49" charset="0"/>
              </a:rPr>
              <a:t>webapp</a:t>
            </a:r>
            <a:r>
              <a:rPr lang="en-US" dirty="0">
                <a:solidFill>
                  <a:schemeClr val="bg1"/>
                </a:solidFill>
                <a:latin typeface="Courier New" panose="02070309020205020404" pitchFamily="49" charset="0"/>
                <a:cs typeface="Courier New" panose="02070309020205020404" pitchFamily="49" charset="0"/>
              </a:rPr>
              <a:t> training/</a:t>
            </a:r>
            <a:r>
              <a:rPr lang="en-US" dirty="0" err="1">
                <a:solidFill>
                  <a:schemeClr val="bg1"/>
                </a:solidFill>
                <a:latin typeface="Courier New" panose="02070309020205020404" pitchFamily="49" charset="0"/>
                <a:cs typeface="Courier New" panose="02070309020205020404" pitchFamily="49" charset="0"/>
              </a:rPr>
              <a:t>webapp</a:t>
            </a:r>
            <a:r>
              <a:rPr lang="en-US" dirty="0">
                <a:solidFill>
                  <a:schemeClr val="bg1"/>
                </a:solidFill>
                <a:latin typeface="Courier New" panose="02070309020205020404" pitchFamily="49" charset="0"/>
                <a:cs typeface="Courier New" panose="02070309020205020404" pitchFamily="49" charset="0"/>
              </a:rPr>
              <a:t> python </a:t>
            </a:r>
            <a:r>
              <a:rPr lang="en-US" dirty="0" err="1" smtClean="0">
                <a:solidFill>
                  <a:schemeClr val="bg1"/>
                </a:solidFill>
                <a:latin typeface="Courier New" panose="02070309020205020404" pitchFamily="49" charset="0"/>
                <a:cs typeface="Courier New" panose="02070309020205020404" pitchFamily="49" charset="0"/>
              </a:rPr>
              <a:t>app.py</a:t>
            </a:r>
            <a:endParaRPr lang="en-US"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9133689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Host Volumes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We </a:t>
            </a:r>
            <a:r>
              <a:rPr lang="en-US" sz="2400" dirty="0"/>
              <a:t>can also map volumes </a:t>
            </a:r>
            <a:r>
              <a:rPr lang="en-US" sz="2400" b="1" dirty="0"/>
              <a:t>directly</a:t>
            </a:r>
            <a:r>
              <a:rPr lang="en-US" sz="2400" dirty="0"/>
              <a:t> to </a:t>
            </a:r>
            <a:r>
              <a:rPr lang="en-US" sz="2400" dirty="0" smtClean="0"/>
              <a:t>host specific locations:</a:t>
            </a:r>
            <a:endParaRPr lang="en-US" sz="2400" dirty="0"/>
          </a:p>
          <a:p>
            <a:pPr>
              <a:buFont typeface="Wingdings" panose="05000000000000000000" pitchFamily="2" charset="2"/>
              <a:buChar char="q"/>
            </a:pPr>
            <a:r>
              <a:rPr lang="en-US" sz="2400" dirty="0" smtClean="0"/>
              <a:t> Useful </a:t>
            </a:r>
            <a:r>
              <a:rPr lang="en-US" sz="2400" dirty="0"/>
              <a:t>for known locations on h</a:t>
            </a:r>
            <a:r>
              <a:rPr lang="en-US" sz="2400" dirty="0" smtClean="0"/>
              <a:t>ost</a:t>
            </a:r>
            <a:endParaRPr lang="en-US" sz="2400" dirty="0"/>
          </a:p>
          <a:p>
            <a:pPr>
              <a:buFont typeface="Wingdings" panose="05000000000000000000" pitchFamily="2" charset="2"/>
              <a:buChar char="q"/>
            </a:pPr>
            <a:r>
              <a:rPr lang="en-US" sz="2400" dirty="0" smtClean="0"/>
              <a:t> Can </a:t>
            </a:r>
            <a:r>
              <a:rPr lang="en-US" sz="2400" dirty="0"/>
              <a:t>use NFS </a:t>
            </a:r>
            <a:r>
              <a:rPr lang="en-US" sz="2400" dirty="0" smtClean="0"/>
              <a:t>mounts</a:t>
            </a:r>
            <a:endParaRPr lang="en-US" sz="2400" dirty="0"/>
          </a:p>
          <a:p>
            <a:pPr>
              <a:buFont typeface="Wingdings" panose="05000000000000000000" pitchFamily="2" charset="2"/>
              <a:buChar char="q"/>
            </a:pPr>
            <a:r>
              <a:rPr lang="en-US" sz="2400" dirty="0" smtClean="0"/>
              <a:t> Files </a:t>
            </a:r>
            <a:r>
              <a:rPr lang="en-US" sz="2400" dirty="0"/>
              <a:t>are visible outside of the container and are </a:t>
            </a:r>
            <a:r>
              <a:rPr lang="en-US" sz="2400" dirty="0" smtClean="0"/>
              <a:t>persisted</a:t>
            </a:r>
            <a:endParaRPr lang="en-US" sz="2400" dirty="0"/>
          </a:p>
          <a:p>
            <a:pPr>
              <a:buFont typeface="Wingdings" panose="05000000000000000000" pitchFamily="2" charset="2"/>
              <a:buChar char="q"/>
            </a:pPr>
            <a:r>
              <a:rPr lang="en-US" sz="2400" dirty="0" smtClean="0"/>
              <a:t> Can </a:t>
            </a:r>
            <a:r>
              <a:rPr lang="en-US" sz="2400" dirty="0"/>
              <a:t>restart new containers up with same location</a:t>
            </a:r>
          </a:p>
          <a:p>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114</a:t>
            </a:fld>
            <a:endParaRPr lang="en-US" altLang="en-US"/>
          </a:p>
        </p:txBody>
      </p:sp>
    </p:spTree>
    <p:extLst>
      <p:ext uri="{BB962C8B-B14F-4D97-AF65-F5344CB8AC3E}">
        <p14:creationId xmlns:p14="http://schemas.microsoft.com/office/powerpoint/2010/main" val="5809169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a:spLocks noGrp="1"/>
          </p:cNvSpPr>
          <p:nvPr>
            <p:ph idx="1"/>
          </p:nvPr>
        </p:nvSpPr>
        <p:spPr>
          <a:xfrm>
            <a:off x="1097279" y="1066801"/>
            <a:ext cx="10058401" cy="4802293"/>
          </a:xfrm>
        </p:spPr>
        <p:txBody>
          <a:bodyPr>
            <a:normAutofit/>
          </a:bodyPr>
          <a:lstStyle/>
          <a:p>
            <a:pPr>
              <a:buFont typeface="Wingdings" panose="05000000000000000000" pitchFamily="2" charset="2"/>
              <a:buChar char="q"/>
            </a:pPr>
            <a:r>
              <a:rPr lang="en-US" sz="2400" dirty="0" smtClean="0"/>
              <a:t> Example:</a:t>
            </a:r>
            <a:endParaRPr lang="en-US" sz="2400" dirty="0"/>
          </a:p>
        </p:txBody>
      </p:sp>
      <p:sp>
        <p:nvSpPr>
          <p:cNvPr id="2" name="Title 1"/>
          <p:cNvSpPr>
            <a:spLocks noGrp="1"/>
          </p:cNvSpPr>
          <p:nvPr>
            <p:ph type="title"/>
          </p:nvPr>
        </p:nvSpPr>
        <p:spPr/>
        <p:txBody>
          <a:bodyPr/>
          <a:lstStyle/>
          <a:p>
            <a:r>
              <a:rPr lang="en-US" dirty="0" smtClean="0"/>
              <a:t>Docker Host Volumes Direct Location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115</a:t>
            </a:fld>
            <a:endParaRPr lang="en-US" altLang="en-US"/>
          </a:p>
        </p:txBody>
      </p:sp>
      <p:sp>
        <p:nvSpPr>
          <p:cNvPr id="7" name="Cube 6"/>
          <p:cNvSpPr/>
          <p:nvPr/>
        </p:nvSpPr>
        <p:spPr>
          <a:xfrm>
            <a:off x="1443474" y="1600200"/>
            <a:ext cx="4343400" cy="3618664"/>
          </a:xfrm>
          <a:prstGeom prst="cube">
            <a:avLst>
              <a:gd name="adj" fmla="val 24528"/>
            </a:avLst>
          </a:prstGeom>
          <a:solidFill>
            <a:schemeClr val="accent6">
              <a:lumMod val="60000"/>
              <a:lumOff val="40000"/>
            </a:schemeClr>
          </a:solidFill>
          <a:ln>
            <a:noFill/>
          </a:ln>
          <a:effectLst>
            <a:outerShdw blurRad="774700" dir="5400000" sx="90000" sy="-19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b="1" dirty="0" smtClean="0">
                <a:solidFill>
                  <a:schemeClr val="tx1"/>
                </a:solidFill>
              </a:rPr>
              <a:t>Host</a:t>
            </a:r>
          </a:p>
          <a:p>
            <a:pPr algn="ctr"/>
            <a:endParaRPr lang="en-US" dirty="0"/>
          </a:p>
          <a:p>
            <a:pPr algn="ctr"/>
            <a:r>
              <a:rPr lang="en-US" dirty="0" smtClean="0"/>
              <a:t>           </a:t>
            </a:r>
          </a:p>
          <a:p>
            <a:pPr algn="ctr"/>
            <a:endParaRPr lang="en-US" dirty="0" smtClean="0"/>
          </a:p>
          <a:p>
            <a:pPr algn="ctr"/>
            <a:endParaRPr lang="en-US" dirty="0"/>
          </a:p>
          <a:p>
            <a:pPr algn="ctr"/>
            <a:endParaRPr lang="en-US" dirty="0" smtClean="0"/>
          </a:p>
          <a:p>
            <a:pPr algn="ctr"/>
            <a:endParaRPr lang="en-US" dirty="0"/>
          </a:p>
          <a:p>
            <a:endParaRPr lang="en-US" dirty="0"/>
          </a:p>
        </p:txBody>
      </p:sp>
      <p:sp>
        <p:nvSpPr>
          <p:cNvPr id="10" name="Cube 9"/>
          <p:cNvSpPr/>
          <p:nvPr/>
        </p:nvSpPr>
        <p:spPr>
          <a:xfrm>
            <a:off x="6735550" y="1788675"/>
            <a:ext cx="3703850" cy="3241714"/>
          </a:xfrm>
          <a:prstGeom prst="cube">
            <a:avLst>
              <a:gd name="adj" fmla="val 22726"/>
            </a:avLst>
          </a:prstGeom>
          <a:solidFill>
            <a:schemeClr val="bg2">
              <a:lumMod val="75000"/>
            </a:schemeClr>
          </a:solidFill>
          <a:ln>
            <a:noFill/>
          </a:ln>
          <a:effectLst>
            <a:outerShdw blurRad="774700" dir="5400000" sx="90000" sy="-19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smtClean="0">
                <a:solidFill>
                  <a:schemeClr val="tx1"/>
                </a:solidFill>
              </a:rPr>
              <a:t>Container</a:t>
            </a:r>
          </a:p>
          <a:p>
            <a:pPr algn="r"/>
            <a:endParaRPr lang="en-US" dirty="0" smtClean="0"/>
          </a:p>
          <a:p>
            <a:pPr algn="r"/>
            <a:endParaRPr lang="en-US" dirty="0" smtClean="0"/>
          </a:p>
          <a:p>
            <a:pPr algn="r"/>
            <a:endParaRPr lang="en-US" dirty="0"/>
          </a:p>
          <a:p>
            <a:pPr algn="r"/>
            <a:endParaRPr lang="en-US" dirty="0"/>
          </a:p>
          <a:p>
            <a:pPr algn="r"/>
            <a:endParaRPr lang="en-US" dirty="0" smtClean="0"/>
          </a:p>
          <a:p>
            <a:pPr algn="r"/>
            <a:endParaRPr lang="en-US" dirty="0" smtClean="0"/>
          </a:p>
          <a:p>
            <a:pPr algn="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590751"/>
            <a:ext cx="2971800" cy="2702619"/>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820" y="2719808"/>
            <a:ext cx="2649179" cy="2438400"/>
          </a:xfrm>
          <a:prstGeom prst="rect">
            <a:avLst/>
          </a:prstGeom>
        </p:spPr>
      </p:pic>
      <p:sp>
        <p:nvSpPr>
          <p:cNvPr id="13" name="TextBox 12"/>
          <p:cNvSpPr txBox="1"/>
          <p:nvPr/>
        </p:nvSpPr>
        <p:spPr>
          <a:xfrm>
            <a:off x="1821170" y="4071071"/>
            <a:ext cx="2529860" cy="338554"/>
          </a:xfrm>
          <a:prstGeom prst="rect">
            <a:avLst/>
          </a:prstGeom>
          <a:noFill/>
        </p:spPr>
        <p:txBody>
          <a:bodyPr wrap="none" rtlCol="0">
            <a:spAutoFit/>
          </a:bodyPr>
          <a:lstStyle/>
          <a:p>
            <a:r>
              <a:rPr lang="en-US" sz="1600" b="1" dirty="0" smtClean="0">
                <a:latin typeface="Courier New" charset="0"/>
                <a:ea typeface="Courier New" charset="0"/>
                <a:cs typeface="Courier New" charset="0"/>
              </a:rPr>
              <a:t>known/file/location</a:t>
            </a:r>
            <a:endParaRPr lang="en-US" sz="1600" b="1" dirty="0">
              <a:latin typeface="Courier New" charset="0"/>
              <a:ea typeface="Courier New" charset="0"/>
              <a:cs typeface="Courier New" charset="0"/>
            </a:endParaRPr>
          </a:p>
        </p:txBody>
      </p:sp>
      <p:sp>
        <p:nvSpPr>
          <p:cNvPr id="14" name="TextBox 13"/>
          <p:cNvSpPr txBox="1"/>
          <p:nvPr/>
        </p:nvSpPr>
        <p:spPr>
          <a:xfrm>
            <a:off x="7676066" y="4071071"/>
            <a:ext cx="1048685" cy="338554"/>
          </a:xfrm>
          <a:prstGeom prst="rect">
            <a:avLst/>
          </a:prstGeom>
          <a:noFill/>
        </p:spPr>
        <p:txBody>
          <a:bodyPr wrap="none" rtlCol="0">
            <a:spAutoFit/>
          </a:bodyPr>
          <a:lstStyle/>
          <a:p>
            <a:r>
              <a:rPr lang="en-US" sz="1600" b="1" dirty="0" smtClean="0">
                <a:latin typeface="Courier New" charset="0"/>
                <a:ea typeface="Courier New" charset="0"/>
                <a:cs typeface="Courier New" charset="0"/>
              </a:rPr>
              <a:t>/</a:t>
            </a:r>
            <a:r>
              <a:rPr lang="en-US" sz="1600" b="1" dirty="0" err="1" smtClean="0">
                <a:latin typeface="Courier New" charset="0"/>
                <a:ea typeface="Courier New" charset="0"/>
                <a:cs typeface="Courier New" charset="0"/>
              </a:rPr>
              <a:t>wabapp</a:t>
            </a:r>
            <a:endParaRPr lang="en-US" sz="1600" b="1" dirty="0">
              <a:latin typeface="Courier New" charset="0"/>
              <a:ea typeface="Courier New" charset="0"/>
              <a:cs typeface="Courier New" charset="0"/>
            </a:endParaRPr>
          </a:p>
        </p:txBody>
      </p:sp>
      <p:cxnSp>
        <p:nvCxnSpPr>
          <p:cNvPr id="15" name="Straight Arrow Connector 14"/>
          <p:cNvCxnSpPr/>
          <p:nvPr/>
        </p:nvCxnSpPr>
        <p:spPr>
          <a:xfrm flipV="1">
            <a:off x="4572000" y="3939008"/>
            <a:ext cx="2303820" cy="3053"/>
          </a:xfrm>
          <a:prstGeom prst="straightConnector1">
            <a:avLst/>
          </a:prstGeom>
          <a:ln w="1016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nvSpPr>
        <p:spPr>
          <a:xfrm>
            <a:off x="1746517" y="1524000"/>
            <a:ext cx="8458200" cy="6858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run -d -P --name web -v /</a:t>
            </a:r>
            <a:r>
              <a:rPr lang="en-US" dirty="0" err="1">
                <a:solidFill>
                  <a:schemeClr val="bg1"/>
                </a:solidFill>
                <a:latin typeface="Courier New" panose="02070309020205020404" pitchFamily="49" charset="0"/>
                <a:cs typeface="Courier New" panose="02070309020205020404" pitchFamily="49" charset="0"/>
              </a:rPr>
              <a:t>src</a:t>
            </a:r>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webapp</a:t>
            </a:r>
            <a:r>
              <a:rPr lang="en-US" dirty="0">
                <a:solidFill>
                  <a:schemeClr val="bg1"/>
                </a:solidFill>
                <a:latin typeface="Courier New" panose="02070309020205020404" pitchFamily="49" charset="0"/>
                <a:cs typeface="Courier New" panose="02070309020205020404" pitchFamily="49" charset="0"/>
              </a:rPr>
              <a:t>:/</a:t>
            </a:r>
            <a:r>
              <a:rPr lang="en-US" dirty="0" smtClean="0">
                <a:solidFill>
                  <a:schemeClr val="bg1"/>
                </a:solidFill>
                <a:latin typeface="Courier New" panose="02070309020205020404" pitchFamily="49" charset="0"/>
                <a:cs typeface="Courier New" panose="02070309020205020404" pitchFamily="49" charset="0"/>
              </a:rPr>
              <a:t>opt/</a:t>
            </a:r>
            <a:r>
              <a:rPr lang="en-US" dirty="0" err="1" smtClean="0">
                <a:solidFill>
                  <a:schemeClr val="bg1"/>
                </a:solidFill>
                <a:latin typeface="Courier New" panose="02070309020205020404" pitchFamily="49" charset="0"/>
                <a:cs typeface="Courier New" panose="02070309020205020404" pitchFamily="49" charset="0"/>
              </a:rPr>
              <a:t>webapp</a:t>
            </a:r>
            <a:r>
              <a:rPr lang="en-US" dirty="0" smtClean="0">
                <a:solidFill>
                  <a:schemeClr val="bg1"/>
                </a:solidFill>
                <a:latin typeface="Courier New" panose="02070309020205020404" pitchFamily="49" charset="0"/>
                <a:cs typeface="Courier New" panose="02070309020205020404" pitchFamily="49" charset="0"/>
              </a:rPr>
              <a:t> training/</a:t>
            </a:r>
            <a:r>
              <a:rPr lang="en-US" dirty="0" err="1" smtClean="0">
                <a:solidFill>
                  <a:schemeClr val="bg1"/>
                </a:solidFill>
                <a:latin typeface="Courier New" panose="02070309020205020404" pitchFamily="49" charset="0"/>
                <a:cs typeface="Courier New" panose="02070309020205020404" pitchFamily="49" charset="0"/>
              </a:rPr>
              <a:t>webapp</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python </a:t>
            </a:r>
            <a:r>
              <a:rPr lang="en-US" dirty="0" smtClean="0">
                <a:solidFill>
                  <a:schemeClr val="bg1"/>
                </a:solidFill>
                <a:latin typeface="Courier New" panose="02070309020205020404" pitchFamily="49" charset="0"/>
                <a:cs typeface="Courier New" panose="02070309020205020404" pitchFamily="49" charset="0"/>
              </a:rPr>
              <a:t>app.py</a:t>
            </a:r>
            <a:endParaRPr lang="en-US"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8959254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Containers as </a:t>
            </a:r>
            <a:r>
              <a:rPr lang="en-US" dirty="0" smtClean="0"/>
              <a:t>Data Volumes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Start </a:t>
            </a:r>
            <a:r>
              <a:rPr lang="en-US" sz="2400" dirty="0"/>
              <a:t>a container that will manage the </a:t>
            </a:r>
            <a:r>
              <a:rPr lang="en-US" sz="2400" dirty="0" smtClean="0"/>
              <a:t>volume:</a:t>
            </a:r>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r>
              <a:rPr lang="en-US" sz="2400" dirty="0"/>
              <a:t>Now other containers can use that container so they’re not tied directly to the volumes (mounting them, </a:t>
            </a:r>
            <a:r>
              <a:rPr lang="en-US" sz="2400" dirty="0" err="1"/>
              <a:t>etc</a:t>
            </a:r>
            <a:r>
              <a:rPr lang="en-US" sz="2400" dirty="0" smtClean="0"/>
              <a:t>):</a:t>
            </a: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116</a:t>
            </a:fld>
            <a:endParaRPr lang="en-US" altLang="en-US"/>
          </a:p>
        </p:txBody>
      </p:sp>
      <p:sp>
        <p:nvSpPr>
          <p:cNvPr id="6" name="Content Placeholder 2"/>
          <p:cNvSpPr>
            <a:spLocks noGrp="1"/>
          </p:cNvSpPr>
          <p:nvPr/>
        </p:nvSpPr>
        <p:spPr>
          <a:xfrm>
            <a:off x="1600200" y="1655899"/>
            <a:ext cx="8721704" cy="57555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create -v /</a:t>
            </a:r>
            <a:r>
              <a:rPr lang="en-US" dirty="0" err="1">
                <a:solidFill>
                  <a:schemeClr val="bg1"/>
                </a:solidFill>
                <a:latin typeface="Courier New" panose="02070309020205020404" pitchFamily="49" charset="0"/>
                <a:cs typeface="Courier New" panose="02070309020205020404" pitchFamily="49" charset="0"/>
              </a:rPr>
              <a:t>dbdata</a:t>
            </a:r>
            <a:r>
              <a:rPr lang="en-US" dirty="0">
                <a:solidFill>
                  <a:schemeClr val="bg1"/>
                </a:solidFill>
                <a:latin typeface="Courier New" panose="02070309020205020404" pitchFamily="49" charset="0"/>
                <a:cs typeface="Courier New" panose="02070309020205020404" pitchFamily="49" charset="0"/>
              </a:rPr>
              <a:t> --name </a:t>
            </a:r>
            <a:r>
              <a:rPr lang="en-US" dirty="0" err="1">
                <a:solidFill>
                  <a:schemeClr val="bg1"/>
                </a:solidFill>
                <a:latin typeface="Courier New" panose="02070309020205020404" pitchFamily="49" charset="0"/>
                <a:cs typeface="Courier New" panose="02070309020205020404" pitchFamily="49" charset="0"/>
              </a:rPr>
              <a:t>dbdata</a:t>
            </a:r>
            <a:r>
              <a:rPr lang="en-US" dirty="0">
                <a:solidFill>
                  <a:schemeClr val="bg1"/>
                </a:solidFill>
                <a:latin typeface="Courier New" panose="02070309020205020404" pitchFamily="49" charset="0"/>
                <a:cs typeface="Courier New" panose="02070309020205020404" pitchFamily="49" charset="0"/>
              </a:rPr>
              <a:t> training/</a:t>
            </a:r>
            <a:r>
              <a:rPr lang="en-US" dirty="0" err="1">
                <a:solidFill>
                  <a:schemeClr val="bg1"/>
                </a:solidFill>
                <a:latin typeface="Courier New" panose="02070309020205020404" pitchFamily="49" charset="0"/>
                <a:cs typeface="Courier New" panose="02070309020205020404" pitchFamily="49" charset="0"/>
              </a:rPr>
              <a:t>postgres</a:t>
            </a:r>
            <a:r>
              <a:rPr lang="en-US" dirty="0">
                <a:solidFill>
                  <a:schemeClr val="bg1"/>
                </a:solidFill>
                <a:latin typeface="Courier New" panose="02070309020205020404" pitchFamily="49" charset="0"/>
                <a:cs typeface="Courier New" panose="02070309020205020404" pitchFamily="49" charset="0"/>
              </a:rPr>
              <a:t> /</a:t>
            </a:r>
            <a:r>
              <a:rPr lang="en-US" dirty="0" smtClean="0">
                <a:solidFill>
                  <a:schemeClr val="bg1"/>
                </a:solidFill>
                <a:latin typeface="Courier New" panose="02070309020205020404" pitchFamily="49" charset="0"/>
                <a:cs typeface="Courier New" panose="02070309020205020404" pitchFamily="49" charset="0"/>
              </a:rPr>
              <a:t>bin/true</a:t>
            </a:r>
            <a:endParaRPr lang="en-US" dirty="0">
              <a:solidFill>
                <a:schemeClr val="bg1"/>
              </a:solidFill>
              <a:latin typeface="Courier New" panose="02070309020205020404" pitchFamily="49" charset="0"/>
              <a:cs typeface="Courier New" panose="02070309020205020404" pitchFamily="49" charset="0"/>
            </a:endParaRPr>
          </a:p>
        </p:txBody>
      </p:sp>
      <p:sp>
        <p:nvSpPr>
          <p:cNvPr id="7" name="Content Placeholder 2"/>
          <p:cNvSpPr>
            <a:spLocks noGrp="1"/>
          </p:cNvSpPr>
          <p:nvPr/>
        </p:nvSpPr>
        <p:spPr>
          <a:xfrm>
            <a:off x="1265900" y="3574971"/>
            <a:ext cx="10046604" cy="358882"/>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run -d --volumes-from </a:t>
            </a:r>
            <a:r>
              <a:rPr lang="en-US" dirty="0" err="1">
                <a:solidFill>
                  <a:schemeClr val="bg1"/>
                </a:solidFill>
                <a:latin typeface="Courier New" panose="02070309020205020404" pitchFamily="49" charset="0"/>
                <a:cs typeface="Courier New" panose="02070309020205020404" pitchFamily="49" charset="0"/>
              </a:rPr>
              <a:t>dbdata</a:t>
            </a:r>
            <a:r>
              <a:rPr lang="en-US" dirty="0">
                <a:solidFill>
                  <a:schemeClr val="bg1"/>
                </a:solidFill>
                <a:latin typeface="Courier New" panose="02070309020205020404" pitchFamily="49" charset="0"/>
                <a:cs typeface="Courier New" panose="02070309020205020404" pitchFamily="49" charset="0"/>
              </a:rPr>
              <a:t> --name db1 </a:t>
            </a:r>
            <a:r>
              <a:rPr lang="en-US" dirty="0" smtClean="0">
                <a:solidFill>
                  <a:schemeClr val="bg1"/>
                </a:solidFill>
                <a:latin typeface="Courier New" panose="02070309020205020404" pitchFamily="49" charset="0"/>
                <a:cs typeface="Courier New" panose="02070309020205020404" pitchFamily="49" charset="0"/>
              </a:rPr>
              <a:t>training/</a:t>
            </a:r>
            <a:r>
              <a:rPr lang="en-US" dirty="0" err="1" smtClean="0">
                <a:solidFill>
                  <a:schemeClr val="bg1"/>
                </a:solidFill>
                <a:latin typeface="Courier New" panose="02070309020205020404" pitchFamily="49" charset="0"/>
                <a:cs typeface="Courier New" panose="02070309020205020404" pitchFamily="49" charset="0"/>
              </a:rPr>
              <a:t>postgres</a:t>
            </a:r>
            <a:endParaRPr lang="en-US"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7293111"/>
      </p:ext>
    </p:ext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be 29"/>
          <p:cNvSpPr/>
          <p:nvPr/>
        </p:nvSpPr>
        <p:spPr>
          <a:xfrm>
            <a:off x="5658711" y="2784796"/>
            <a:ext cx="2438400" cy="2234926"/>
          </a:xfrm>
          <a:prstGeom prst="cube">
            <a:avLst>
              <a:gd name="adj" fmla="val 22726"/>
            </a:avLst>
          </a:prstGeom>
          <a:solidFill>
            <a:schemeClr val="bg2">
              <a:lumMod val="75000"/>
            </a:schemeClr>
          </a:solidFill>
          <a:ln>
            <a:noFill/>
          </a:ln>
          <a:effectLst>
            <a:outerShdw blurRad="774700" dir="5400000" sx="90000" sy="-19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smtClean="0">
                <a:solidFill>
                  <a:schemeClr val="tx1"/>
                </a:solidFill>
              </a:rPr>
              <a:t>Container</a:t>
            </a:r>
          </a:p>
          <a:p>
            <a:pPr algn="r"/>
            <a:endParaRPr lang="en-US" dirty="0"/>
          </a:p>
          <a:p>
            <a:pPr algn="r"/>
            <a:endParaRPr lang="en-US" dirty="0"/>
          </a:p>
          <a:p>
            <a:pPr algn="r"/>
            <a:endParaRPr lang="en-US" dirty="0" smtClean="0"/>
          </a:p>
          <a:p>
            <a:pPr algn="r"/>
            <a:endParaRPr lang="en-US" dirty="0" smtClean="0"/>
          </a:p>
          <a:p>
            <a:pPr algn="r"/>
            <a:endParaRPr lang="en-US" dirty="0"/>
          </a:p>
        </p:txBody>
      </p:sp>
      <p:sp>
        <p:nvSpPr>
          <p:cNvPr id="2" name="Title 1"/>
          <p:cNvSpPr>
            <a:spLocks noGrp="1"/>
          </p:cNvSpPr>
          <p:nvPr>
            <p:ph type="title"/>
          </p:nvPr>
        </p:nvSpPr>
        <p:spPr/>
        <p:txBody>
          <a:bodyPr>
            <a:normAutofit/>
          </a:bodyPr>
          <a:lstStyle/>
          <a:p>
            <a:r>
              <a:rPr lang="en-US" dirty="0"/>
              <a:t>Containers as </a:t>
            </a:r>
            <a:r>
              <a:rPr lang="en-US" dirty="0" smtClean="0"/>
              <a:t>Data Volumes</a:t>
            </a:r>
            <a:endParaRPr lang="en-US" dirty="0"/>
          </a:p>
        </p:txBody>
      </p:sp>
      <p:sp>
        <p:nvSpPr>
          <p:cNvPr id="3" name="Content Placeholder 2"/>
          <p:cNvSpPr>
            <a:spLocks noGrp="1"/>
          </p:cNvSpPr>
          <p:nvPr>
            <p:ph idx="1"/>
          </p:nvPr>
        </p:nvSpPr>
        <p:spPr/>
        <p:txBody>
          <a:bodyPr/>
          <a:lstStyle/>
          <a:p>
            <a:pPr>
              <a:buFont typeface="Wingdings" charset="2"/>
              <a:buChar char="q"/>
            </a:pPr>
            <a:r>
              <a:rPr lang="en-US" sz="2400" dirty="0" smtClean="0"/>
              <a:t> Here’s a diagram of what that might look like:</a:t>
            </a:r>
            <a:endParaRPr lang="en-US" sz="2400" dirty="0"/>
          </a:p>
          <a:p>
            <a:pPr marL="0" indent="0">
              <a:buNone/>
            </a:pP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117</a:t>
            </a:fld>
            <a:endParaRPr lang="en-US" altLang="en-US"/>
          </a:p>
        </p:txBody>
      </p:sp>
      <p:sp>
        <p:nvSpPr>
          <p:cNvPr id="16" name="Cube 15"/>
          <p:cNvSpPr/>
          <p:nvPr/>
        </p:nvSpPr>
        <p:spPr>
          <a:xfrm>
            <a:off x="1102195" y="1981200"/>
            <a:ext cx="4343400" cy="3618664"/>
          </a:xfrm>
          <a:prstGeom prst="cube">
            <a:avLst>
              <a:gd name="adj" fmla="val 24528"/>
            </a:avLst>
          </a:prstGeom>
          <a:solidFill>
            <a:schemeClr val="accent6">
              <a:lumMod val="60000"/>
              <a:lumOff val="40000"/>
            </a:schemeClr>
          </a:solidFill>
          <a:ln>
            <a:noFill/>
          </a:ln>
          <a:effectLst>
            <a:outerShdw blurRad="774700" dir="5400000" sx="90000" sy="-19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b="1" dirty="0" smtClean="0">
                <a:solidFill>
                  <a:schemeClr val="tx1"/>
                </a:solidFill>
              </a:rPr>
              <a:t>Host</a:t>
            </a:r>
          </a:p>
          <a:p>
            <a:pPr algn="ctr"/>
            <a:endParaRPr lang="en-US" dirty="0"/>
          </a:p>
          <a:p>
            <a:pPr algn="ctr"/>
            <a:r>
              <a:rPr lang="en-US" dirty="0" smtClean="0"/>
              <a:t>           </a:t>
            </a:r>
          </a:p>
          <a:p>
            <a:pPr algn="ctr"/>
            <a:endParaRPr lang="en-US" dirty="0" smtClean="0"/>
          </a:p>
          <a:p>
            <a:pPr algn="ctr"/>
            <a:endParaRPr lang="en-US" dirty="0"/>
          </a:p>
          <a:p>
            <a:pPr algn="ctr"/>
            <a:endParaRPr lang="en-US" dirty="0" smtClean="0"/>
          </a:p>
          <a:p>
            <a:pPr algn="ctr"/>
            <a:endParaRPr lang="en-US" dirty="0"/>
          </a:p>
          <a:p>
            <a:endParaRPr lang="en-US"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921" y="2971751"/>
            <a:ext cx="2971800" cy="2702619"/>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895" y="3547052"/>
            <a:ext cx="1640109" cy="1509615"/>
          </a:xfrm>
          <a:prstGeom prst="rect">
            <a:avLst/>
          </a:prstGeom>
        </p:spPr>
      </p:pic>
      <p:sp>
        <p:nvSpPr>
          <p:cNvPr id="20" name="TextBox 19"/>
          <p:cNvSpPr txBox="1"/>
          <p:nvPr/>
        </p:nvSpPr>
        <p:spPr>
          <a:xfrm>
            <a:off x="1479891" y="4452071"/>
            <a:ext cx="2529860" cy="338554"/>
          </a:xfrm>
          <a:prstGeom prst="rect">
            <a:avLst/>
          </a:prstGeom>
          <a:noFill/>
        </p:spPr>
        <p:txBody>
          <a:bodyPr wrap="none" rtlCol="0">
            <a:spAutoFit/>
          </a:bodyPr>
          <a:lstStyle/>
          <a:p>
            <a:r>
              <a:rPr lang="en-US" sz="1600" b="1" dirty="0" smtClean="0">
                <a:latin typeface="Courier New" charset="0"/>
                <a:ea typeface="Courier New" charset="0"/>
                <a:cs typeface="Courier New" charset="0"/>
              </a:rPr>
              <a:t>known/file/location</a:t>
            </a:r>
            <a:endParaRPr lang="en-US" sz="1600" b="1" dirty="0">
              <a:latin typeface="Courier New" charset="0"/>
              <a:ea typeface="Courier New" charset="0"/>
              <a:cs typeface="Courier New" charset="0"/>
            </a:endParaRPr>
          </a:p>
        </p:txBody>
      </p:sp>
      <p:sp>
        <p:nvSpPr>
          <p:cNvPr id="21" name="TextBox 20"/>
          <p:cNvSpPr txBox="1"/>
          <p:nvPr/>
        </p:nvSpPr>
        <p:spPr>
          <a:xfrm>
            <a:off x="6069096" y="4259573"/>
            <a:ext cx="1048685" cy="338554"/>
          </a:xfrm>
          <a:prstGeom prst="rect">
            <a:avLst/>
          </a:prstGeom>
          <a:noFill/>
        </p:spPr>
        <p:txBody>
          <a:bodyPr wrap="square" rtlCol="0">
            <a:spAutoFit/>
          </a:bodyPr>
          <a:lstStyle/>
          <a:p>
            <a:r>
              <a:rPr lang="en-US" sz="1600" b="1" dirty="0" smtClean="0">
                <a:latin typeface="Courier New" charset="0"/>
                <a:ea typeface="Courier New" charset="0"/>
                <a:cs typeface="Courier New" charset="0"/>
              </a:rPr>
              <a:t>/</a:t>
            </a:r>
            <a:r>
              <a:rPr lang="en-US" sz="1600" b="1" dirty="0" err="1" smtClean="0">
                <a:latin typeface="Courier New" charset="0"/>
                <a:ea typeface="Courier New" charset="0"/>
                <a:cs typeface="Courier New" charset="0"/>
              </a:rPr>
              <a:t>wabapp</a:t>
            </a:r>
            <a:endParaRPr lang="en-US" sz="1600" b="1" dirty="0">
              <a:latin typeface="Courier New" charset="0"/>
              <a:ea typeface="Courier New" charset="0"/>
              <a:cs typeface="Courier New" charset="0"/>
            </a:endParaRPr>
          </a:p>
        </p:txBody>
      </p:sp>
      <p:cxnSp>
        <p:nvCxnSpPr>
          <p:cNvPr id="22" name="Straight Arrow Connector 21"/>
          <p:cNvCxnSpPr>
            <a:stCxn id="18" idx="3"/>
            <a:endCxn id="19" idx="1"/>
          </p:cNvCxnSpPr>
          <p:nvPr/>
        </p:nvCxnSpPr>
        <p:spPr>
          <a:xfrm flipV="1">
            <a:off x="4230721" y="4301860"/>
            <a:ext cx="1584174" cy="21201"/>
          </a:xfrm>
          <a:prstGeom prst="straightConnector1">
            <a:avLst/>
          </a:prstGeom>
          <a:ln w="1016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Cube 27"/>
          <p:cNvSpPr/>
          <p:nvPr/>
        </p:nvSpPr>
        <p:spPr>
          <a:xfrm>
            <a:off x="7765852" y="3785371"/>
            <a:ext cx="2438400" cy="2234926"/>
          </a:xfrm>
          <a:prstGeom prst="cube">
            <a:avLst>
              <a:gd name="adj" fmla="val 22726"/>
            </a:avLst>
          </a:prstGeom>
          <a:solidFill>
            <a:schemeClr val="bg2">
              <a:lumMod val="75000"/>
            </a:schemeClr>
          </a:solidFill>
          <a:ln>
            <a:noFill/>
          </a:ln>
          <a:effectLst>
            <a:outerShdw blurRad="774700" dir="5400000" sx="90000" sy="-19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smtClean="0">
                <a:solidFill>
                  <a:schemeClr val="tx1"/>
                </a:solidFill>
              </a:rPr>
              <a:t>Container</a:t>
            </a:r>
          </a:p>
          <a:p>
            <a:pPr algn="r"/>
            <a:endParaRPr lang="en-US" dirty="0"/>
          </a:p>
          <a:p>
            <a:pPr algn="r"/>
            <a:endParaRPr lang="en-US" dirty="0"/>
          </a:p>
          <a:p>
            <a:pPr algn="r"/>
            <a:endParaRPr lang="en-US" dirty="0" smtClean="0"/>
          </a:p>
          <a:p>
            <a:pPr algn="r"/>
            <a:endParaRPr lang="en-US" dirty="0" smtClean="0"/>
          </a:p>
          <a:p>
            <a:pPr algn="r"/>
            <a:endParaRPr lang="en-US" dirty="0"/>
          </a:p>
        </p:txBody>
      </p:sp>
      <p:sp>
        <p:nvSpPr>
          <p:cNvPr id="27" name="Cube 26"/>
          <p:cNvSpPr/>
          <p:nvPr/>
        </p:nvSpPr>
        <p:spPr>
          <a:xfrm>
            <a:off x="7771414" y="1854288"/>
            <a:ext cx="2438400" cy="2234926"/>
          </a:xfrm>
          <a:prstGeom prst="cube">
            <a:avLst>
              <a:gd name="adj" fmla="val 22726"/>
            </a:avLst>
          </a:prstGeom>
          <a:solidFill>
            <a:schemeClr val="bg2">
              <a:lumMod val="75000"/>
            </a:schemeClr>
          </a:solidFill>
          <a:ln>
            <a:noFill/>
          </a:ln>
          <a:effectLst>
            <a:outerShdw blurRad="774700" dir="5400000" sx="90000" sy="-19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smtClean="0">
                <a:solidFill>
                  <a:schemeClr val="tx1"/>
                </a:solidFill>
              </a:rPr>
              <a:t>Container</a:t>
            </a:r>
          </a:p>
          <a:p>
            <a:pPr algn="r"/>
            <a:endParaRPr lang="en-US" dirty="0"/>
          </a:p>
          <a:p>
            <a:pPr algn="r"/>
            <a:endParaRPr lang="en-US" dirty="0"/>
          </a:p>
          <a:p>
            <a:pPr algn="r"/>
            <a:endParaRPr lang="en-US" dirty="0" smtClean="0"/>
          </a:p>
          <a:p>
            <a:pPr algn="r"/>
            <a:endParaRPr lang="en-US" dirty="0" smtClean="0"/>
          </a:p>
          <a:p>
            <a:pPr algn="r"/>
            <a:endParaRPr lang="en-US" dirty="0"/>
          </a:p>
        </p:txBody>
      </p:sp>
      <p:cxnSp>
        <p:nvCxnSpPr>
          <p:cNvPr id="37" name="Straight Arrow Connector 36"/>
          <p:cNvCxnSpPr>
            <a:stCxn id="19" idx="3"/>
          </p:cNvCxnSpPr>
          <p:nvPr/>
        </p:nvCxnSpPr>
        <p:spPr>
          <a:xfrm flipV="1">
            <a:off x="7455004" y="3365155"/>
            <a:ext cx="1331691" cy="936705"/>
          </a:xfrm>
          <a:prstGeom prst="straightConnector1">
            <a:avLst/>
          </a:prstGeom>
          <a:ln w="1016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9" idx="3"/>
          </p:cNvCxnSpPr>
          <p:nvPr/>
        </p:nvCxnSpPr>
        <p:spPr>
          <a:xfrm>
            <a:off x="7455004" y="4301860"/>
            <a:ext cx="1331691" cy="1086660"/>
          </a:xfrm>
          <a:prstGeom prst="straightConnector1">
            <a:avLst/>
          </a:prstGeom>
          <a:ln w="1016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51742"/>
      </p:ext>
    </p:ext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Inspect Volumes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How can we inspect our volumes? Let’s first list our current volumes:</a:t>
            </a:r>
          </a:p>
          <a:p>
            <a:pPr>
              <a:buFont typeface="Wingdings" charset="2"/>
              <a:buChar char="q"/>
            </a:pPr>
            <a:endParaRPr lang="en-US" sz="2400" dirty="0" smtClean="0"/>
          </a:p>
          <a:p>
            <a:pPr>
              <a:buFont typeface="Wingdings" charset="2"/>
              <a:buChar char="q"/>
            </a:pPr>
            <a:endParaRPr lang="en-US" sz="2400" dirty="0"/>
          </a:p>
          <a:p>
            <a:pPr>
              <a:buFont typeface="Wingdings" charset="2"/>
              <a:buChar char="q"/>
            </a:pPr>
            <a:r>
              <a:rPr lang="en-US" sz="2400" dirty="0" smtClean="0"/>
              <a:t> Now, pulling from the list that prints out, we can plugin a volume id, like this:</a:t>
            </a:r>
            <a:endParaRPr lang="en-US" sz="2400" dirty="0"/>
          </a:p>
          <a:p>
            <a:pPr marL="0" indent="0">
              <a:buNone/>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118</a:t>
            </a:fld>
            <a:endParaRPr lang="en-US" altLang="en-US"/>
          </a:p>
        </p:txBody>
      </p:sp>
      <p:sp>
        <p:nvSpPr>
          <p:cNvPr id="9" name="Content Placeholder 2"/>
          <p:cNvSpPr>
            <a:spLocks noGrp="1"/>
          </p:cNvSpPr>
          <p:nvPr/>
        </p:nvSpPr>
        <p:spPr>
          <a:xfrm>
            <a:off x="4815180" y="1638724"/>
            <a:ext cx="2622597"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volume ls</a:t>
            </a:r>
            <a:endParaRPr lang="en-US" dirty="0">
              <a:solidFill>
                <a:schemeClr val="bg1"/>
              </a:solidFill>
              <a:latin typeface="Courier New" panose="02070309020205020404" pitchFamily="49" charset="0"/>
              <a:cs typeface="Courier New" panose="02070309020205020404" pitchFamily="49" charset="0"/>
            </a:endParaRPr>
          </a:p>
        </p:txBody>
      </p:sp>
      <p:sp>
        <p:nvSpPr>
          <p:cNvPr id="10" name="Content Placeholder 2"/>
          <p:cNvSpPr>
            <a:spLocks noGrp="1"/>
          </p:cNvSpPr>
          <p:nvPr/>
        </p:nvSpPr>
        <p:spPr>
          <a:xfrm>
            <a:off x="3415234" y="3277447"/>
            <a:ext cx="5422490"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volume inspect &lt;name-or-id&gt;</a:t>
            </a:r>
            <a:endParaRPr lang="en-US"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43023976"/>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Choose the </a:t>
            </a:r>
            <a:r>
              <a:rPr lang="en-US" dirty="0" smtClean="0">
                <a:latin typeface="Courier New" charset="0"/>
                <a:ea typeface="Courier New" charset="0"/>
                <a:cs typeface="Courier New" charset="0"/>
              </a:rPr>
              <a:t>-v</a:t>
            </a:r>
            <a:r>
              <a:rPr lang="en-US" dirty="0" smtClean="0"/>
              <a:t> </a:t>
            </a:r>
            <a:r>
              <a:rPr lang="en-US" dirty="0"/>
              <a:t>or </a:t>
            </a:r>
            <a:r>
              <a:rPr lang="en-US" dirty="0" smtClean="0">
                <a:latin typeface="Courier New" charset="0"/>
                <a:ea typeface="Courier New" charset="0"/>
                <a:cs typeface="Courier New" charset="0"/>
              </a:rPr>
              <a:t>--mount</a:t>
            </a:r>
            <a:r>
              <a:rPr lang="en-US" dirty="0" smtClean="0"/>
              <a:t> </a:t>
            </a:r>
            <a:r>
              <a:rPr lang="en-US" dirty="0"/>
              <a:t>F</a:t>
            </a:r>
            <a:r>
              <a:rPr lang="en-US" dirty="0" smtClean="0"/>
              <a:t>lag</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Originally</a:t>
            </a:r>
            <a:r>
              <a:rPr lang="en-US" sz="2400" dirty="0">
                <a:solidFill>
                  <a:schemeClr val="tx1"/>
                </a:solidFill>
              </a:rPr>
              <a:t>, the </a:t>
            </a:r>
            <a:r>
              <a:rPr lang="en-US" sz="2400" dirty="0">
                <a:latin typeface="Courier New" charset="0"/>
                <a:ea typeface="Courier New" charset="0"/>
                <a:cs typeface="Courier New" charset="0"/>
              </a:rPr>
              <a:t>-v</a:t>
            </a:r>
            <a:r>
              <a:rPr lang="en-US" sz="2400" dirty="0">
                <a:solidFill>
                  <a:schemeClr val="tx1"/>
                </a:solidFill>
              </a:rPr>
              <a:t> or </a:t>
            </a:r>
            <a:r>
              <a:rPr lang="en-US" sz="2400" dirty="0">
                <a:latin typeface="Courier New" charset="0"/>
                <a:ea typeface="Courier New" charset="0"/>
                <a:cs typeface="Courier New" charset="0"/>
              </a:rPr>
              <a:t>--volume</a:t>
            </a:r>
            <a:r>
              <a:rPr lang="en-US" sz="2400" dirty="0">
                <a:solidFill>
                  <a:schemeClr val="tx1"/>
                </a:solidFill>
              </a:rPr>
              <a:t> flag was used for standalone containers and the </a:t>
            </a:r>
            <a:r>
              <a:rPr lang="en-US" sz="2400" dirty="0">
                <a:latin typeface="Courier New" charset="0"/>
                <a:ea typeface="Courier New" charset="0"/>
                <a:cs typeface="Courier New" charset="0"/>
              </a:rPr>
              <a:t>--mount</a:t>
            </a:r>
            <a:r>
              <a:rPr lang="en-US" sz="2400" dirty="0">
                <a:solidFill>
                  <a:schemeClr val="tx1"/>
                </a:solidFill>
              </a:rPr>
              <a:t> flag was used for swarm </a:t>
            </a:r>
            <a:r>
              <a:rPr lang="en-US" sz="2400" dirty="0" smtClean="0">
                <a:solidFill>
                  <a:schemeClr val="tx1"/>
                </a:solidFill>
              </a:rPr>
              <a:t>services</a:t>
            </a:r>
          </a:p>
          <a:p>
            <a:pPr>
              <a:buFont typeface="Wingdings" panose="05000000000000000000" pitchFamily="2" charset="2"/>
              <a:buChar char="q"/>
            </a:pPr>
            <a:r>
              <a:rPr lang="en-US" sz="2400" dirty="0">
                <a:solidFill>
                  <a:schemeClr val="tx1"/>
                </a:solidFill>
              </a:rPr>
              <a:t> </a:t>
            </a:r>
            <a:r>
              <a:rPr lang="en-US" sz="2400" b="1" dirty="0" smtClean="0">
                <a:solidFill>
                  <a:schemeClr val="tx1"/>
                </a:solidFill>
              </a:rPr>
              <a:t>However</a:t>
            </a:r>
            <a:r>
              <a:rPr lang="en-US" sz="2400" dirty="0">
                <a:solidFill>
                  <a:schemeClr val="tx1"/>
                </a:solidFill>
              </a:rPr>
              <a:t>, starting with Docker 17.06, you can also use </a:t>
            </a:r>
            <a:r>
              <a:rPr lang="en-US" sz="2400" dirty="0">
                <a:latin typeface="Courier New" charset="0"/>
                <a:ea typeface="Courier New" charset="0"/>
                <a:cs typeface="Courier New" charset="0"/>
              </a:rPr>
              <a:t>--mount</a:t>
            </a:r>
            <a:r>
              <a:rPr lang="en-US" sz="2400" dirty="0">
                <a:solidFill>
                  <a:schemeClr val="tx1"/>
                </a:solidFill>
              </a:rPr>
              <a:t> with standalone </a:t>
            </a:r>
            <a:r>
              <a:rPr lang="en-US" sz="2400" dirty="0" smtClean="0">
                <a:solidFill>
                  <a:schemeClr val="tx1"/>
                </a:solidFill>
              </a:rPr>
              <a:t>containers</a:t>
            </a: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In </a:t>
            </a:r>
            <a:r>
              <a:rPr lang="en-US" sz="2400" dirty="0">
                <a:solidFill>
                  <a:schemeClr val="tx1"/>
                </a:solidFill>
              </a:rPr>
              <a:t>general, </a:t>
            </a:r>
            <a:r>
              <a:rPr lang="en-US" sz="2400" dirty="0">
                <a:latin typeface="Courier New" charset="0"/>
                <a:ea typeface="Courier New" charset="0"/>
                <a:cs typeface="Courier New" charset="0"/>
              </a:rPr>
              <a:t>--mount</a:t>
            </a:r>
            <a:r>
              <a:rPr lang="en-US" sz="2400" dirty="0">
                <a:solidFill>
                  <a:schemeClr val="tx1"/>
                </a:solidFill>
              </a:rPr>
              <a:t> is more explicit and </a:t>
            </a:r>
            <a:r>
              <a:rPr lang="en-US" sz="2400" dirty="0" smtClean="0">
                <a:solidFill>
                  <a:schemeClr val="tx1"/>
                </a:solidFill>
              </a:rPr>
              <a:t>verbose</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biggest difference is that the </a:t>
            </a:r>
            <a:r>
              <a:rPr lang="en-US" sz="2400" dirty="0">
                <a:latin typeface="Courier New" charset="0"/>
                <a:ea typeface="Courier New" charset="0"/>
                <a:cs typeface="Courier New" charset="0"/>
              </a:rPr>
              <a:t>-v</a:t>
            </a:r>
            <a:r>
              <a:rPr lang="en-US" sz="2400" dirty="0">
                <a:solidFill>
                  <a:schemeClr val="tx1"/>
                </a:solidFill>
              </a:rPr>
              <a:t> syntax combines all the options together in one field, while the </a:t>
            </a:r>
            <a:r>
              <a:rPr lang="en-US" sz="2400" dirty="0">
                <a:latin typeface="Courier New" charset="0"/>
                <a:ea typeface="Courier New" charset="0"/>
                <a:cs typeface="Courier New" charset="0"/>
              </a:rPr>
              <a:t>--mount</a:t>
            </a:r>
            <a:r>
              <a:rPr lang="en-US" sz="2400" dirty="0">
                <a:solidFill>
                  <a:schemeClr val="tx1"/>
                </a:solidFill>
              </a:rPr>
              <a:t> syntax separates </a:t>
            </a:r>
            <a:r>
              <a:rPr lang="en-US" sz="2400" dirty="0" smtClean="0">
                <a:solidFill>
                  <a:schemeClr val="tx1"/>
                </a:solidFill>
              </a:rPr>
              <a:t>them</a:t>
            </a: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119</a:t>
            </a:fld>
            <a:endParaRPr lang="en-US" altLang="en-US"/>
          </a:p>
        </p:txBody>
      </p:sp>
    </p:spTree>
    <p:extLst>
      <p:ext uri="{BB962C8B-B14F-4D97-AF65-F5344CB8AC3E}">
        <p14:creationId xmlns:p14="http://schemas.microsoft.com/office/powerpoint/2010/main" val="98793274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Docker ID</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t> Logging into Docker Hub and Docker Cloud require a Docker ID </a:t>
            </a:r>
          </a:p>
          <a:p>
            <a:pPr>
              <a:buFont typeface="Wingdings" charset="2"/>
              <a:buChar char="q"/>
            </a:pPr>
            <a:r>
              <a:rPr lang="en-US" sz="2400" dirty="0" smtClean="0"/>
              <a:t> Your </a:t>
            </a:r>
            <a:r>
              <a:rPr lang="en-US" sz="2400" dirty="0"/>
              <a:t>Docker ID becomes your user namespace for hosted Docker services, and becomes your username on the Docker </a:t>
            </a:r>
            <a:r>
              <a:rPr lang="en-US" sz="2400" dirty="0" smtClean="0"/>
              <a:t>Forums; register like this:</a:t>
            </a:r>
          </a:p>
          <a:p>
            <a:pPr marL="749808" lvl="1" indent="-457200">
              <a:buClr>
                <a:schemeClr val="tx1"/>
              </a:buClr>
              <a:buFont typeface="+mj-lt"/>
              <a:buAutoNum type="arabicPeriod"/>
            </a:pPr>
            <a:r>
              <a:rPr lang="en-US" sz="2200" dirty="0" smtClean="0"/>
              <a:t>Go to the Docker Cloud sign up page.</a:t>
            </a:r>
          </a:p>
          <a:p>
            <a:pPr marL="749808" lvl="1" indent="-457200">
              <a:buClr>
                <a:schemeClr val="tx1"/>
              </a:buClr>
              <a:buFont typeface="+mj-lt"/>
              <a:buAutoNum type="arabicPeriod"/>
            </a:pPr>
            <a:r>
              <a:rPr lang="en-US" sz="2200" dirty="0" smtClean="0"/>
              <a:t>Enter </a:t>
            </a:r>
            <a:r>
              <a:rPr lang="en-US" sz="2200" dirty="0"/>
              <a:t>a username that is also your Docker ID.</a:t>
            </a:r>
          </a:p>
          <a:p>
            <a:pPr marL="749808" lvl="1" indent="-457200">
              <a:buClr>
                <a:schemeClr val="tx1"/>
              </a:buClr>
              <a:buFont typeface="+mj-lt"/>
              <a:buAutoNum type="arabicPeriod"/>
            </a:pPr>
            <a:r>
              <a:rPr lang="en-US" sz="2200" dirty="0"/>
              <a:t>Your Docker ID must be between 4 and 30 characters long, and can only contain numbers and lowercase letters.</a:t>
            </a:r>
          </a:p>
          <a:p>
            <a:pPr marL="749808" lvl="1" indent="-457200">
              <a:buClr>
                <a:schemeClr val="tx1"/>
              </a:buClr>
              <a:buFont typeface="+mj-lt"/>
              <a:buAutoNum type="arabicPeriod"/>
            </a:pPr>
            <a:r>
              <a:rPr lang="en-US" sz="2200" dirty="0"/>
              <a:t>Enter a unique, valid email address.</a:t>
            </a:r>
          </a:p>
          <a:p>
            <a:pPr marL="749808" lvl="1" indent="-457200">
              <a:buClr>
                <a:schemeClr val="tx1"/>
              </a:buClr>
              <a:buFont typeface="+mj-lt"/>
              <a:buAutoNum type="arabicPeriod"/>
            </a:pPr>
            <a:r>
              <a:rPr lang="en-US" sz="2200" dirty="0"/>
              <a:t>Enter a password between 6 and 128 characters long.</a:t>
            </a:r>
          </a:p>
          <a:p>
            <a:pPr marL="749808" lvl="1" indent="-457200">
              <a:buClr>
                <a:schemeClr val="tx1"/>
              </a:buClr>
              <a:buFont typeface="+mj-lt"/>
              <a:buAutoNum type="arabicPeriod"/>
            </a:pPr>
            <a:r>
              <a:rPr lang="en-US" sz="2200" dirty="0"/>
              <a:t>Click </a:t>
            </a:r>
            <a:r>
              <a:rPr lang="en-US" sz="2200" b="1" dirty="0"/>
              <a:t>Sign up</a:t>
            </a:r>
            <a:r>
              <a:rPr lang="en-US" sz="2200" dirty="0"/>
              <a:t>.</a:t>
            </a:r>
          </a:p>
          <a:p>
            <a:pPr marL="749808" lvl="1" indent="-457200">
              <a:buClr>
                <a:schemeClr val="tx1"/>
              </a:buClr>
              <a:buFont typeface="+mj-lt"/>
              <a:buAutoNum type="arabicPeriod"/>
            </a:pPr>
            <a:r>
              <a:rPr lang="en-US" sz="2200" dirty="0"/>
              <a:t>Docker sends a verification email to the address you provided.</a:t>
            </a:r>
          </a:p>
          <a:p>
            <a:pPr marL="749808" lvl="1" indent="-457200">
              <a:buClr>
                <a:schemeClr val="tx1"/>
              </a:buClr>
              <a:buFont typeface="+mj-lt"/>
              <a:buAutoNum type="arabicPeriod"/>
            </a:pPr>
            <a:r>
              <a:rPr lang="en-US" sz="2200" dirty="0"/>
              <a:t>Click the link in the email to verify your address.</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Tree>
    <p:extLst>
      <p:ext uri="{BB962C8B-B14F-4D97-AF65-F5344CB8AC3E}">
        <p14:creationId xmlns:p14="http://schemas.microsoft.com/office/powerpoint/2010/main" val="1118590198"/>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Differences </a:t>
            </a:r>
            <a:r>
              <a:rPr lang="en-US" dirty="0" smtClean="0"/>
              <a:t>Between</a:t>
            </a:r>
            <a:r>
              <a:rPr lang="en-US" dirty="0"/>
              <a:t> </a:t>
            </a:r>
            <a:r>
              <a:rPr lang="en-US" dirty="0">
                <a:latin typeface="Courier New" charset="0"/>
                <a:ea typeface="Courier New" charset="0"/>
                <a:cs typeface="Courier New" charset="0"/>
              </a:rPr>
              <a:t>-v</a:t>
            </a:r>
            <a:r>
              <a:rPr lang="en-US" dirty="0"/>
              <a:t> and </a:t>
            </a:r>
            <a:r>
              <a:rPr lang="en-US" dirty="0">
                <a:latin typeface="Courier New" charset="0"/>
                <a:ea typeface="Courier New" charset="0"/>
                <a:cs typeface="Courier New" charset="0"/>
              </a:rPr>
              <a:t>--mount</a:t>
            </a:r>
            <a:r>
              <a:rPr lang="en-US" dirty="0"/>
              <a:t> B</a:t>
            </a:r>
            <a:r>
              <a:rPr lang="en-US" dirty="0" smtClean="0"/>
              <a:t>ehavior</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a:t>
            </a:r>
            <a:r>
              <a:rPr lang="en-US" sz="2400" dirty="0">
                <a:solidFill>
                  <a:schemeClr val="tx1"/>
                </a:solidFill>
              </a:rPr>
              <a:t>Because </a:t>
            </a:r>
            <a:r>
              <a:rPr lang="en-US" sz="2400" dirty="0" smtClean="0">
                <a:solidFill>
                  <a:schemeClr val="tx1"/>
                </a:solidFill>
              </a:rPr>
              <a:t>volume</a:t>
            </a:r>
            <a:r>
              <a:rPr lang="en-US" sz="2400" dirty="0">
                <a:solidFill>
                  <a:schemeClr val="tx1"/>
                </a:solidFill>
              </a:rPr>
              <a:t> flags have been a part of Docker for a long time, their behavior </a:t>
            </a:r>
            <a:r>
              <a:rPr lang="en-US" sz="2400" dirty="0" smtClean="0">
                <a:solidFill>
                  <a:schemeClr val="tx1"/>
                </a:solidFill>
              </a:rPr>
              <a:t>can’t </a:t>
            </a:r>
            <a:r>
              <a:rPr lang="en-US" sz="2400" dirty="0">
                <a:solidFill>
                  <a:schemeClr val="tx1"/>
                </a:solidFill>
              </a:rPr>
              <a:t>be </a:t>
            </a:r>
            <a:r>
              <a:rPr lang="en-US" sz="2400" dirty="0" smtClean="0">
                <a:solidFill>
                  <a:schemeClr val="tx1"/>
                </a:solidFill>
              </a:rPr>
              <a:t>changed</a:t>
            </a:r>
          </a:p>
          <a:p>
            <a:pPr>
              <a:buFont typeface="Wingdings" panose="05000000000000000000" pitchFamily="2" charset="2"/>
              <a:buChar char="q"/>
            </a:pPr>
            <a:r>
              <a:rPr lang="en-US" sz="2400" dirty="0" smtClean="0">
                <a:solidFill>
                  <a:schemeClr val="tx1"/>
                </a:solidFill>
              </a:rPr>
              <a:t> This </a:t>
            </a:r>
            <a:r>
              <a:rPr lang="en-US" sz="2400" dirty="0">
                <a:solidFill>
                  <a:schemeClr val="tx1"/>
                </a:solidFill>
              </a:rPr>
              <a:t>means that </a:t>
            </a:r>
            <a:r>
              <a:rPr lang="en-US" sz="2400" dirty="0" smtClean="0">
                <a:solidFill>
                  <a:schemeClr val="tx1"/>
                </a:solidFill>
              </a:rPr>
              <a:t>there’s only </a:t>
            </a:r>
            <a:r>
              <a:rPr lang="en-US" sz="2400" b="1" dirty="0" smtClean="0">
                <a:solidFill>
                  <a:schemeClr val="tx1"/>
                </a:solidFill>
              </a:rPr>
              <a:t>one</a:t>
            </a:r>
            <a:r>
              <a:rPr lang="en-US" sz="2400" dirty="0" smtClean="0">
                <a:solidFill>
                  <a:schemeClr val="tx1"/>
                </a:solidFill>
              </a:rPr>
              <a:t> </a:t>
            </a:r>
            <a:r>
              <a:rPr lang="en-US" sz="2400" dirty="0">
                <a:solidFill>
                  <a:schemeClr val="tx1"/>
                </a:solidFill>
              </a:rPr>
              <a:t>behavior </a:t>
            </a:r>
            <a:r>
              <a:rPr lang="en-US" sz="2400" dirty="0" smtClean="0">
                <a:solidFill>
                  <a:schemeClr val="tx1"/>
                </a:solidFill>
              </a:rPr>
              <a:t>that’s </a:t>
            </a:r>
            <a:r>
              <a:rPr lang="en-US" sz="2400" dirty="0">
                <a:solidFill>
                  <a:schemeClr val="tx1"/>
                </a:solidFill>
              </a:rPr>
              <a:t>different between </a:t>
            </a:r>
            <a:r>
              <a:rPr lang="en-US" sz="2400" dirty="0" smtClean="0">
                <a:solidFill>
                  <a:schemeClr val="tx1"/>
                </a:solidFill>
                <a:ea typeface="Courier New" charset="0"/>
                <a:cs typeface="Courier New" charset="0"/>
              </a:rPr>
              <a:t>the two</a:t>
            </a:r>
          </a:p>
          <a:p>
            <a:pPr lvl="1">
              <a:buFont typeface="Wingdings" panose="05000000000000000000" pitchFamily="2" charset="2"/>
              <a:buChar char="q"/>
            </a:pPr>
            <a:r>
              <a:rPr lang="en-US" sz="2200" dirty="0">
                <a:solidFill>
                  <a:schemeClr val="tx1"/>
                </a:solidFill>
                <a:ea typeface="Courier New" charset="0"/>
                <a:cs typeface="Courier New" charset="0"/>
              </a:rPr>
              <a:t> </a:t>
            </a:r>
            <a:r>
              <a:rPr lang="en-US" sz="2200" dirty="0">
                <a:solidFill>
                  <a:schemeClr val="tx1"/>
                </a:solidFill>
              </a:rPr>
              <a:t>If you use </a:t>
            </a:r>
            <a:r>
              <a:rPr lang="en-US" sz="2200" dirty="0" smtClean="0">
                <a:solidFill>
                  <a:schemeClr val="tx1"/>
                </a:solidFill>
              </a:rPr>
              <a:t>-</a:t>
            </a:r>
            <a:r>
              <a:rPr lang="en-US" sz="2200" dirty="0">
                <a:solidFill>
                  <a:schemeClr val="tx1"/>
                </a:solidFill>
              </a:rPr>
              <a:t>v or --volume to bind-mount a file or directory that does not yet exist on the Docker host, -v creates the endpoint for </a:t>
            </a:r>
            <a:r>
              <a:rPr lang="en-US" sz="2200" dirty="0" smtClean="0">
                <a:solidFill>
                  <a:schemeClr val="tx1"/>
                </a:solidFill>
              </a:rPr>
              <a:t>you</a:t>
            </a:r>
          </a:p>
          <a:p>
            <a:pPr lvl="1">
              <a:buFont typeface="Wingdings" panose="05000000000000000000" pitchFamily="2" charset="2"/>
              <a:buChar char="q"/>
            </a:pPr>
            <a:r>
              <a:rPr lang="en-US" sz="2200" dirty="0" smtClean="0">
                <a:solidFill>
                  <a:schemeClr val="tx1"/>
                </a:solidFill>
              </a:rPr>
              <a:t> If </a:t>
            </a:r>
            <a:r>
              <a:rPr lang="en-US" sz="2200" dirty="0">
                <a:solidFill>
                  <a:schemeClr val="tx1"/>
                </a:solidFill>
              </a:rPr>
              <a:t>you use --mount to bind-mount a file or directory that does not </a:t>
            </a:r>
            <a:r>
              <a:rPr lang="en-US" sz="2200" dirty="0" smtClean="0">
                <a:solidFill>
                  <a:schemeClr val="tx1"/>
                </a:solidFill>
              </a:rPr>
              <a:t>exist </a:t>
            </a:r>
            <a:r>
              <a:rPr lang="en-US" sz="2200" dirty="0">
                <a:solidFill>
                  <a:schemeClr val="tx1"/>
                </a:solidFill>
              </a:rPr>
              <a:t>on </a:t>
            </a:r>
            <a:r>
              <a:rPr lang="en-US" sz="2200" dirty="0" smtClean="0">
                <a:solidFill>
                  <a:schemeClr val="tx1"/>
                </a:solidFill>
              </a:rPr>
              <a:t>the host</a:t>
            </a:r>
            <a:r>
              <a:rPr lang="en-US" sz="2200" dirty="0">
                <a:solidFill>
                  <a:schemeClr val="tx1"/>
                </a:solidFill>
              </a:rPr>
              <a:t>, Docker does </a:t>
            </a:r>
            <a:r>
              <a:rPr lang="en-US" sz="2200" b="1" dirty="0">
                <a:solidFill>
                  <a:schemeClr val="tx1"/>
                </a:solidFill>
              </a:rPr>
              <a:t>not</a:t>
            </a:r>
            <a:r>
              <a:rPr lang="en-US" sz="2200" dirty="0">
                <a:solidFill>
                  <a:schemeClr val="tx1"/>
                </a:solidFill>
              </a:rPr>
              <a:t> automatically create it for </a:t>
            </a:r>
            <a:r>
              <a:rPr lang="en-US" sz="2200" dirty="0" smtClean="0">
                <a:solidFill>
                  <a:schemeClr val="tx1"/>
                </a:solidFill>
              </a:rPr>
              <a:t>you</a:t>
            </a:r>
            <a:endParaRPr lang="en-US" sz="2400" dirty="0">
              <a:solidFill>
                <a:schemeClr val="tx1"/>
              </a:solidFill>
              <a:ea typeface="Courier New" charset="0"/>
              <a:cs typeface="Courier New" charset="0"/>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120</a:t>
            </a:fld>
            <a:endParaRPr lang="en-US" altLang="en-US"/>
          </a:p>
        </p:txBody>
      </p:sp>
    </p:spTree>
    <p:extLst>
      <p:ext uri="{BB962C8B-B14F-4D97-AF65-F5344CB8AC3E}">
        <p14:creationId xmlns:p14="http://schemas.microsoft.com/office/powerpoint/2010/main" val="1369359765"/>
      </p:ext>
    </p:extLst>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Bind Mounts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Bind mounts have been around since the early days of </a:t>
            </a:r>
            <a:r>
              <a:rPr lang="en-US" sz="2400" dirty="0" smtClean="0">
                <a:solidFill>
                  <a:schemeClr val="tx1"/>
                </a:solidFill>
              </a:rPr>
              <a:t>Docker</a:t>
            </a:r>
            <a:endParaRPr lang="en-US" sz="2400" dirty="0">
              <a:solidFill>
                <a:schemeClr val="tx1"/>
              </a:solidFill>
            </a:endParaRPr>
          </a:p>
          <a:p>
            <a:pPr>
              <a:buFont typeface="Wingdings" panose="05000000000000000000" pitchFamily="2" charset="2"/>
              <a:buChar char="q"/>
            </a:pPr>
            <a:r>
              <a:rPr lang="en-US" sz="2400" dirty="0" smtClean="0"/>
              <a:t> </a:t>
            </a:r>
            <a:r>
              <a:rPr lang="en-US" sz="2400" dirty="0">
                <a:solidFill>
                  <a:schemeClr val="tx1"/>
                </a:solidFill>
              </a:rPr>
              <a:t>Bind mounts have limited functionality compared to </a:t>
            </a:r>
            <a:r>
              <a:rPr lang="en-US" sz="2400" dirty="0" smtClean="0">
                <a:solidFill>
                  <a:schemeClr val="tx1"/>
                </a:solidFill>
              </a:rPr>
              <a:t>volumes</a:t>
            </a:r>
          </a:p>
          <a:p>
            <a:pPr>
              <a:buFont typeface="Wingdings" panose="05000000000000000000" pitchFamily="2" charset="2"/>
              <a:buChar char="q"/>
            </a:pPr>
            <a:r>
              <a:rPr lang="en-US" sz="2400" dirty="0">
                <a:solidFill>
                  <a:schemeClr val="tx1"/>
                </a:solidFill>
              </a:rPr>
              <a:t> When you use a bind mount, a file or directory on the </a:t>
            </a:r>
            <a:r>
              <a:rPr lang="en-US" sz="2400" i="1" dirty="0">
                <a:solidFill>
                  <a:schemeClr val="tx1"/>
                </a:solidFill>
              </a:rPr>
              <a:t>host machine</a:t>
            </a:r>
            <a:r>
              <a:rPr lang="en-US" sz="2400" dirty="0">
                <a:solidFill>
                  <a:schemeClr val="tx1"/>
                </a:solidFill>
              </a:rPr>
              <a:t> is mounted into a </a:t>
            </a:r>
            <a:r>
              <a:rPr lang="en-US" sz="2400" dirty="0" smtClean="0">
                <a:solidFill>
                  <a:schemeClr val="tx1"/>
                </a:solidFill>
              </a:rPr>
              <a:t>container</a:t>
            </a:r>
          </a:p>
          <a:p>
            <a:pPr>
              <a:buFont typeface="Wingdings" panose="05000000000000000000" pitchFamily="2" charset="2"/>
              <a:buChar char="q"/>
            </a:pPr>
            <a:r>
              <a:rPr lang="en-US" sz="2400" dirty="0">
                <a:solidFill>
                  <a:schemeClr val="tx1"/>
                </a:solidFill>
              </a:rPr>
              <a:t> The file or directory is referenced by its full or relative path on the host </a:t>
            </a:r>
            <a:r>
              <a:rPr lang="en-US" sz="2400" dirty="0" smtClean="0">
                <a:solidFill>
                  <a:schemeClr val="tx1"/>
                </a:solidFill>
              </a:rPr>
              <a:t>machine </a:t>
            </a:r>
          </a:p>
          <a:p>
            <a:pPr>
              <a:buFont typeface="Wingdings" panose="05000000000000000000" pitchFamily="2" charset="2"/>
              <a:buChar char="q"/>
            </a:pPr>
            <a:r>
              <a:rPr lang="en-US" sz="2400" dirty="0">
                <a:solidFill>
                  <a:schemeClr val="tx1"/>
                </a:solidFill>
              </a:rPr>
              <a:t> By </a:t>
            </a:r>
            <a:r>
              <a:rPr lang="en-US" sz="2400" dirty="0" smtClean="0">
                <a:solidFill>
                  <a:schemeClr val="tx1"/>
                </a:solidFill>
              </a:rPr>
              <a:t>contrast, with volumes, </a:t>
            </a:r>
            <a:r>
              <a:rPr lang="en-US" sz="2400" dirty="0">
                <a:solidFill>
                  <a:schemeClr val="tx1"/>
                </a:solidFill>
              </a:rPr>
              <a:t>a new directory is created within Docker’s storage directory on the host </a:t>
            </a:r>
            <a:r>
              <a:rPr lang="en-US" sz="2400" dirty="0" smtClean="0">
                <a:solidFill>
                  <a:schemeClr val="tx1"/>
                </a:solidFill>
              </a:rPr>
              <a:t>machine </a:t>
            </a: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121</a:t>
            </a:fld>
            <a:endParaRPr lang="en-US" altLang="en-US"/>
          </a:p>
        </p:txBody>
      </p:sp>
    </p:spTree>
    <p:extLst>
      <p:ext uri="{BB962C8B-B14F-4D97-AF65-F5344CB8AC3E}">
        <p14:creationId xmlns:p14="http://schemas.microsoft.com/office/powerpoint/2010/main" val="1418082047"/>
      </p:ext>
    </p:extLst>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Bind Mounts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The </a:t>
            </a:r>
            <a:r>
              <a:rPr lang="en-US" sz="2400" dirty="0">
                <a:solidFill>
                  <a:schemeClr val="tx1"/>
                </a:solidFill>
              </a:rPr>
              <a:t>file or directory does not need to exist on the Docker host </a:t>
            </a:r>
            <a:r>
              <a:rPr lang="en-US" sz="2400" dirty="0" smtClean="0">
                <a:solidFill>
                  <a:schemeClr val="tx1"/>
                </a:solidFill>
              </a:rPr>
              <a:t>already!</a:t>
            </a:r>
          </a:p>
          <a:p>
            <a:pPr>
              <a:buFont typeface="Wingdings" panose="05000000000000000000" pitchFamily="2" charset="2"/>
              <a:buChar char="q"/>
            </a:pPr>
            <a:r>
              <a:rPr lang="en-US" sz="2400" dirty="0">
                <a:solidFill>
                  <a:schemeClr val="tx1"/>
                </a:solidFill>
              </a:rPr>
              <a:t> Bind mounts are very performant, but they rely on the host </a:t>
            </a:r>
            <a:r>
              <a:rPr lang="en-US" sz="2400" dirty="0" smtClean="0">
                <a:solidFill>
                  <a:schemeClr val="tx1"/>
                </a:solidFill>
              </a:rPr>
              <a:t>machine’s filesystem </a:t>
            </a:r>
            <a:r>
              <a:rPr lang="en-US" sz="2400" dirty="0">
                <a:solidFill>
                  <a:schemeClr val="tx1"/>
                </a:solidFill>
              </a:rPr>
              <a:t>having a specific directory structure </a:t>
            </a:r>
            <a:r>
              <a:rPr lang="en-US" sz="2400" dirty="0" smtClean="0">
                <a:solidFill>
                  <a:schemeClr val="tx1"/>
                </a:solidFill>
              </a:rPr>
              <a:t>available</a:t>
            </a:r>
          </a:p>
          <a:p>
            <a:pPr>
              <a:buFont typeface="Wingdings" panose="05000000000000000000" pitchFamily="2" charset="2"/>
              <a:buChar char="q"/>
            </a:pPr>
            <a:r>
              <a:rPr lang="en-US" sz="2400" dirty="0">
                <a:solidFill>
                  <a:schemeClr val="tx1"/>
                </a:solidFill>
              </a:rPr>
              <a:t> If </a:t>
            </a:r>
            <a:r>
              <a:rPr lang="en-US" sz="2400" dirty="0" smtClean="0">
                <a:solidFill>
                  <a:schemeClr val="tx1"/>
                </a:solidFill>
              </a:rPr>
              <a:t>developing </a:t>
            </a:r>
            <a:r>
              <a:rPr lang="en-US" sz="2400" dirty="0">
                <a:solidFill>
                  <a:schemeClr val="tx1"/>
                </a:solidFill>
              </a:rPr>
              <a:t>new Docker applications, consider using named volumes </a:t>
            </a:r>
            <a:r>
              <a:rPr lang="en-US" sz="2400" dirty="0" smtClean="0">
                <a:solidFill>
                  <a:schemeClr val="tx1"/>
                </a:solidFill>
              </a:rPr>
              <a:t>instead</a:t>
            </a: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122</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913241"/>
            <a:ext cx="6375400" cy="3251200"/>
          </a:xfrm>
          <a:prstGeom prst="rect">
            <a:avLst/>
          </a:prstGeom>
        </p:spPr>
      </p:pic>
    </p:spTree>
    <p:extLst>
      <p:ext uri="{BB962C8B-B14F-4D97-AF65-F5344CB8AC3E}">
        <p14:creationId xmlns:p14="http://schemas.microsoft.com/office/powerpoint/2010/main" val="1863830078"/>
      </p:ext>
    </p:extLst>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a Container Using a Bind Mount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Consider a case where...</a:t>
            </a:r>
          </a:p>
          <a:p>
            <a:pPr lvl="1">
              <a:buFont typeface="Wingdings" panose="05000000000000000000" pitchFamily="2" charset="2"/>
              <a:buChar char="q"/>
            </a:pPr>
            <a:r>
              <a:rPr lang="en-US" sz="2200" dirty="0" smtClean="0">
                <a:solidFill>
                  <a:schemeClr val="tx1"/>
                </a:solidFill>
              </a:rPr>
              <a:t> You </a:t>
            </a:r>
            <a:r>
              <a:rPr lang="en-US" sz="2200" dirty="0">
                <a:solidFill>
                  <a:schemeClr val="tx1"/>
                </a:solidFill>
              </a:rPr>
              <a:t>have a directory source and that when you build the source code, the artifacts are saved into another directory </a:t>
            </a:r>
            <a:r>
              <a:rPr lang="en-US" sz="2200" dirty="0">
                <a:solidFill>
                  <a:schemeClr val="tx1"/>
                </a:solidFill>
                <a:latin typeface="Courier New" charset="0"/>
                <a:ea typeface="Courier New" charset="0"/>
                <a:cs typeface="Courier New" charset="0"/>
              </a:rPr>
              <a:t>source/target</a:t>
            </a:r>
            <a:r>
              <a:rPr lang="en-US" sz="2200" dirty="0" smtClean="0">
                <a:solidFill>
                  <a:schemeClr val="tx1"/>
                </a:solidFill>
                <a:latin typeface="Courier New" charset="0"/>
                <a:ea typeface="Courier New" charset="0"/>
                <a:cs typeface="Courier New" charset="0"/>
              </a:rPr>
              <a:t>/</a:t>
            </a:r>
          </a:p>
          <a:p>
            <a:pPr lvl="1">
              <a:buFont typeface="Wingdings" panose="05000000000000000000" pitchFamily="2" charset="2"/>
              <a:buChar char="q"/>
            </a:pPr>
            <a:r>
              <a:rPr lang="en-US" sz="2200" dirty="0" smtClean="0">
                <a:solidFill>
                  <a:schemeClr val="tx1"/>
                </a:solidFill>
                <a:ea typeface="Courier New" charset="0"/>
                <a:cs typeface="Courier New" charset="0"/>
              </a:rPr>
              <a:t> </a:t>
            </a:r>
            <a:r>
              <a:rPr lang="en-US" sz="2200" dirty="0" smtClean="0">
                <a:solidFill>
                  <a:schemeClr val="tx1"/>
                </a:solidFill>
              </a:rPr>
              <a:t>You </a:t>
            </a:r>
            <a:r>
              <a:rPr lang="en-US" sz="2200" dirty="0">
                <a:solidFill>
                  <a:schemeClr val="tx1"/>
                </a:solidFill>
              </a:rPr>
              <a:t>want the artifacts to be available to the container at </a:t>
            </a:r>
            <a:r>
              <a:rPr lang="en-US" sz="2200" dirty="0">
                <a:solidFill>
                  <a:schemeClr val="tx1"/>
                </a:solidFill>
                <a:latin typeface="Courier New" charset="0"/>
                <a:ea typeface="Courier New" charset="0"/>
                <a:cs typeface="Courier New" charset="0"/>
              </a:rPr>
              <a:t>/app/</a:t>
            </a:r>
            <a:r>
              <a:rPr lang="en-US" sz="2200" dirty="0">
                <a:solidFill>
                  <a:schemeClr val="tx1"/>
                </a:solidFill>
              </a:rPr>
              <a:t>, and you want the container to get access to a new build each time you build the source on your development </a:t>
            </a:r>
            <a:r>
              <a:rPr lang="en-US" sz="2200" dirty="0" smtClean="0">
                <a:solidFill>
                  <a:schemeClr val="tx1"/>
                </a:solidFill>
              </a:rPr>
              <a:t>host</a:t>
            </a:r>
          </a:p>
          <a:p>
            <a:pPr>
              <a:buFont typeface="Wingdings" panose="05000000000000000000" pitchFamily="2" charset="2"/>
              <a:buChar char="q"/>
            </a:pPr>
            <a:r>
              <a:rPr lang="en-US" sz="2400" dirty="0">
                <a:solidFill>
                  <a:schemeClr val="tx1"/>
                </a:solidFill>
              </a:rPr>
              <a:t> Use the following command to bind-mount the </a:t>
            </a:r>
            <a:r>
              <a:rPr lang="en-US" sz="2400" dirty="0">
                <a:solidFill>
                  <a:schemeClr val="tx1"/>
                </a:solidFill>
                <a:latin typeface="Courier New" charset="0"/>
                <a:ea typeface="Courier New" charset="0"/>
                <a:cs typeface="Courier New" charset="0"/>
              </a:rPr>
              <a:t>target/</a:t>
            </a:r>
            <a:r>
              <a:rPr lang="en-US" sz="2400" dirty="0">
                <a:solidFill>
                  <a:schemeClr val="tx1"/>
                </a:solidFill>
              </a:rPr>
              <a:t> directory into your container at </a:t>
            </a:r>
            <a:r>
              <a:rPr lang="en-US" sz="2400" dirty="0">
                <a:solidFill>
                  <a:schemeClr val="tx1"/>
                </a:solidFill>
                <a:latin typeface="Courier New" charset="0"/>
                <a:ea typeface="Courier New" charset="0"/>
                <a:cs typeface="Courier New" charset="0"/>
              </a:rPr>
              <a:t>/app</a:t>
            </a:r>
            <a:r>
              <a:rPr lang="en-US" sz="2400" dirty="0" smtClean="0">
                <a:solidFill>
                  <a:schemeClr val="tx1"/>
                </a:solidFill>
                <a:latin typeface="Courier New" charset="0"/>
                <a:ea typeface="Courier New" charset="0"/>
                <a:cs typeface="Courier New" charset="0"/>
              </a:rPr>
              <a:t>/</a:t>
            </a:r>
            <a:r>
              <a:rPr lang="en-US" sz="2400" dirty="0" smtClean="0">
                <a:solidFill>
                  <a:schemeClr val="tx1"/>
                </a:solidFill>
              </a:rPr>
              <a:t> </a:t>
            </a: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latin typeface="Courier New" charset="0"/>
              <a:ea typeface="Courier New" charset="0"/>
              <a:cs typeface="Courier New" charset="0"/>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123</a:t>
            </a:fld>
            <a:endParaRPr lang="en-US" altLang="en-US"/>
          </a:p>
        </p:txBody>
      </p:sp>
      <p:sp>
        <p:nvSpPr>
          <p:cNvPr id="6" name="Content Placeholder 2"/>
          <p:cNvSpPr>
            <a:spLocks noGrp="1"/>
          </p:cNvSpPr>
          <p:nvPr/>
        </p:nvSpPr>
        <p:spPr>
          <a:xfrm>
            <a:off x="1600200" y="4113967"/>
            <a:ext cx="8915400" cy="2050473"/>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200"/>
              </a:spcBef>
              <a:spcAft>
                <a:spcPct val="0"/>
              </a:spcAft>
              <a:buClrTx/>
              <a:buSzTx/>
              <a:buNone/>
              <a:defRPr/>
            </a:pPr>
            <a:r>
              <a:rPr lang="en-US" dirty="0" smtClean="0">
                <a:solidFill>
                  <a:schemeClr val="bg1"/>
                </a:solidFill>
                <a:latin typeface="Courier New" charset="0"/>
                <a:ea typeface="Courier New" charset="0"/>
                <a:cs typeface="Courier New" charset="0"/>
              </a:rPr>
              <a:t> $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run -d \ </a:t>
            </a:r>
            <a:endParaRPr lang="en-US" dirty="0" smtClean="0">
              <a:solidFill>
                <a:schemeClr val="bg1"/>
              </a:solidFill>
              <a:latin typeface="Courier New" charset="0"/>
              <a:ea typeface="Courier New" charset="0"/>
              <a:cs typeface="Courier New" charset="0"/>
            </a:endParaRPr>
          </a:p>
          <a:p>
            <a:pPr marL="0" indent="0">
              <a:lnSpc>
                <a:spcPct val="100000"/>
              </a:lnSpc>
              <a:spcBef>
                <a:spcPts val="200"/>
              </a:spcBef>
              <a:spcAft>
                <a:spcPct val="0"/>
              </a:spcAft>
              <a:buClrTx/>
              <a:buSzTx/>
              <a:buNone/>
              <a:defRPr/>
            </a:pPr>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it \ </a:t>
            </a:r>
            <a:endParaRPr lang="en-US" dirty="0" smtClean="0">
              <a:solidFill>
                <a:schemeClr val="bg1"/>
              </a:solidFill>
              <a:latin typeface="Courier New" charset="0"/>
              <a:ea typeface="Courier New" charset="0"/>
              <a:cs typeface="Courier New" charset="0"/>
            </a:endParaRPr>
          </a:p>
          <a:p>
            <a:pPr marL="0" indent="0">
              <a:lnSpc>
                <a:spcPct val="100000"/>
              </a:lnSpc>
              <a:spcBef>
                <a:spcPts val="200"/>
              </a:spcBef>
              <a:spcAft>
                <a:spcPct val="0"/>
              </a:spcAft>
              <a:buClrTx/>
              <a:buSzTx/>
              <a:buNone/>
              <a:defRPr/>
            </a:pPr>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name </a:t>
            </a:r>
            <a:r>
              <a:rPr lang="en-US" dirty="0" err="1">
                <a:solidFill>
                  <a:schemeClr val="bg1"/>
                </a:solidFill>
                <a:latin typeface="Courier New" charset="0"/>
                <a:ea typeface="Courier New" charset="0"/>
                <a:cs typeface="Courier New" charset="0"/>
              </a:rPr>
              <a:t>devtest</a:t>
            </a:r>
            <a:r>
              <a:rPr lang="en-US" dirty="0">
                <a:solidFill>
                  <a:schemeClr val="bg1"/>
                </a:solidFill>
                <a:latin typeface="Courier New" charset="0"/>
                <a:ea typeface="Courier New" charset="0"/>
                <a:cs typeface="Courier New" charset="0"/>
              </a:rPr>
              <a:t> \ </a:t>
            </a:r>
            <a:endParaRPr lang="en-US" dirty="0" smtClean="0">
              <a:solidFill>
                <a:schemeClr val="bg1"/>
              </a:solidFill>
              <a:latin typeface="Courier New" charset="0"/>
              <a:ea typeface="Courier New" charset="0"/>
              <a:cs typeface="Courier New" charset="0"/>
            </a:endParaRPr>
          </a:p>
          <a:p>
            <a:pPr marL="0" indent="0">
              <a:lnSpc>
                <a:spcPct val="100000"/>
              </a:lnSpc>
              <a:spcBef>
                <a:spcPts val="200"/>
              </a:spcBef>
              <a:spcAft>
                <a:spcPct val="0"/>
              </a:spcAft>
              <a:buClrTx/>
              <a:buSzTx/>
              <a:buNone/>
              <a:defRPr/>
            </a:pPr>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mount type=</a:t>
            </a:r>
            <a:r>
              <a:rPr lang="en-US" dirty="0" err="1">
                <a:solidFill>
                  <a:schemeClr val="bg1"/>
                </a:solidFill>
                <a:latin typeface="Courier New" charset="0"/>
                <a:ea typeface="Courier New" charset="0"/>
                <a:cs typeface="Courier New" charset="0"/>
              </a:rPr>
              <a:t>bind,source</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pwd</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target,target</a:t>
            </a:r>
            <a:r>
              <a:rPr lang="en-US" dirty="0">
                <a:solidFill>
                  <a:schemeClr val="bg1"/>
                </a:solidFill>
                <a:latin typeface="Courier New" charset="0"/>
                <a:ea typeface="Courier New" charset="0"/>
                <a:cs typeface="Courier New" charset="0"/>
              </a:rPr>
              <a:t>=/app </a:t>
            </a:r>
            <a:r>
              <a:rPr lang="en-US" dirty="0" smtClean="0">
                <a:solidFill>
                  <a:schemeClr val="bg1"/>
                </a:solidFill>
                <a:latin typeface="Courier New" charset="0"/>
                <a:ea typeface="Courier New" charset="0"/>
                <a:cs typeface="Courier New" charset="0"/>
              </a:rPr>
              <a:t>\                          </a:t>
            </a:r>
          </a:p>
          <a:p>
            <a:pPr marL="0" indent="0">
              <a:lnSpc>
                <a:spcPct val="100000"/>
              </a:lnSpc>
              <a:spcBef>
                <a:spcPts val="200"/>
              </a:spcBef>
              <a:spcAft>
                <a:spcPct val="0"/>
              </a:spcAft>
              <a:buClrTx/>
              <a:buSzTx/>
              <a:buNone/>
              <a:defRPr/>
            </a:pPr>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nginx:latest</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2007521427"/>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a Container Using a Bind Mount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Use </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 inspect </a:t>
            </a:r>
            <a:r>
              <a:rPr lang="en-US" sz="2400" dirty="0" err="1">
                <a:latin typeface="Courier New" charset="0"/>
                <a:ea typeface="Courier New" charset="0"/>
                <a:cs typeface="Courier New" charset="0"/>
              </a:rPr>
              <a:t>devtest</a:t>
            </a:r>
            <a:r>
              <a:rPr lang="en-US" sz="2400" dirty="0">
                <a:solidFill>
                  <a:schemeClr val="tx1"/>
                </a:solidFill>
              </a:rPr>
              <a:t> to verify that the bind mount was created </a:t>
            </a:r>
            <a:r>
              <a:rPr lang="en-US" sz="2400" dirty="0" smtClean="0">
                <a:solidFill>
                  <a:schemeClr val="tx1"/>
                </a:solidFill>
              </a:rPr>
              <a:t>correctly</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Look </a:t>
            </a:r>
            <a:r>
              <a:rPr lang="en-US" sz="2400" dirty="0">
                <a:solidFill>
                  <a:schemeClr val="tx1"/>
                </a:solidFill>
              </a:rPr>
              <a:t>for the </a:t>
            </a:r>
            <a:r>
              <a:rPr lang="en-US" sz="2400" dirty="0"/>
              <a:t>Mounts</a:t>
            </a:r>
            <a:r>
              <a:rPr lang="en-US" sz="2400" dirty="0">
                <a:solidFill>
                  <a:schemeClr val="tx1"/>
                </a:solidFill>
              </a:rPr>
              <a:t> section:</a:t>
            </a: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124</a:t>
            </a:fld>
            <a:endParaRPr lang="en-US" altLang="en-US"/>
          </a:p>
        </p:txBody>
      </p:sp>
      <p:sp>
        <p:nvSpPr>
          <p:cNvPr id="6" name="Content Placeholder 2"/>
          <p:cNvSpPr>
            <a:spLocks noGrp="1"/>
          </p:cNvSpPr>
          <p:nvPr/>
        </p:nvSpPr>
        <p:spPr>
          <a:xfrm>
            <a:off x="2857500" y="2438400"/>
            <a:ext cx="6477000" cy="33528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dirty="0">
                <a:solidFill>
                  <a:schemeClr val="tx1"/>
                </a:solidFill>
                <a:latin typeface="Courier New" charset="0"/>
                <a:ea typeface="Courier New" charset="0"/>
                <a:cs typeface="Courier New" charset="0"/>
              </a:rPr>
              <a:t>"</a:t>
            </a:r>
            <a:r>
              <a:rPr lang="en-US" b="1" dirty="0">
                <a:solidFill>
                  <a:schemeClr val="tx1"/>
                </a:solidFill>
                <a:latin typeface="Courier New" charset="0"/>
                <a:ea typeface="Courier New" charset="0"/>
                <a:cs typeface="Courier New" charset="0"/>
              </a:rPr>
              <a:t>Mounts</a:t>
            </a:r>
            <a:r>
              <a:rPr lang="en-US" dirty="0">
                <a:solidFill>
                  <a:schemeClr val="tx1"/>
                </a:solidFill>
                <a:latin typeface="Courier New" charset="0"/>
                <a:ea typeface="Courier New" charset="0"/>
                <a:cs typeface="Courier New" charset="0"/>
              </a:rPr>
              <a:t>": [ </a:t>
            </a:r>
          </a:p>
          <a:p>
            <a:pPr marL="292608" lvl="1" indent="0">
              <a:buNone/>
            </a:pPr>
            <a:r>
              <a:rPr lang="en-US" dirty="0">
                <a:solidFill>
                  <a:schemeClr val="tx1"/>
                </a:solidFill>
                <a:latin typeface="Courier New" charset="0"/>
                <a:ea typeface="Courier New" charset="0"/>
                <a:cs typeface="Courier New" charset="0"/>
              </a:rPr>
              <a:t>        { </a:t>
            </a:r>
          </a:p>
          <a:p>
            <a:pPr marL="292608" lvl="1" indent="0">
              <a:buNone/>
            </a:pPr>
            <a:r>
              <a:rPr lang="en-US" dirty="0">
                <a:solidFill>
                  <a:schemeClr val="tx1"/>
                </a:solidFill>
                <a:latin typeface="Courier New" charset="0"/>
                <a:ea typeface="Courier New" charset="0"/>
                <a:cs typeface="Courier New" charset="0"/>
              </a:rPr>
              <a:t>             "Type": "bind", </a:t>
            </a:r>
          </a:p>
          <a:p>
            <a:pPr marL="292608" lvl="1" indent="0">
              <a:buNone/>
            </a:pPr>
            <a:r>
              <a:rPr lang="en-US" dirty="0">
                <a:solidFill>
                  <a:schemeClr val="tx1"/>
                </a:solidFill>
                <a:latin typeface="Courier New" charset="0"/>
                <a:ea typeface="Courier New" charset="0"/>
                <a:cs typeface="Courier New" charset="0"/>
              </a:rPr>
              <a:t>             "Source": "/</a:t>
            </a:r>
            <a:r>
              <a:rPr lang="en-US" dirty="0" err="1">
                <a:solidFill>
                  <a:schemeClr val="tx1"/>
                </a:solidFill>
                <a:latin typeface="Courier New" charset="0"/>
                <a:ea typeface="Courier New" charset="0"/>
                <a:cs typeface="Courier New" charset="0"/>
              </a:rPr>
              <a:t>tmp</a:t>
            </a:r>
            <a:r>
              <a:rPr lang="en-US" dirty="0">
                <a:solidFill>
                  <a:schemeClr val="tx1"/>
                </a:solidFill>
                <a:latin typeface="Courier New" charset="0"/>
                <a:ea typeface="Courier New" charset="0"/>
                <a:cs typeface="Courier New" charset="0"/>
              </a:rPr>
              <a:t>/source/target", </a:t>
            </a:r>
          </a:p>
          <a:p>
            <a:pPr marL="292608" lvl="1" indent="0">
              <a:buNone/>
            </a:pPr>
            <a:r>
              <a:rPr lang="en-US" dirty="0">
                <a:solidFill>
                  <a:schemeClr val="tx1"/>
                </a:solidFill>
                <a:latin typeface="Courier New" charset="0"/>
                <a:ea typeface="Courier New" charset="0"/>
                <a:cs typeface="Courier New" charset="0"/>
              </a:rPr>
              <a:t>             "Destination": "/app", </a:t>
            </a:r>
          </a:p>
          <a:p>
            <a:pPr marL="292608" lvl="1" indent="0">
              <a:buNone/>
            </a:pPr>
            <a:r>
              <a:rPr lang="en-US" dirty="0">
                <a:solidFill>
                  <a:schemeClr val="tx1"/>
                </a:solidFill>
                <a:latin typeface="Courier New" charset="0"/>
                <a:ea typeface="Courier New" charset="0"/>
                <a:cs typeface="Courier New" charset="0"/>
              </a:rPr>
              <a:t>             "Mode": "", </a:t>
            </a:r>
          </a:p>
          <a:p>
            <a:pPr marL="292608" lvl="1" indent="0">
              <a:buNone/>
            </a:pPr>
            <a:r>
              <a:rPr lang="en-US" dirty="0">
                <a:solidFill>
                  <a:schemeClr val="tx1"/>
                </a:solidFill>
                <a:latin typeface="Courier New" charset="0"/>
                <a:ea typeface="Courier New" charset="0"/>
                <a:cs typeface="Courier New" charset="0"/>
              </a:rPr>
              <a:t>             "RW": true, </a:t>
            </a:r>
          </a:p>
          <a:p>
            <a:pPr marL="292608" lvl="1" indent="0">
              <a:buNone/>
            </a:pPr>
            <a:r>
              <a:rPr lang="en-US" dirty="0">
                <a:solidFill>
                  <a:schemeClr val="tx1"/>
                </a:solidFill>
                <a:latin typeface="Courier New" charset="0"/>
                <a:ea typeface="Courier New" charset="0"/>
                <a:cs typeface="Courier New" charset="0"/>
              </a:rPr>
              <a:t>             "Propagation": "</a:t>
            </a:r>
            <a:r>
              <a:rPr lang="en-US" dirty="0" err="1">
                <a:solidFill>
                  <a:schemeClr val="tx1"/>
                </a:solidFill>
                <a:latin typeface="Courier New" charset="0"/>
                <a:ea typeface="Courier New" charset="0"/>
                <a:cs typeface="Courier New" charset="0"/>
              </a:rPr>
              <a:t>rprivate</a:t>
            </a:r>
            <a:r>
              <a:rPr lang="en-US" dirty="0">
                <a:solidFill>
                  <a:schemeClr val="tx1"/>
                </a:solidFill>
                <a:latin typeface="Courier New" charset="0"/>
                <a:ea typeface="Courier New" charset="0"/>
                <a:cs typeface="Courier New" charset="0"/>
              </a:rPr>
              <a:t>" </a:t>
            </a:r>
          </a:p>
          <a:p>
            <a:pPr marL="292608" lvl="1" indent="0">
              <a:buNone/>
            </a:pPr>
            <a:r>
              <a:rPr lang="en-US" dirty="0">
                <a:solidFill>
                  <a:schemeClr val="tx1"/>
                </a:solidFill>
                <a:latin typeface="Courier New" charset="0"/>
                <a:ea typeface="Courier New" charset="0"/>
                <a:cs typeface="Courier New" charset="0"/>
              </a:rPr>
              <a:t>         } </a:t>
            </a:r>
          </a:p>
          <a:p>
            <a:pPr marL="292608" lvl="1" indent="0">
              <a:buNone/>
            </a:pPr>
            <a:r>
              <a:rPr lang="en-US" dirty="0">
                <a:solidFill>
                  <a:schemeClr val="tx1"/>
                </a:solidFill>
                <a:latin typeface="Courier New" charset="0"/>
                <a:ea typeface="Courier New" charset="0"/>
                <a:cs typeface="Courier New" charset="0"/>
              </a:rPr>
              <a:t>],</a:t>
            </a:r>
          </a:p>
        </p:txBody>
      </p:sp>
    </p:spTree>
    <p:extLst>
      <p:ext uri="{BB962C8B-B14F-4D97-AF65-F5344CB8AC3E}">
        <p14:creationId xmlns:p14="http://schemas.microsoft.com/office/powerpoint/2010/main" val="338427907"/>
      </p:ext>
    </p:extLst>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About </a:t>
            </a:r>
            <a:r>
              <a:rPr lang="en-US" dirty="0" smtClean="0">
                <a:solidFill>
                  <a:schemeClr val="tx1"/>
                </a:solidFill>
              </a:rPr>
              <a:t>Storage </a:t>
            </a:r>
            <a:r>
              <a:rPr lang="en-US" dirty="0">
                <a:solidFill>
                  <a:schemeClr val="tx1"/>
                </a:solidFill>
              </a:rPr>
              <a:t>D</a:t>
            </a:r>
            <a:r>
              <a:rPr lang="en-US" dirty="0" smtClean="0">
                <a:solidFill>
                  <a:schemeClr val="tx1"/>
                </a:solidFill>
              </a:rPr>
              <a:t>rivers</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To </a:t>
            </a:r>
            <a:r>
              <a:rPr lang="en-US" sz="2400" dirty="0">
                <a:solidFill>
                  <a:schemeClr val="tx1"/>
                </a:solidFill>
              </a:rPr>
              <a:t>use storage drivers effectively, it’s important to know how Docker builds and stores </a:t>
            </a:r>
            <a:r>
              <a:rPr lang="en-US" sz="2400" dirty="0" smtClean="0">
                <a:solidFill>
                  <a:schemeClr val="tx1"/>
                </a:solidFill>
              </a:rPr>
              <a:t>images</a:t>
            </a:r>
          </a:p>
          <a:p>
            <a:pPr>
              <a:buFont typeface="Wingdings" panose="05000000000000000000" pitchFamily="2" charset="2"/>
              <a:buChar char="q"/>
            </a:pPr>
            <a:r>
              <a:rPr lang="en-US" sz="2400" dirty="0" smtClean="0">
                <a:solidFill>
                  <a:schemeClr val="tx1"/>
                </a:solidFill>
              </a:rPr>
              <a:t> Use </a:t>
            </a:r>
            <a:r>
              <a:rPr lang="en-US" sz="2400" dirty="0">
                <a:solidFill>
                  <a:schemeClr val="tx1"/>
                </a:solidFill>
              </a:rPr>
              <a:t>this information to make informed choices about the best way to persist data from your applications and avoid performance </a:t>
            </a:r>
            <a:r>
              <a:rPr lang="en-US" sz="2400" dirty="0" smtClean="0">
                <a:solidFill>
                  <a:schemeClr val="tx1"/>
                </a:solidFill>
              </a:rPr>
              <a:t>problems</a:t>
            </a:r>
          </a:p>
          <a:p>
            <a:pPr>
              <a:buFont typeface="Wingdings" panose="05000000000000000000" pitchFamily="2" charset="2"/>
              <a:buChar char="q"/>
            </a:pPr>
            <a:r>
              <a:rPr lang="en-US" sz="2400" dirty="0">
                <a:solidFill>
                  <a:schemeClr val="tx1"/>
                </a:solidFill>
              </a:rPr>
              <a:t> Storage drivers allow you to persist data in the writable </a:t>
            </a:r>
            <a:r>
              <a:rPr lang="en-US" sz="2400" b="1" dirty="0">
                <a:solidFill>
                  <a:schemeClr val="tx1"/>
                </a:solidFill>
              </a:rPr>
              <a:t>layer</a:t>
            </a:r>
            <a:r>
              <a:rPr lang="en-US" sz="2400" dirty="0">
                <a:solidFill>
                  <a:schemeClr val="tx1"/>
                </a:solidFill>
              </a:rPr>
              <a:t> of your </a:t>
            </a:r>
            <a:r>
              <a:rPr lang="en-US" sz="2400" dirty="0" smtClean="0">
                <a:solidFill>
                  <a:schemeClr val="tx1"/>
                </a:solidFill>
              </a:rPr>
              <a:t>container</a:t>
            </a: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This is the </a:t>
            </a:r>
            <a:r>
              <a:rPr lang="en-US" sz="2400" b="1" dirty="0">
                <a:solidFill>
                  <a:schemeClr val="tx1"/>
                </a:solidFill>
              </a:rPr>
              <a:t>least</a:t>
            </a:r>
            <a:r>
              <a:rPr lang="en-US" sz="2400" dirty="0">
                <a:solidFill>
                  <a:schemeClr val="tx1"/>
                </a:solidFill>
              </a:rPr>
              <a:t> efficient way to persist </a:t>
            </a:r>
            <a:r>
              <a:rPr lang="en-US" sz="2400" dirty="0" smtClean="0">
                <a:solidFill>
                  <a:schemeClr val="tx1"/>
                </a:solidFill>
              </a:rPr>
              <a:t>data!</a:t>
            </a:r>
            <a:endParaRPr lang="en-US" sz="2400" b="1"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125</a:t>
            </a:fld>
            <a:endParaRPr lang="en-US" altLang="en-US"/>
          </a:p>
        </p:txBody>
      </p:sp>
    </p:spTree>
    <p:extLst>
      <p:ext uri="{BB962C8B-B14F-4D97-AF65-F5344CB8AC3E}">
        <p14:creationId xmlns:p14="http://schemas.microsoft.com/office/powerpoint/2010/main" val="714470317"/>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Images and Layers</a:t>
            </a:r>
            <a:endParaRPr lang="en-US" dirty="0">
              <a:solidFill>
                <a:schemeClr val="tx1"/>
              </a:solidFill>
            </a:endParaRPr>
          </a:p>
        </p:txBody>
      </p:sp>
      <p:sp>
        <p:nvSpPr>
          <p:cNvPr id="3" name="Content Placeholder 2"/>
          <p:cNvSpPr>
            <a:spLocks noGrp="1"/>
          </p:cNvSpPr>
          <p:nvPr>
            <p:ph idx="1"/>
          </p:nvPr>
        </p:nvSpPr>
        <p:spPr>
          <a:xfrm>
            <a:off x="1097279" y="1066801"/>
            <a:ext cx="10058401" cy="4800599"/>
          </a:xfrm>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A Docker image is built up from a series of </a:t>
            </a:r>
            <a:r>
              <a:rPr lang="en-US" sz="2400" dirty="0" smtClean="0">
                <a:solidFill>
                  <a:schemeClr val="tx1"/>
                </a:solidFill>
              </a:rPr>
              <a:t>layers</a:t>
            </a:r>
            <a:endParaRPr lang="en-US" sz="2400" dirty="0">
              <a:solidFill>
                <a:schemeClr val="tx1"/>
              </a:solidFill>
            </a:endParaRPr>
          </a:p>
          <a:p>
            <a:pPr>
              <a:buFont typeface="Wingdings" panose="05000000000000000000" pitchFamily="2" charset="2"/>
              <a:buChar char="q"/>
            </a:pPr>
            <a:r>
              <a:rPr lang="en-US" sz="2400" dirty="0" smtClean="0"/>
              <a:t> </a:t>
            </a:r>
            <a:r>
              <a:rPr lang="en-US" sz="2400" dirty="0" smtClean="0">
                <a:solidFill>
                  <a:schemeClr val="tx1"/>
                </a:solidFill>
              </a:rPr>
              <a:t>Each layer represents an instruction in the image’s </a:t>
            </a:r>
            <a:r>
              <a:rPr lang="en-US" sz="2400" dirty="0" err="1" smtClean="0">
                <a:solidFill>
                  <a:schemeClr val="tx1"/>
                </a:solidFill>
              </a:rPr>
              <a:t>Dockerfile</a:t>
            </a:r>
            <a:r>
              <a:rPr lang="en-US" sz="2400" dirty="0" smtClean="0">
                <a:solidFill>
                  <a:schemeClr val="tx1"/>
                </a:solidFill>
              </a:rPr>
              <a:t>. </a:t>
            </a:r>
          </a:p>
          <a:p>
            <a:pPr>
              <a:buFont typeface="Wingdings" panose="05000000000000000000" pitchFamily="2" charset="2"/>
              <a:buChar char="q"/>
            </a:pPr>
            <a:r>
              <a:rPr lang="en-US" sz="2400" dirty="0" smtClean="0"/>
              <a:t> </a:t>
            </a:r>
            <a:r>
              <a:rPr lang="en-US" sz="2400" dirty="0">
                <a:solidFill>
                  <a:schemeClr val="tx1"/>
                </a:solidFill>
              </a:rPr>
              <a:t>Each layer except the very last one is </a:t>
            </a:r>
            <a:r>
              <a:rPr lang="en-US" sz="2400" dirty="0" smtClean="0">
                <a:solidFill>
                  <a:schemeClr val="tx1"/>
                </a:solidFill>
              </a:rPr>
              <a:t>read-only</a:t>
            </a:r>
            <a:endParaRPr lang="en-US" sz="2400" dirty="0">
              <a:solidFill>
                <a:schemeClr val="tx1"/>
              </a:solidFill>
            </a:endParaRPr>
          </a:p>
          <a:p>
            <a:pPr>
              <a:buFont typeface="Wingdings" panose="05000000000000000000" pitchFamily="2" charset="2"/>
              <a:buChar char="q"/>
            </a:pPr>
            <a:r>
              <a:rPr lang="en-US" sz="2400" dirty="0" smtClean="0"/>
              <a:t> </a:t>
            </a:r>
            <a:r>
              <a:rPr lang="en-US" sz="2400" dirty="0">
                <a:solidFill>
                  <a:schemeClr val="tx1"/>
                </a:solidFill>
              </a:rPr>
              <a:t>Consider the following </a:t>
            </a:r>
            <a:r>
              <a:rPr lang="en-US" sz="2400" dirty="0" err="1">
                <a:solidFill>
                  <a:schemeClr val="tx1"/>
                </a:solidFill>
              </a:rPr>
              <a:t>Dockerfile</a:t>
            </a:r>
            <a:r>
              <a:rPr lang="en-US" sz="2400" dirty="0" smtClean="0">
                <a:solidFill>
                  <a:schemeClr val="tx1"/>
                </a:solidFill>
              </a:rPr>
              <a:t>:</a:t>
            </a: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smtClean="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smtClean="0">
              <a:solidFill>
                <a:schemeClr val="tx1"/>
              </a:solidFill>
            </a:endParaRPr>
          </a:p>
          <a:p>
            <a:pPr>
              <a:buFont typeface="Wingdings" panose="05000000000000000000" pitchFamily="2" charset="2"/>
              <a:buChar char="q"/>
            </a:pPr>
            <a:r>
              <a:rPr lang="en-US" sz="2400" dirty="0">
                <a:solidFill>
                  <a:schemeClr val="tx1"/>
                </a:solidFill>
              </a:rPr>
              <a:t> Finally, the last layer specifies what command to run within the </a:t>
            </a:r>
            <a:r>
              <a:rPr lang="en-US" sz="2400" dirty="0" smtClean="0">
                <a:solidFill>
                  <a:schemeClr val="tx1"/>
                </a:solidFill>
              </a:rPr>
              <a:t>container</a:t>
            </a: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126</a:t>
            </a:fld>
            <a:endParaRPr lang="en-US" altLang="en-US"/>
          </a:p>
        </p:txBody>
      </p:sp>
      <p:sp>
        <p:nvSpPr>
          <p:cNvPr id="7" name="Content Placeholder 2"/>
          <p:cNvSpPr>
            <a:spLocks noGrp="1"/>
          </p:cNvSpPr>
          <p:nvPr/>
        </p:nvSpPr>
        <p:spPr>
          <a:xfrm>
            <a:off x="1211579" y="3048000"/>
            <a:ext cx="3741421" cy="19050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latin typeface="Courier New" charset="0"/>
                <a:ea typeface="Courier New" charset="0"/>
                <a:cs typeface="Courier New" charset="0"/>
              </a:rPr>
              <a:t>FROM ubuntu:15.04 </a:t>
            </a:r>
          </a:p>
          <a:p>
            <a:r>
              <a:rPr lang="en-US" sz="1800" dirty="0">
                <a:solidFill>
                  <a:schemeClr val="tx1"/>
                </a:solidFill>
                <a:latin typeface="Courier New" charset="0"/>
                <a:ea typeface="Courier New" charset="0"/>
                <a:cs typeface="Courier New" charset="0"/>
              </a:rPr>
              <a:t>COPY . /app </a:t>
            </a:r>
          </a:p>
          <a:p>
            <a:r>
              <a:rPr lang="en-US" sz="1800" dirty="0">
                <a:solidFill>
                  <a:schemeClr val="tx1"/>
                </a:solidFill>
                <a:latin typeface="Courier New" charset="0"/>
                <a:ea typeface="Courier New" charset="0"/>
                <a:cs typeface="Courier New" charset="0"/>
              </a:rPr>
              <a:t>RUN make /app </a:t>
            </a:r>
          </a:p>
          <a:p>
            <a:r>
              <a:rPr lang="en-US" sz="1800" dirty="0">
                <a:solidFill>
                  <a:schemeClr val="tx1"/>
                </a:solidFill>
                <a:latin typeface="Courier New" charset="0"/>
                <a:ea typeface="Courier New" charset="0"/>
                <a:cs typeface="Courier New" charset="0"/>
              </a:rPr>
              <a:t>CMD python /app/</a:t>
            </a:r>
            <a:r>
              <a:rPr lang="en-US" sz="1800" dirty="0" err="1">
                <a:solidFill>
                  <a:schemeClr val="tx1"/>
                </a:solidFill>
                <a:latin typeface="Courier New" charset="0"/>
                <a:ea typeface="Courier New" charset="0"/>
                <a:cs typeface="Courier New" charset="0"/>
              </a:rPr>
              <a:t>app.py</a:t>
            </a:r>
            <a:r>
              <a:rPr lang="en-US" sz="1800" dirty="0">
                <a:solidFill>
                  <a:schemeClr val="tx1"/>
                </a:solidFill>
                <a:latin typeface="Courier New" charset="0"/>
                <a:ea typeface="Courier New" charset="0"/>
                <a:cs typeface="Courier New" charset="0"/>
              </a:rPr>
              <a:t> </a:t>
            </a:r>
          </a:p>
        </p:txBody>
      </p:sp>
      <p:sp>
        <p:nvSpPr>
          <p:cNvPr id="8" name="Content Placeholder 2"/>
          <p:cNvSpPr txBox="1">
            <a:spLocks/>
          </p:cNvSpPr>
          <p:nvPr/>
        </p:nvSpPr>
        <p:spPr>
          <a:xfrm>
            <a:off x="5063533" y="3048000"/>
            <a:ext cx="5985467" cy="19812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panose="05000000000000000000" pitchFamily="2" charset="2"/>
              <a:buChar char="q"/>
            </a:pPr>
            <a:r>
              <a:rPr lang="en-US" sz="2400" dirty="0" smtClean="0">
                <a:solidFill>
                  <a:schemeClr val="tx1"/>
                </a:solidFill>
              </a:rPr>
              <a:t> </a:t>
            </a:r>
            <a:r>
              <a:rPr lang="en-US" sz="2400" dirty="0" smtClean="0">
                <a:solidFill>
                  <a:schemeClr val="tx1"/>
                </a:solidFill>
                <a:latin typeface="Courier New" charset="0"/>
                <a:ea typeface="Courier New" charset="0"/>
                <a:cs typeface="Courier New" charset="0"/>
              </a:rPr>
              <a:t>FROM</a:t>
            </a:r>
            <a:r>
              <a:rPr lang="en-US" sz="2400" dirty="0">
                <a:solidFill>
                  <a:schemeClr val="tx1"/>
                </a:solidFill>
              </a:rPr>
              <a:t> </a:t>
            </a:r>
            <a:r>
              <a:rPr lang="en-US" sz="2400" dirty="0" smtClean="0">
                <a:solidFill>
                  <a:schemeClr val="tx1"/>
                </a:solidFill>
              </a:rPr>
              <a:t>creates </a:t>
            </a:r>
            <a:r>
              <a:rPr lang="en-US" sz="2400" dirty="0">
                <a:solidFill>
                  <a:schemeClr val="tx1"/>
                </a:solidFill>
              </a:rPr>
              <a:t>a </a:t>
            </a:r>
            <a:r>
              <a:rPr lang="en-US" sz="2400" dirty="0" smtClean="0">
                <a:solidFill>
                  <a:schemeClr val="tx1"/>
                </a:solidFill>
              </a:rPr>
              <a:t>layer;</a:t>
            </a:r>
            <a:r>
              <a:rPr lang="en-US" sz="2400" dirty="0">
                <a:solidFill>
                  <a:schemeClr val="tx1"/>
                </a:solidFill>
              </a:rPr>
              <a:t> ubuntu:15.04 </a:t>
            </a:r>
            <a:r>
              <a:rPr lang="en-US" sz="2400" dirty="0" smtClean="0">
                <a:solidFill>
                  <a:schemeClr val="tx1"/>
                </a:solidFill>
              </a:rPr>
              <a:t>image</a:t>
            </a:r>
          </a:p>
          <a:p>
            <a:pPr fontAlgn="auto">
              <a:buFont typeface="Wingdings" panose="05000000000000000000" pitchFamily="2" charset="2"/>
              <a:buChar char="q"/>
            </a:pPr>
            <a:r>
              <a:rPr lang="en-US" sz="2400" dirty="0">
                <a:solidFill>
                  <a:schemeClr val="tx1"/>
                </a:solidFill>
              </a:rPr>
              <a:t> </a:t>
            </a:r>
            <a:r>
              <a:rPr lang="en-US" sz="2400" dirty="0" smtClean="0">
                <a:solidFill>
                  <a:schemeClr val="tx1"/>
                </a:solidFill>
                <a:latin typeface="Courier New" charset="0"/>
                <a:ea typeface="Courier New" charset="0"/>
                <a:cs typeface="Courier New" charset="0"/>
              </a:rPr>
              <a:t>COPY</a:t>
            </a:r>
            <a:r>
              <a:rPr lang="en-US" sz="2400" dirty="0">
                <a:solidFill>
                  <a:schemeClr val="tx1"/>
                </a:solidFill>
              </a:rPr>
              <a:t> command adds some </a:t>
            </a:r>
            <a:r>
              <a:rPr lang="en-US" sz="2400" dirty="0" smtClean="0">
                <a:solidFill>
                  <a:schemeClr val="tx1"/>
                </a:solidFill>
              </a:rPr>
              <a:t>files from (</a:t>
            </a:r>
            <a:r>
              <a:rPr lang="en-US" sz="2400" dirty="0" smtClean="0">
                <a:solidFill>
                  <a:schemeClr val="tx1"/>
                </a:solidFill>
                <a:latin typeface="Courier New" charset="0"/>
                <a:ea typeface="Courier New" charset="0"/>
                <a:cs typeface="Courier New" charset="0"/>
              </a:rPr>
              <a:t>.</a:t>
            </a:r>
            <a:r>
              <a:rPr lang="en-US" sz="2400" dirty="0" smtClean="0">
                <a:solidFill>
                  <a:schemeClr val="tx1"/>
                </a:solidFill>
              </a:rPr>
              <a:t>)</a:t>
            </a:r>
          </a:p>
          <a:p>
            <a:pPr fontAlgn="auto">
              <a:buFont typeface="Wingdings" panose="05000000000000000000" pitchFamily="2" charset="2"/>
              <a:buChar char="q"/>
            </a:pPr>
            <a:r>
              <a:rPr lang="en-US" sz="2400" dirty="0">
                <a:solidFill>
                  <a:schemeClr val="tx1"/>
                </a:solidFill>
              </a:rPr>
              <a:t> </a:t>
            </a:r>
            <a:r>
              <a:rPr lang="en-US" sz="2400" dirty="0" smtClean="0">
                <a:solidFill>
                  <a:schemeClr val="tx1"/>
                </a:solidFill>
              </a:rPr>
              <a:t> </a:t>
            </a:r>
            <a:r>
              <a:rPr lang="en-US" sz="2400" dirty="0">
                <a:solidFill>
                  <a:schemeClr val="tx1"/>
                </a:solidFill>
              </a:rPr>
              <a:t>The </a:t>
            </a:r>
            <a:r>
              <a:rPr lang="en-US" sz="2400" dirty="0">
                <a:solidFill>
                  <a:schemeClr val="tx1"/>
                </a:solidFill>
                <a:latin typeface="Courier New" charset="0"/>
                <a:ea typeface="Courier New" charset="0"/>
                <a:cs typeface="Courier New" charset="0"/>
              </a:rPr>
              <a:t>RUN</a:t>
            </a:r>
            <a:r>
              <a:rPr lang="en-US" sz="2400" dirty="0">
                <a:solidFill>
                  <a:schemeClr val="tx1"/>
                </a:solidFill>
              </a:rPr>
              <a:t> command builds your application </a:t>
            </a:r>
          </a:p>
          <a:p>
            <a:pPr fontAlgn="auto">
              <a:buFont typeface="Wingdings" panose="05000000000000000000" pitchFamily="2" charset="2"/>
              <a:buChar char="q"/>
            </a:pPr>
            <a:r>
              <a:rPr lang="en-US" sz="2400" dirty="0" smtClean="0">
                <a:solidFill>
                  <a:schemeClr val="tx1"/>
                </a:solidFill>
              </a:rPr>
              <a:t> </a:t>
            </a:r>
            <a:r>
              <a:rPr lang="en-US" sz="2400" dirty="0" smtClean="0">
                <a:solidFill>
                  <a:schemeClr val="tx1"/>
                </a:solidFill>
                <a:latin typeface="Courier New" charset="0"/>
                <a:ea typeface="Courier New" charset="0"/>
                <a:cs typeface="Courier New" charset="0"/>
              </a:rPr>
              <a:t>CMD</a:t>
            </a:r>
            <a:r>
              <a:rPr lang="en-US" sz="2400" dirty="0" smtClean="0">
                <a:solidFill>
                  <a:schemeClr val="tx1"/>
                </a:solidFill>
              </a:rPr>
              <a:t> specifies what to run in the container</a:t>
            </a:r>
            <a:endParaRPr lang="en-US" sz="2400" dirty="0">
              <a:solidFill>
                <a:schemeClr val="tx1"/>
              </a:solidFill>
            </a:endParaRPr>
          </a:p>
          <a:p>
            <a:pPr fontAlgn="auto">
              <a:buFont typeface="Wingdings" panose="05000000000000000000" pitchFamily="2" charset="2"/>
              <a:buChar char="q"/>
            </a:pPr>
            <a:endParaRPr lang="en-US" sz="2400" dirty="0">
              <a:solidFill>
                <a:schemeClr val="tx1"/>
              </a:solidFill>
            </a:endParaRPr>
          </a:p>
          <a:p>
            <a:pPr fontAlgn="auto">
              <a:buFont typeface="Wingdings" panose="05000000000000000000" pitchFamily="2" charset="2"/>
              <a:buChar char="q"/>
            </a:pPr>
            <a:endParaRPr lang="en-US" sz="2400" dirty="0" smtClean="0">
              <a:solidFill>
                <a:schemeClr val="tx1"/>
              </a:solidFill>
            </a:endParaRPr>
          </a:p>
        </p:txBody>
      </p:sp>
    </p:spTree>
    <p:extLst>
      <p:ext uri="{BB962C8B-B14F-4D97-AF65-F5344CB8AC3E}">
        <p14:creationId xmlns:p14="http://schemas.microsoft.com/office/powerpoint/2010/main" val="412589218"/>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Images and Layers</a:t>
            </a:r>
            <a:endParaRPr lang="en-US" dirty="0">
              <a:solidFill>
                <a:schemeClr val="tx1"/>
              </a:solidFill>
            </a:endParaRPr>
          </a:p>
        </p:txBody>
      </p:sp>
      <p:sp>
        <p:nvSpPr>
          <p:cNvPr id="3" name="Content Placeholder 2"/>
          <p:cNvSpPr>
            <a:spLocks noGrp="1"/>
          </p:cNvSpPr>
          <p:nvPr>
            <p:ph idx="1"/>
          </p:nvPr>
        </p:nvSpPr>
        <p:spPr>
          <a:xfrm>
            <a:off x="1097279" y="1066801"/>
            <a:ext cx="4998721" cy="4038599"/>
          </a:xfrm>
        </p:spPr>
        <p:txBody>
          <a:bodyPr>
            <a:normAutofit/>
          </a:bodyPr>
          <a:lstStyle/>
          <a:p>
            <a:pPr>
              <a:buFont typeface="Wingdings" panose="05000000000000000000" pitchFamily="2" charset="2"/>
              <a:buChar char="q"/>
            </a:pPr>
            <a:r>
              <a:rPr lang="en-US" sz="2400" dirty="0" smtClean="0">
                <a:solidFill>
                  <a:schemeClr val="tx1"/>
                </a:solidFill>
              </a:rPr>
              <a:t> Each </a:t>
            </a:r>
            <a:r>
              <a:rPr lang="en-US" sz="2400" dirty="0">
                <a:solidFill>
                  <a:schemeClr val="tx1"/>
                </a:solidFill>
              </a:rPr>
              <a:t>layer is only a set of differences from the layer before </a:t>
            </a:r>
            <a:r>
              <a:rPr lang="en-US" sz="2400" dirty="0" smtClean="0">
                <a:solidFill>
                  <a:schemeClr val="tx1"/>
                </a:solidFill>
              </a:rPr>
              <a:t>it</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When </a:t>
            </a:r>
            <a:r>
              <a:rPr lang="en-US" sz="2400" dirty="0">
                <a:solidFill>
                  <a:schemeClr val="tx1"/>
                </a:solidFill>
              </a:rPr>
              <a:t>you create a new container, you add a new writable layer on top of the underlying </a:t>
            </a:r>
            <a:r>
              <a:rPr lang="en-US" sz="2400" dirty="0" smtClean="0">
                <a:solidFill>
                  <a:schemeClr val="tx1"/>
                </a:solidFill>
              </a:rPr>
              <a:t>layers</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All </a:t>
            </a:r>
            <a:r>
              <a:rPr lang="en-US" sz="2400" dirty="0">
                <a:solidFill>
                  <a:schemeClr val="tx1"/>
                </a:solidFill>
              </a:rPr>
              <a:t>changes made </a:t>
            </a:r>
            <a:r>
              <a:rPr lang="en-US" sz="2400" dirty="0" smtClean="0">
                <a:solidFill>
                  <a:schemeClr val="tx1"/>
                </a:solidFill>
              </a:rPr>
              <a:t>are </a:t>
            </a:r>
            <a:r>
              <a:rPr lang="en-US" sz="2400" dirty="0">
                <a:solidFill>
                  <a:schemeClr val="tx1"/>
                </a:solidFill>
              </a:rPr>
              <a:t>written to this thin writable container </a:t>
            </a:r>
            <a:r>
              <a:rPr lang="en-US" sz="2400" dirty="0" smtClean="0">
                <a:solidFill>
                  <a:schemeClr val="tx1"/>
                </a:solidFill>
              </a:rPr>
              <a:t>layer</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diagram below shows a container based on the Ubuntu 15.04 </a:t>
            </a:r>
            <a:r>
              <a:rPr lang="en-US" sz="2400" dirty="0" smtClean="0">
                <a:solidFill>
                  <a:schemeClr val="tx1"/>
                </a:solidFill>
              </a:rPr>
              <a:t>image:</a:t>
            </a: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127</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219200"/>
            <a:ext cx="5170213" cy="3592341"/>
          </a:xfrm>
          <a:prstGeom prst="rect">
            <a:avLst/>
          </a:prstGeom>
        </p:spPr>
      </p:pic>
      <p:sp>
        <p:nvSpPr>
          <p:cNvPr id="9" name="Content Placeholder 2"/>
          <p:cNvSpPr txBox="1">
            <a:spLocks/>
          </p:cNvSpPr>
          <p:nvPr/>
        </p:nvSpPr>
        <p:spPr>
          <a:xfrm>
            <a:off x="1097278" y="5152745"/>
            <a:ext cx="10058402" cy="16383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panose="05000000000000000000" pitchFamily="2" charset="2"/>
              <a:buChar char="q"/>
            </a:pPr>
            <a:r>
              <a:rPr lang="en-US" sz="2400" dirty="0" smtClean="0">
                <a:solidFill>
                  <a:schemeClr val="tx1"/>
                </a:solidFill>
              </a:rPr>
              <a:t> </a:t>
            </a:r>
            <a:r>
              <a:rPr lang="en-US" sz="2400" dirty="0">
                <a:solidFill>
                  <a:schemeClr val="tx1"/>
                </a:solidFill>
              </a:rPr>
              <a:t>A </a:t>
            </a:r>
            <a:r>
              <a:rPr lang="en-US" sz="2400" i="1" dirty="0">
                <a:solidFill>
                  <a:schemeClr val="tx1"/>
                </a:solidFill>
              </a:rPr>
              <a:t>storage driver</a:t>
            </a:r>
            <a:r>
              <a:rPr lang="en-US" sz="2400" dirty="0">
                <a:solidFill>
                  <a:schemeClr val="tx1"/>
                </a:solidFill>
              </a:rPr>
              <a:t> handles the details about the way these layers interact with each </a:t>
            </a:r>
            <a:r>
              <a:rPr lang="en-US" sz="2400" dirty="0" smtClean="0">
                <a:solidFill>
                  <a:schemeClr val="tx1"/>
                </a:solidFill>
              </a:rPr>
              <a:t>other</a:t>
            </a:r>
            <a:endParaRPr lang="en-US" sz="2400" dirty="0">
              <a:solidFill>
                <a:schemeClr val="tx1"/>
              </a:solidFill>
            </a:endParaRPr>
          </a:p>
        </p:txBody>
      </p:sp>
    </p:spTree>
    <p:extLst>
      <p:ext uri="{BB962C8B-B14F-4D97-AF65-F5344CB8AC3E}">
        <p14:creationId xmlns:p14="http://schemas.microsoft.com/office/powerpoint/2010/main" val="316622051"/>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Containers and Layers</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The major difference between a container and an image is the top writable </a:t>
            </a:r>
            <a:r>
              <a:rPr lang="en-US" sz="2400" dirty="0" smtClean="0">
                <a:solidFill>
                  <a:schemeClr val="tx1"/>
                </a:solidFill>
              </a:rPr>
              <a:t>layer</a:t>
            </a:r>
            <a:endParaRPr lang="en-US" sz="2400" dirty="0">
              <a:solidFill>
                <a:schemeClr val="tx1"/>
              </a:solidFill>
            </a:endParaRPr>
          </a:p>
          <a:p>
            <a:pPr>
              <a:buFont typeface="Wingdings" charset="2"/>
              <a:buChar char="q"/>
            </a:pPr>
            <a:r>
              <a:rPr lang="en-US" sz="2400" dirty="0" smtClean="0">
                <a:solidFill>
                  <a:schemeClr val="tx1"/>
                </a:solidFill>
              </a:rPr>
              <a:t> When </a:t>
            </a:r>
            <a:r>
              <a:rPr lang="en-US" sz="2400" dirty="0">
                <a:solidFill>
                  <a:schemeClr val="tx1"/>
                </a:solidFill>
              </a:rPr>
              <a:t>the container is deleted, the writable layer is also </a:t>
            </a:r>
            <a:r>
              <a:rPr lang="en-US" sz="2400" dirty="0" smtClean="0">
                <a:solidFill>
                  <a:schemeClr val="tx1"/>
                </a:solidFill>
              </a:rPr>
              <a:t>deleted </a:t>
            </a:r>
            <a:endParaRPr lang="en-US" sz="2400" dirty="0">
              <a:solidFill>
                <a:schemeClr val="tx1"/>
              </a:solidFill>
            </a:endParaRPr>
          </a:p>
          <a:p>
            <a:pPr>
              <a:buFont typeface="Wingdings" charset="2"/>
              <a:buChar char="q"/>
            </a:pPr>
            <a:r>
              <a:rPr lang="en-US" sz="2400" dirty="0" smtClean="0">
                <a:solidFill>
                  <a:schemeClr val="tx1"/>
                </a:solidFill>
              </a:rPr>
              <a:t> The </a:t>
            </a:r>
            <a:r>
              <a:rPr lang="en-US" sz="2400" dirty="0">
                <a:solidFill>
                  <a:schemeClr val="tx1"/>
                </a:solidFill>
              </a:rPr>
              <a:t>underlying image remains </a:t>
            </a:r>
            <a:r>
              <a:rPr lang="en-US" sz="2400" dirty="0" smtClean="0">
                <a:solidFill>
                  <a:schemeClr val="tx1"/>
                </a:solidFill>
              </a:rPr>
              <a:t>unchanged</a:t>
            </a:r>
            <a:endParaRPr lang="en-US" sz="2400" dirty="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Multiple  containers </a:t>
            </a:r>
            <a:r>
              <a:rPr lang="en-US" sz="2400" dirty="0">
                <a:solidFill>
                  <a:schemeClr val="tx1"/>
                </a:solidFill>
              </a:rPr>
              <a:t>can share access to the same underlying image and yet have their own data </a:t>
            </a:r>
            <a:r>
              <a:rPr lang="en-US" sz="2400" dirty="0" smtClean="0">
                <a:solidFill>
                  <a:schemeClr val="tx1"/>
                </a:solidFill>
              </a:rPr>
              <a:t>state</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128</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592" y="3681273"/>
            <a:ext cx="3611880" cy="2483168"/>
          </a:xfrm>
          <a:prstGeom prst="rect">
            <a:avLst/>
          </a:prstGeom>
        </p:spPr>
      </p:pic>
    </p:spTree>
    <p:extLst>
      <p:ext uri="{BB962C8B-B14F-4D97-AF65-F5344CB8AC3E}">
        <p14:creationId xmlns:p14="http://schemas.microsoft.com/office/powerpoint/2010/main" val="571000391"/>
      </p:ext>
    </p:extLst>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Containers and Layers</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The diagram below shows multiple containers sharing </a:t>
            </a:r>
            <a:r>
              <a:rPr lang="en-US" sz="2400" dirty="0" smtClean="0">
                <a:solidFill>
                  <a:schemeClr val="tx1"/>
                </a:solidFill>
              </a:rPr>
              <a:t>a Ubuntu </a:t>
            </a:r>
            <a:r>
              <a:rPr lang="en-US" sz="2400" dirty="0">
                <a:solidFill>
                  <a:schemeClr val="tx1"/>
                </a:solidFill>
              </a:rPr>
              <a:t>15.04 </a:t>
            </a:r>
            <a:r>
              <a:rPr lang="en-US" sz="2400" dirty="0" smtClean="0">
                <a:solidFill>
                  <a:schemeClr val="tx1"/>
                </a:solidFill>
              </a:rPr>
              <a:t>image:</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129</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93" y="1771902"/>
            <a:ext cx="5890213" cy="3638298"/>
          </a:xfrm>
          <a:prstGeom prst="rect">
            <a:avLst/>
          </a:prstGeom>
        </p:spPr>
      </p:pic>
    </p:spTree>
    <p:extLst>
      <p:ext uri="{BB962C8B-B14F-4D97-AF65-F5344CB8AC3E}">
        <p14:creationId xmlns:p14="http://schemas.microsoft.com/office/powerpoint/2010/main" val="99003954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on Docker Hub</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solidFill>
                  <a:schemeClr val="tx1"/>
                </a:solidFill>
              </a:rPr>
              <a:t> You </a:t>
            </a:r>
            <a:r>
              <a:rPr lang="en-US" sz="2400" dirty="0">
                <a:solidFill>
                  <a:schemeClr val="tx1"/>
                </a:solidFill>
              </a:rPr>
              <a:t>can find public repositories and images from Docker Hub in two </a:t>
            </a:r>
            <a:r>
              <a:rPr lang="en-US" sz="2400" dirty="0" smtClean="0">
                <a:solidFill>
                  <a:schemeClr val="tx1"/>
                </a:solidFill>
              </a:rPr>
              <a:t>ways:</a:t>
            </a:r>
          </a:p>
          <a:p>
            <a:pPr marL="658368" lvl="1" indent="-457200">
              <a:buClr>
                <a:schemeClr val="tx1"/>
              </a:buClr>
              <a:buFont typeface="+mj-lt"/>
              <a:buAutoNum type="arabicPeriod"/>
            </a:pPr>
            <a:r>
              <a:rPr lang="en-US" sz="2200" dirty="0" smtClean="0">
                <a:solidFill>
                  <a:schemeClr val="tx1"/>
                </a:solidFill>
              </a:rPr>
              <a:t> </a:t>
            </a:r>
            <a:r>
              <a:rPr lang="en-US" sz="2200" dirty="0">
                <a:solidFill>
                  <a:schemeClr val="tx1"/>
                </a:solidFill>
              </a:rPr>
              <a:t>You can “Search” from the Docker Hub </a:t>
            </a:r>
            <a:r>
              <a:rPr lang="en-US" sz="2200" dirty="0" smtClean="0">
                <a:solidFill>
                  <a:schemeClr val="tx1"/>
                </a:solidFill>
              </a:rPr>
              <a:t>website</a:t>
            </a:r>
          </a:p>
          <a:p>
            <a:pPr marL="658368" lvl="1" indent="-457200">
              <a:buClr>
                <a:schemeClr val="tx1"/>
              </a:buClr>
              <a:buFont typeface="+mj-lt"/>
              <a:buAutoNum type="arabicPeriod"/>
            </a:pPr>
            <a:r>
              <a:rPr lang="en-US" sz="2200" dirty="0">
                <a:solidFill>
                  <a:schemeClr val="tx1"/>
                </a:solidFill>
              </a:rPr>
              <a:t> U</a:t>
            </a:r>
            <a:r>
              <a:rPr lang="en-US" sz="2200" dirty="0" smtClean="0">
                <a:solidFill>
                  <a:schemeClr val="tx1"/>
                </a:solidFill>
              </a:rPr>
              <a:t>se </a:t>
            </a:r>
            <a:r>
              <a:rPr lang="en-US" sz="2200" dirty="0">
                <a:solidFill>
                  <a:schemeClr val="tx1"/>
                </a:solidFill>
              </a:rPr>
              <a:t>the Docker </a:t>
            </a:r>
            <a:r>
              <a:rPr lang="en-US" sz="2200" dirty="0" smtClean="0">
                <a:solidFill>
                  <a:schemeClr val="tx1"/>
                </a:solidFill>
              </a:rPr>
              <a:t>CLI to </a:t>
            </a:r>
            <a:r>
              <a:rPr lang="en-US" sz="2200" dirty="0">
                <a:solidFill>
                  <a:schemeClr val="tx1"/>
                </a:solidFill>
              </a:rPr>
              <a:t>run the </a:t>
            </a:r>
            <a:r>
              <a:rPr lang="en-US" sz="2200" dirty="0" err="1">
                <a:solidFill>
                  <a:schemeClr val="tx1"/>
                </a:solidFill>
                <a:latin typeface="Courier New" charset="0"/>
                <a:ea typeface="Courier New" charset="0"/>
                <a:cs typeface="Courier New" charset="0"/>
              </a:rPr>
              <a:t>docker</a:t>
            </a:r>
            <a:r>
              <a:rPr lang="en-US" sz="2200" dirty="0">
                <a:solidFill>
                  <a:schemeClr val="tx1"/>
                </a:solidFill>
                <a:latin typeface="Courier New" charset="0"/>
                <a:ea typeface="Courier New" charset="0"/>
                <a:cs typeface="Courier New" charset="0"/>
              </a:rPr>
              <a:t> </a:t>
            </a:r>
            <a:r>
              <a:rPr lang="en-US" sz="2200" dirty="0" smtClean="0">
                <a:solidFill>
                  <a:schemeClr val="tx1"/>
                </a:solidFill>
                <a:latin typeface="Courier New" charset="0"/>
                <a:ea typeface="Courier New" charset="0"/>
                <a:cs typeface="Courier New" charset="0"/>
              </a:rPr>
              <a:t>search</a:t>
            </a:r>
            <a:r>
              <a:rPr lang="en-US" sz="2200" dirty="0" smtClean="0">
                <a:solidFill>
                  <a:schemeClr val="tx1"/>
                </a:solidFill>
              </a:rPr>
              <a:t> command</a:t>
            </a:r>
            <a:endParaRPr lang="en-US" sz="2400" dirty="0">
              <a:solidFill>
                <a:schemeClr val="tx1"/>
              </a:solidFill>
            </a:endParaRPr>
          </a:p>
          <a:p>
            <a:pPr>
              <a:buFont typeface="Wingdings" charset="2"/>
              <a:buChar char="q"/>
            </a:pPr>
            <a:r>
              <a:rPr lang="en-US" sz="2400" dirty="0" smtClean="0"/>
              <a:t> </a:t>
            </a:r>
            <a:r>
              <a:rPr lang="en-US" sz="2400" dirty="0">
                <a:solidFill>
                  <a:schemeClr val="tx1"/>
                </a:solidFill>
              </a:rPr>
              <a:t>For example if you were looking for an </a:t>
            </a:r>
            <a:r>
              <a:rPr lang="en-US" sz="2400" dirty="0" err="1">
                <a:solidFill>
                  <a:schemeClr val="tx1"/>
                </a:solidFill>
                <a:latin typeface="Courier New" charset="0"/>
                <a:ea typeface="Courier New" charset="0"/>
                <a:cs typeface="Courier New" charset="0"/>
              </a:rPr>
              <a:t>ubuntu</a:t>
            </a:r>
            <a:r>
              <a:rPr lang="en-US" sz="2400" dirty="0">
                <a:solidFill>
                  <a:schemeClr val="tx1"/>
                </a:solidFill>
              </a:rPr>
              <a:t> image, you might run the following command line search</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You </a:t>
            </a:r>
            <a:r>
              <a:rPr lang="en-US" sz="2400" dirty="0">
                <a:solidFill>
                  <a:schemeClr val="tx1"/>
                </a:solidFill>
              </a:rPr>
              <a:t>can configure Docker Hub repositories in two ways:</a:t>
            </a:r>
          </a:p>
          <a:p>
            <a:pPr marL="457200" indent="-457200">
              <a:buClr>
                <a:schemeClr val="tx1"/>
              </a:buClr>
              <a:buFont typeface="+mj-lt"/>
              <a:buAutoNum type="arabicPeriod"/>
            </a:pPr>
            <a:r>
              <a:rPr lang="en-US" sz="2400" dirty="0" smtClean="0">
                <a:solidFill>
                  <a:schemeClr val="tx1"/>
                </a:solidFill>
              </a:rPr>
              <a:t>R</a:t>
            </a:r>
            <a:r>
              <a:rPr lang="en-US" sz="2400" b="1" dirty="0" smtClean="0">
                <a:solidFill>
                  <a:schemeClr val="tx1"/>
                </a:solidFill>
              </a:rPr>
              <a:t>epositories</a:t>
            </a:r>
            <a:r>
              <a:rPr lang="en-US" sz="2400" dirty="0">
                <a:solidFill>
                  <a:schemeClr val="tx1"/>
                </a:solidFill>
              </a:rPr>
              <a:t>, which allow you to push images from a local Docker daemon to Docker </a:t>
            </a:r>
            <a:r>
              <a:rPr lang="en-US" sz="2400" dirty="0" smtClean="0">
                <a:solidFill>
                  <a:schemeClr val="tx1"/>
                </a:solidFill>
              </a:rPr>
              <a:t>Hub</a:t>
            </a:r>
            <a:endParaRPr lang="en-US" sz="2400" dirty="0">
              <a:solidFill>
                <a:schemeClr val="tx1"/>
              </a:solidFill>
            </a:endParaRPr>
          </a:p>
          <a:p>
            <a:pPr marL="457200" indent="-457200">
              <a:buClr>
                <a:schemeClr val="tx1"/>
              </a:buClr>
              <a:buFont typeface="+mj-lt"/>
              <a:buAutoNum type="arabicPeriod"/>
            </a:pPr>
            <a:r>
              <a:rPr lang="en-US" sz="2400" dirty="0" smtClean="0">
                <a:solidFill>
                  <a:schemeClr val="tx1"/>
                </a:solidFill>
              </a:rPr>
              <a:t>A</a:t>
            </a:r>
            <a:r>
              <a:rPr lang="en-US" sz="2400" b="1" dirty="0" smtClean="0">
                <a:solidFill>
                  <a:schemeClr val="tx1"/>
                </a:solidFill>
              </a:rPr>
              <a:t>utomated </a:t>
            </a:r>
            <a:r>
              <a:rPr lang="en-US" sz="2400" b="1" dirty="0">
                <a:solidFill>
                  <a:schemeClr val="tx1"/>
                </a:solidFill>
              </a:rPr>
              <a:t>Builds</a:t>
            </a:r>
            <a:r>
              <a:rPr lang="en-US" sz="2400" dirty="0">
                <a:solidFill>
                  <a:schemeClr val="tx1"/>
                </a:solidFill>
              </a:rPr>
              <a:t>, which link to a source code repository and trigger an image rebuild process on Docker Hub when changes are detected in the source </a:t>
            </a:r>
            <a:r>
              <a:rPr lang="en-US" sz="2400" dirty="0" smtClean="0">
                <a:solidFill>
                  <a:schemeClr val="tx1"/>
                </a:solidFill>
              </a:rPr>
              <a:t>code</a:t>
            </a: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5" name="Content Placeholder 2"/>
          <p:cNvSpPr>
            <a:spLocks noGrp="1"/>
          </p:cNvSpPr>
          <p:nvPr/>
        </p:nvSpPr>
        <p:spPr>
          <a:xfrm>
            <a:off x="3581400" y="3131128"/>
            <a:ext cx="5029200" cy="374072"/>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a:t>
            </a:r>
            <a:r>
              <a:rPr lang="en-US" sz="2400" b="1" dirty="0">
                <a:solidFill>
                  <a:schemeClr val="bg1"/>
                </a:solidFill>
                <a:latin typeface="Courier New" charset="0"/>
                <a:ea typeface="Courier New" charset="0"/>
                <a:cs typeface="Courier New" charset="0"/>
              </a:rPr>
              <a:t>search</a:t>
            </a: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ubuntu</a:t>
            </a:r>
            <a:r>
              <a:rPr lang="en-US" sz="2400" dirty="0">
                <a:solidFill>
                  <a:schemeClr val="bg1"/>
                </a:solidFill>
                <a:latin typeface="Courier New" charset="0"/>
                <a:ea typeface="Courier New" charset="0"/>
                <a:cs typeface="Courier New" charset="0"/>
              </a:rPr>
              <a:t> </a:t>
            </a:r>
          </a:p>
        </p:txBody>
      </p:sp>
    </p:spTree>
    <p:extLst>
      <p:ext uri="{BB962C8B-B14F-4D97-AF65-F5344CB8AC3E}">
        <p14:creationId xmlns:p14="http://schemas.microsoft.com/office/powerpoint/2010/main" val="1038407942"/>
      </p:ext>
    </p:extLst>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Data Volumes and Storage Drivers</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Any </a:t>
            </a:r>
            <a:r>
              <a:rPr lang="en-US" sz="2400" dirty="0">
                <a:solidFill>
                  <a:schemeClr val="tx1"/>
                </a:solidFill>
              </a:rPr>
              <a:t>data written to the </a:t>
            </a:r>
            <a:r>
              <a:rPr lang="en-US" sz="2400" dirty="0" smtClean="0">
                <a:solidFill>
                  <a:schemeClr val="tx1"/>
                </a:solidFill>
              </a:rPr>
              <a:t>container, not </a:t>
            </a:r>
            <a:r>
              <a:rPr lang="en-US" sz="2400" dirty="0">
                <a:solidFill>
                  <a:schemeClr val="tx1"/>
                </a:solidFill>
              </a:rPr>
              <a:t>stored in a </a:t>
            </a:r>
            <a:r>
              <a:rPr lang="en-US" sz="2400" i="1" dirty="0">
                <a:solidFill>
                  <a:schemeClr val="tx1"/>
                </a:solidFill>
              </a:rPr>
              <a:t>data volume</a:t>
            </a:r>
            <a:r>
              <a:rPr lang="en-US" sz="2400" dirty="0">
                <a:solidFill>
                  <a:schemeClr val="tx1"/>
                </a:solidFill>
              </a:rPr>
              <a:t> is </a:t>
            </a:r>
            <a:r>
              <a:rPr lang="en-US" sz="2400" b="1" dirty="0" smtClean="0">
                <a:solidFill>
                  <a:schemeClr val="tx1"/>
                </a:solidFill>
              </a:rPr>
              <a:t>deleted</a:t>
            </a:r>
            <a:r>
              <a:rPr lang="en-US" sz="2400" dirty="0" smtClean="0">
                <a:solidFill>
                  <a:schemeClr val="tx1"/>
                </a:solidFill>
              </a:rPr>
              <a:t>!</a:t>
            </a:r>
          </a:p>
          <a:p>
            <a:pPr>
              <a:buFont typeface="Wingdings" panose="05000000000000000000" pitchFamily="2" charset="2"/>
              <a:buChar char="q"/>
            </a:pPr>
            <a:r>
              <a:rPr lang="en-US" sz="2400" dirty="0">
                <a:solidFill>
                  <a:schemeClr val="tx1"/>
                </a:solidFill>
              </a:rPr>
              <a:t> A data volume is a directory or file in the Docker host’s filesystem that is mounted directly into a </a:t>
            </a:r>
            <a:r>
              <a:rPr lang="en-US" sz="2400" dirty="0" smtClean="0">
                <a:solidFill>
                  <a:schemeClr val="tx1"/>
                </a:solidFill>
              </a:rPr>
              <a:t>container</a:t>
            </a: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Data volumes are not controlled by the storage </a:t>
            </a:r>
            <a:r>
              <a:rPr lang="en-US" sz="2400" dirty="0" smtClean="0">
                <a:solidFill>
                  <a:schemeClr val="tx1"/>
                </a:solidFill>
              </a:rPr>
              <a:t>driver</a:t>
            </a:r>
          </a:p>
          <a:p>
            <a:pPr>
              <a:buFont typeface="Wingdings" panose="05000000000000000000" pitchFamily="2" charset="2"/>
              <a:buChar char="q"/>
            </a:pPr>
            <a:r>
              <a:rPr lang="en-US" sz="2400" dirty="0">
                <a:solidFill>
                  <a:schemeClr val="tx1"/>
                </a:solidFill>
              </a:rPr>
              <a:t> Reads and writes to data volumes </a:t>
            </a:r>
            <a:r>
              <a:rPr lang="en-US" sz="2400" b="1" dirty="0">
                <a:solidFill>
                  <a:schemeClr val="tx1"/>
                </a:solidFill>
              </a:rPr>
              <a:t>bypass</a:t>
            </a:r>
            <a:r>
              <a:rPr lang="en-US" sz="2400" dirty="0">
                <a:solidFill>
                  <a:schemeClr val="tx1"/>
                </a:solidFill>
              </a:rPr>
              <a:t> the storage driver and operate at native host </a:t>
            </a:r>
            <a:r>
              <a:rPr lang="en-US" sz="2400" dirty="0" smtClean="0">
                <a:solidFill>
                  <a:schemeClr val="tx1"/>
                </a:solidFill>
              </a:rPr>
              <a:t>speeds</a:t>
            </a: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You can mount any number of data volumes into a </a:t>
            </a:r>
            <a:r>
              <a:rPr lang="en-US" sz="2400" dirty="0" smtClean="0">
                <a:solidFill>
                  <a:schemeClr val="tx1"/>
                </a:solidFill>
              </a:rPr>
              <a:t>container</a:t>
            </a:r>
          </a:p>
          <a:p>
            <a:pPr>
              <a:buFont typeface="Wingdings" panose="05000000000000000000" pitchFamily="2" charset="2"/>
              <a:buChar char="q"/>
            </a:pPr>
            <a:r>
              <a:rPr lang="en-US" sz="2400" dirty="0">
                <a:solidFill>
                  <a:schemeClr val="tx1"/>
                </a:solidFill>
              </a:rPr>
              <a:t> Multiple containers can also share one or more data volumes.</a:t>
            </a: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130</a:t>
            </a:fld>
            <a:endParaRPr lang="en-US" altLang="en-US"/>
          </a:p>
        </p:txBody>
      </p:sp>
    </p:spTree>
    <p:extLst>
      <p:ext uri="{BB962C8B-B14F-4D97-AF65-F5344CB8AC3E}">
        <p14:creationId xmlns:p14="http://schemas.microsoft.com/office/powerpoint/2010/main" val="1418393890"/>
      </p:ext>
    </p:extLst>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Data Volumes and Storage Drivers</a:t>
            </a:r>
            <a:endParaRPr lang="en-US" dirty="0">
              <a:solidFill>
                <a:schemeClr val="tx1"/>
              </a:solidFill>
            </a:endParaRPr>
          </a:p>
        </p:txBody>
      </p:sp>
      <p:sp>
        <p:nvSpPr>
          <p:cNvPr id="3" name="Content Placeholder 2"/>
          <p:cNvSpPr>
            <a:spLocks noGrp="1"/>
          </p:cNvSpPr>
          <p:nvPr>
            <p:ph idx="1"/>
          </p:nvPr>
        </p:nvSpPr>
        <p:spPr>
          <a:xfrm>
            <a:off x="1097279" y="1066801"/>
            <a:ext cx="10058401" cy="5257799"/>
          </a:xfrm>
        </p:spPr>
        <p:txBody>
          <a:bodyPr>
            <a:noAutofit/>
          </a:bodyPr>
          <a:lstStyle/>
          <a:p>
            <a:pPr>
              <a:buFont typeface="Wingdings" panose="05000000000000000000" pitchFamily="2" charset="2"/>
              <a:buChar char="q"/>
            </a:pPr>
            <a:r>
              <a:rPr lang="en-US" sz="2400" dirty="0" smtClean="0"/>
              <a:t> </a:t>
            </a:r>
            <a:r>
              <a:rPr lang="en-US" sz="2400" dirty="0">
                <a:solidFill>
                  <a:schemeClr val="tx1"/>
                </a:solidFill>
              </a:rPr>
              <a:t>The diagram below shows a single Docker host running two </a:t>
            </a:r>
            <a:r>
              <a:rPr lang="en-US" sz="2400" dirty="0" smtClean="0">
                <a:solidFill>
                  <a:schemeClr val="tx1"/>
                </a:solidFill>
              </a:rPr>
              <a:t>containers:</a:t>
            </a: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smtClean="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smtClean="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smtClean="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Data volumes reside outside of the local storage area on the Docker </a:t>
            </a:r>
            <a:r>
              <a:rPr lang="en-US" sz="2400" dirty="0" smtClean="0">
                <a:solidFill>
                  <a:schemeClr val="tx1"/>
                </a:solidFill>
              </a:rPr>
              <a:t>host</a:t>
            </a:r>
          </a:p>
          <a:p>
            <a:pPr>
              <a:buFont typeface="Wingdings" panose="05000000000000000000" pitchFamily="2" charset="2"/>
              <a:buChar char="q"/>
            </a:pPr>
            <a:r>
              <a:rPr lang="en-US" sz="2400" dirty="0">
                <a:solidFill>
                  <a:schemeClr val="tx1"/>
                </a:solidFill>
              </a:rPr>
              <a:t> A</a:t>
            </a:r>
            <a:r>
              <a:rPr lang="en-US" sz="2400" dirty="0" smtClean="0">
                <a:solidFill>
                  <a:schemeClr val="tx1"/>
                </a:solidFill>
              </a:rPr>
              <a:t>ny </a:t>
            </a:r>
            <a:r>
              <a:rPr lang="en-US" sz="2400" dirty="0">
                <a:solidFill>
                  <a:schemeClr val="tx1"/>
                </a:solidFill>
              </a:rPr>
              <a:t>data stored in data volumes persists on the Docker </a:t>
            </a:r>
            <a:r>
              <a:rPr lang="en-US" sz="2400" dirty="0" smtClean="0">
                <a:solidFill>
                  <a:schemeClr val="tx1"/>
                </a:solidFill>
              </a:rPr>
              <a:t>host</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131</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02" y="1447800"/>
            <a:ext cx="5798298" cy="3722553"/>
          </a:xfrm>
          <a:prstGeom prst="rect">
            <a:avLst/>
          </a:prstGeom>
        </p:spPr>
      </p:pic>
    </p:spTree>
    <p:extLst>
      <p:ext uri="{BB962C8B-B14F-4D97-AF65-F5344CB8AC3E}">
        <p14:creationId xmlns:p14="http://schemas.microsoft.com/office/powerpoint/2010/main" val="13704045"/>
      </p:ext>
    </p:extLst>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Hands-on Exercise(s)</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A2278F1-C508-473B-BA88-559DB2570B26}" type="slidenum">
              <a:rPr lang="en-US" altLang="en-US" smtClean="0"/>
              <a:pPr/>
              <a:t>132</a:t>
            </a:fld>
            <a:endParaRPr lang="en-US" altLang="en-US"/>
          </a:p>
        </p:txBody>
      </p:sp>
    </p:spTree>
    <p:extLst>
      <p:ext uri="{BB962C8B-B14F-4D97-AF65-F5344CB8AC3E}">
        <p14:creationId xmlns:p14="http://schemas.microsoft.com/office/powerpoint/2010/main" val="16490836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499098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Docker Registry</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altLang="en-US" dirty="0" smtClean="0"/>
              <a:t>Create a local and external registry</a:t>
            </a:r>
            <a:endParaRPr lang="en-US" dirty="0" smtClean="0"/>
          </a:p>
        </p:txBody>
      </p:sp>
    </p:spTree>
    <p:extLst>
      <p:ext uri="{BB962C8B-B14F-4D97-AF65-F5344CB8AC3E}">
        <p14:creationId xmlns:p14="http://schemas.microsoft.com/office/powerpoint/2010/main" val="11241353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Registry Introduction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135</a:t>
            </a:fld>
            <a:endParaRPr lang="en-US" altLang="en-US"/>
          </a:p>
        </p:txBody>
      </p:sp>
      <p:sp>
        <p:nvSpPr>
          <p:cNvPr id="10" name="Rounded Rectangle 9"/>
          <p:cNvSpPr/>
          <p:nvPr/>
        </p:nvSpPr>
        <p:spPr>
          <a:xfrm>
            <a:off x="1097279" y="1295400"/>
            <a:ext cx="10115205" cy="337020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smtClean="0">
                <a:solidFill>
                  <a:sysClr val="windowText" lastClr="000000"/>
                </a:solidFill>
              </a:rPr>
              <a:t> Docker says:</a:t>
            </a:r>
          </a:p>
          <a:p>
            <a:pPr algn="ctr"/>
            <a:r>
              <a:rPr lang="en-US" sz="2400" dirty="0" smtClean="0">
                <a:solidFill>
                  <a:schemeClr val="tx1"/>
                </a:solidFill>
                <a:latin typeface="+mj-lt"/>
              </a:rPr>
              <a:t>“Docker </a:t>
            </a:r>
            <a:r>
              <a:rPr lang="en-US" sz="2400" dirty="0">
                <a:solidFill>
                  <a:schemeClr val="tx1"/>
                </a:solidFill>
                <a:latin typeface="+mj-lt"/>
              </a:rPr>
              <a:t>Trusted Registry (DTR) is a commercial product that enables complete image management workflow, featuring LDAP integration, image signing, security scanning, and integration with Universal Control Plane. DTR is offered as an add-on to Docker Enterprise subscriptions of Standard or higher</a:t>
            </a:r>
            <a:r>
              <a:rPr lang="en-US" sz="2400" dirty="0" smtClean="0">
                <a:solidFill>
                  <a:schemeClr val="tx1"/>
                </a:solidFill>
                <a:latin typeface="+mj-lt"/>
              </a:rPr>
              <a:t>.”</a:t>
            </a:r>
            <a:endParaRPr lang="en-US" sz="2400" dirty="0">
              <a:solidFill>
                <a:schemeClr val="tx1"/>
              </a:solidFill>
              <a:latin typeface="+mj-lt"/>
            </a:endParaRPr>
          </a:p>
          <a:p>
            <a:pPr algn="ctr"/>
            <a:endParaRPr lang="en-US" dirty="0">
              <a:solidFill>
                <a:sysClr val="windowText" lastClr="0000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1104" y="3828775"/>
            <a:ext cx="2485368" cy="2435661"/>
          </a:xfrm>
          <a:prstGeom prst="rect">
            <a:avLst/>
          </a:prstGeom>
        </p:spPr>
      </p:pic>
    </p:spTree>
    <p:extLst>
      <p:ext uri="{BB962C8B-B14F-4D97-AF65-F5344CB8AC3E}">
        <p14:creationId xmlns:p14="http://schemas.microsoft.com/office/powerpoint/2010/main" val="1379796407"/>
      </p:ext>
    </p:extLst>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&amp; Why</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136</a:t>
            </a:fld>
            <a:endParaRPr lang="en-US" altLang="en-US"/>
          </a:p>
        </p:txBody>
      </p:sp>
      <p:sp>
        <p:nvSpPr>
          <p:cNvPr id="7" name="Content Placeholder 2"/>
          <p:cNvSpPr>
            <a:spLocks noGrp="1"/>
          </p:cNvSpPr>
          <p:nvPr>
            <p:ph idx="1"/>
          </p:nvPr>
        </p:nvSpPr>
        <p:spPr>
          <a:xfrm>
            <a:off x="1097279" y="1066801"/>
            <a:ext cx="10115206" cy="4802293"/>
          </a:xfrm>
        </p:spPr>
        <p:txBody>
          <a:bodyPr>
            <a:normAutofit/>
          </a:bodyPr>
          <a:lstStyle/>
          <a:p>
            <a:pPr>
              <a:buFont typeface="Wingdings" charset="2"/>
              <a:buChar char="q"/>
            </a:pPr>
            <a:r>
              <a:rPr lang="en-US" sz="2400" b="1" dirty="0" smtClean="0"/>
              <a:t> W</a:t>
            </a:r>
            <a:r>
              <a:rPr lang="en-US" sz="2400" b="1" dirty="0" smtClean="0">
                <a:solidFill>
                  <a:schemeClr val="tx1"/>
                </a:solidFill>
              </a:rPr>
              <a:t>hat </a:t>
            </a:r>
            <a:r>
              <a:rPr lang="en-US" sz="2400" b="1" dirty="0">
                <a:solidFill>
                  <a:schemeClr val="tx1"/>
                </a:solidFill>
              </a:rPr>
              <a:t>it </a:t>
            </a:r>
            <a:r>
              <a:rPr lang="en-US" sz="2400" b="1" dirty="0" smtClean="0">
                <a:solidFill>
                  <a:schemeClr val="tx1"/>
                </a:solidFill>
              </a:rPr>
              <a:t>is:</a:t>
            </a:r>
          </a:p>
          <a:p>
            <a:pPr marL="0" indent="0">
              <a:buNone/>
            </a:pPr>
            <a:r>
              <a:rPr lang="en-US" sz="2400" dirty="0" smtClean="0">
                <a:solidFill>
                  <a:schemeClr val="tx1"/>
                </a:solidFill>
                <a:latin typeface="+mj-lt"/>
              </a:rPr>
              <a:t>The </a:t>
            </a:r>
            <a:r>
              <a:rPr lang="en-US" sz="2400" dirty="0">
                <a:solidFill>
                  <a:schemeClr val="tx1"/>
                </a:solidFill>
                <a:latin typeface="+mj-lt"/>
              </a:rPr>
              <a:t>Registry is a stateless, highly scalable server side application that stores and lets you distribute Docker images. The Registry is open-source, under the permissive Apache </a:t>
            </a:r>
            <a:r>
              <a:rPr lang="en-US" sz="2400" dirty="0" smtClean="0">
                <a:solidFill>
                  <a:schemeClr val="tx1"/>
                </a:solidFill>
                <a:latin typeface="+mj-lt"/>
              </a:rPr>
              <a:t>license.</a:t>
            </a:r>
          </a:p>
          <a:p>
            <a:pPr>
              <a:buFont typeface="Wingdings" charset="2"/>
              <a:buChar char="q"/>
            </a:pPr>
            <a:r>
              <a:rPr lang="en-US" sz="2400" b="1" dirty="0">
                <a:solidFill>
                  <a:schemeClr val="tx1"/>
                </a:solidFill>
              </a:rPr>
              <a:t> </a:t>
            </a:r>
            <a:r>
              <a:rPr lang="en-US" sz="2400" b="1" dirty="0" smtClean="0">
                <a:solidFill>
                  <a:schemeClr val="tx1"/>
                </a:solidFill>
              </a:rPr>
              <a:t>Why </a:t>
            </a:r>
            <a:r>
              <a:rPr lang="en-US" sz="2400" b="1" dirty="0">
                <a:solidFill>
                  <a:schemeClr val="tx1"/>
                </a:solidFill>
              </a:rPr>
              <a:t>use </a:t>
            </a:r>
            <a:r>
              <a:rPr lang="en-US" sz="2400" b="1" dirty="0" smtClean="0">
                <a:solidFill>
                  <a:schemeClr val="tx1"/>
                </a:solidFill>
              </a:rPr>
              <a:t>it:</a:t>
            </a:r>
          </a:p>
          <a:p>
            <a:pPr marL="0" indent="0">
              <a:buNone/>
            </a:pPr>
            <a:r>
              <a:rPr lang="en-US" sz="2400" dirty="0" smtClean="0">
                <a:solidFill>
                  <a:schemeClr val="tx1"/>
                </a:solidFill>
                <a:latin typeface="+mj-lt"/>
              </a:rPr>
              <a:t>You </a:t>
            </a:r>
            <a:r>
              <a:rPr lang="en-US" sz="2400" dirty="0">
                <a:solidFill>
                  <a:schemeClr val="tx1"/>
                </a:solidFill>
                <a:latin typeface="+mj-lt"/>
              </a:rPr>
              <a:t>should use the Registry if you want to:</a:t>
            </a:r>
          </a:p>
          <a:p>
            <a:pPr>
              <a:buFont typeface="Wingdings" charset="2"/>
              <a:buChar char="§"/>
            </a:pPr>
            <a:r>
              <a:rPr lang="en-US" sz="2400" dirty="0" smtClean="0">
                <a:solidFill>
                  <a:schemeClr val="tx1"/>
                </a:solidFill>
              </a:rPr>
              <a:t> Tightly </a:t>
            </a:r>
            <a:r>
              <a:rPr lang="en-US" sz="2400" dirty="0">
                <a:solidFill>
                  <a:schemeClr val="tx1"/>
                </a:solidFill>
              </a:rPr>
              <a:t>control where your images are being stored</a:t>
            </a:r>
          </a:p>
          <a:p>
            <a:pPr>
              <a:buFont typeface="Wingdings" charset="2"/>
              <a:buChar char="§"/>
            </a:pPr>
            <a:r>
              <a:rPr lang="en-US" sz="2400" dirty="0" smtClean="0">
                <a:solidFill>
                  <a:schemeClr val="tx1"/>
                </a:solidFill>
              </a:rPr>
              <a:t> Fully </a:t>
            </a:r>
            <a:r>
              <a:rPr lang="en-US" sz="2400" dirty="0">
                <a:solidFill>
                  <a:schemeClr val="tx1"/>
                </a:solidFill>
              </a:rPr>
              <a:t>own your images distribution pipeline</a:t>
            </a:r>
          </a:p>
          <a:p>
            <a:pPr>
              <a:buFont typeface="Wingdings" charset="2"/>
              <a:buChar char="§"/>
            </a:pPr>
            <a:r>
              <a:rPr lang="en-US" sz="2400" dirty="0" smtClean="0">
                <a:solidFill>
                  <a:schemeClr val="tx1"/>
                </a:solidFill>
              </a:rPr>
              <a:t> Integrate </a:t>
            </a:r>
            <a:r>
              <a:rPr lang="en-US" sz="2400" dirty="0">
                <a:solidFill>
                  <a:schemeClr val="tx1"/>
                </a:solidFill>
              </a:rPr>
              <a:t>image storage and distribution tightly into your in-house development workflow</a:t>
            </a:r>
            <a:endParaRPr lang="en-US" sz="2400" dirty="0" smtClean="0"/>
          </a:p>
        </p:txBody>
      </p:sp>
    </p:spTree>
    <p:extLst>
      <p:ext uri="{BB962C8B-B14F-4D97-AF65-F5344CB8AC3E}">
        <p14:creationId xmlns:p14="http://schemas.microsoft.com/office/powerpoint/2010/main" val="997866894"/>
      </p:ext>
    </p:extLst>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Alternatives &amp; Requirements </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137</a:t>
            </a:fld>
            <a:endParaRPr lang="en-US" altLang="en-US"/>
          </a:p>
        </p:txBody>
      </p:sp>
      <p:sp>
        <p:nvSpPr>
          <p:cNvPr id="7"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solidFill>
                  <a:schemeClr val="tx1"/>
                </a:solidFill>
              </a:rPr>
              <a:t> Users </a:t>
            </a:r>
            <a:r>
              <a:rPr lang="en-US" sz="2400" dirty="0">
                <a:solidFill>
                  <a:schemeClr val="tx1"/>
                </a:solidFill>
              </a:rPr>
              <a:t>looking for a zero maintenance, ready-to-go solution are encouraged to head-over to the </a:t>
            </a:r>
            <a:r>
              <a:rPr lang="en-US" sz="2400" b="1" dirty="0">
                <a:solidFill>
                  <a:schemeClr val="tx1"/>
                </a:solidFill>
              </a:rPr>
              <a:t>Docker Hub</a:t>
            </a:r>
            <a:r>
              <a:rPr lang="en-US" sz="2400" dirty="0">
                <a:solidFill>
                  <a:schemeClr val="tx1"/>
                </a:solidFill>
              </a:rPr>
              <a:t>, which provides a free-to-use, hosted Registry, plus additional features (organization accounts, automated builds, and more).</a:t>
            </a:r>
          </a:p>
          <a:p>
            <a:pPr>
              <a:buFont typeface="Wingdings" charset="2"/>
              <a:buChar char="q"/>
            </a:pPr>
            <a:r>
              <a:rPr lang="en-US" sz="2400" dirty="0" smtClean="0">
                <a:solidFill>
                  <a:schemeClr val="tx1"/>
                </a:solidFill>
              </a:rPr>
              <a:t> Users </a:t>
            </a:r>
            <a:r>
              <a:rPr lang="en-US" sz="2400" dirty="0">
                <a:solidFill>
                  <a:schemeClr val="tx1"/>
                </a:solidFill>
              </a:rPr>
              <a:t>looking for a commercially supported version of the Registry should look into </a:t>
            </a:r>
            <a:r>
              <a:rPr lang="en-US" sz="2400" b="1" dirty="0">
                <a:solidFill>
                  <a:schemeClr val="tx1"/>
                </a:solidFill>
              </a:rPr>
              <a:t>Docker Trusted Registry</a:t>
            </a:r>
            <a:r>
              <a:rPr lang="en-US" sz="2400" dirty="0" smtClean="0">
                <a:solidFill>
                  <a:schemeClr val="tx1"/>
                </a:solidFill>
              </a:rPr>
              <a:t>.</a:t>
            </a:r>
          </a:p>
          <a:p>
            <a:pPr>
              <a:buFont typeface="Wingdings" charset="2"/>
              <a:buChar char="q"/>
            </a:pPr>
            <a:r>
              <a:rPr lang="en-US" sz="2400" dirty="0">
                <a:solidFill>
                  <a:schemeClr val="tx1"/>
                </a:solidFill>
              </a:rPr>
              <a:t> The Registry is compatible with Docker engine </a:t>
            </a:r>
            <a:r>
              <a:rPr lang="en-US" sz="2400" b="1" dirty="0">
                <a:solidFill>
                  <a:schemeClr val="tx1"/>
                </a:solidFill>
              </a:rPr>
              <a:t>version 1.6.0 or higher</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Now, we’ve looked at </a:t>
            </a:r>
            <a:r>
              <a:rPr lang="en-US" sz="2400" dirty="0" err="1" smtClean="0">
                <a:solidFill>
                  <a:schemeClr val="tx1"/>
                </a:solidFill>
              </a:rPr>
              <a:t>DockerHub</a:t>
            </a:r>
            <a:r>
              <a:rPr lang="en-US" sz="2400" dirty="0" smtClean="0">
                <a:solidFill>
                  <a:schemeClr val="tx1"/>
                </a:solidFill>
              </a:rPr>
              <a:t>, so let’s look now at Docker Trusted Registry!</a:t>
            </a:r>
          </a:p>
        </p:txBody>
      </p:sp>
    </p:spTree>
    <p:extLst>
      <p:ext uri="{BB962C8B-B14F-4D97-AF65-F5344CB8AC3E}">
        <p14:creationId xmlns:p14="http://schemas.microsoft.com/office/powerpoint/2010/main" val="210563618"/>
      </p:ext>
    </p:extLst>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Basic Commands</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138</a:t>
            </a:fld>
            <a:endParaRPr lang="en-US" altLang="en-US"/>
          </a:p>
        </p:txBody>
      </p:sp>
      <p:sp>
        <p:nvSpPr>
          <p:cNvPr id="7"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solidFill>
                  <a:schemeClr val="tx1"/>
                </a:solidFill>
              </a:rPr>
              <a:t> Start Registry</a:t>
            </a: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Pull Image From </a:t>
            </a:r>
            <a:r>
              <a:rPr lang="en-US" sz="2400" dirty="0" err="1" smtClean="0">
                <a:solidFill>
                  <a:schemeClr val="tx1"/>
                </a:solidFill>
              </a:rPr>
              <a:t>DockerHub</a:t>
            </a: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Tag Image to Point </a:t>
            </a:r>
            <a:r>
              <a:rPr lang="en-US" sz="2400" dirty="0">
                <a:solidFill>
                  <a:schemeClr val="tx1"/>
                </a:solidFill>
              </a:rPr>
              <a:t>to </a:t>
            </a:r>
            <a:r>
              <a:rPr lang="en-US" sz="2400" dirty="0" smtClean="0">
                <a:solidFill>
                  <a:schemeClr val="tx1"/>
                </a:solidFill>
              </a:rPr>
              <a:t>the </a:t>
            </a:r>
            <a:r>
              <a:rPr lang="en-US" sz="2400" dirty="0">
                <a:solidFill>
                  <a:schemeClr val="tx1"/>
                </a:solidFill>
              </a:rPr>
              <a:t>R</a:t>
            </a:r>
            <a:r>
              <a:rPr lang="en-US" sz="2400" dirty="0" smtClean="0">
                <a:solidFill>
                  <a:schemeClr val="tx1"/>
                </a:solidFill>
              </a:rPr>
              <a:t>egistry</a:t>
            </a:r>
          </a:p>
          <a:p>
            <a:pPr>
              <a:buFont typeface="Wingdings" charset="2"/>
              <a:buChar char="q"/>
            </a:pPr>
            <a:endParaRPr lang="en-US" sz="2400" dirty="0">
              <a:solidFill>
                <a:schemeClr val="tx1"/>
              </a:solidFill>
            </a:endParaRPr>
          </a:p>
        </p:txBody>
      </p:sp>
      <p:sp>
        <p:nvSpPr>
          <p:cNvPr id="6" name="Content Placeholder 2"/>
          <p:cNvSpPr>
            <a:spLocks noGrp="1"/>
          </p:cNvSpPr>
          <p:nvPr/>
        </p:nvSpPr>
        <p:spPr>
          <a:xfrm>
            <a:off x="903315" y="1537853"/>
            <a:ext cx="10602885" cy="443347"/>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run -d -p 5000:5000 --name registry </a:t>
            </a:r>
            <a:r>
              <a:rPr lang="en-US" sz="2400" dirty="0" smtClean="0">
                <a:solidFill>
                  <a:schemeClr val="bg1"/>
                </a:solidFill>
                <a:latin typeface="Courier New" charset="0"/>
                <a:ea typeface="Courier New" charset="0"/>
                <a:cs typeface="Courier New" charset="0"/>
              </a:rPr>
              <a:t>registry:2</a:t>
            </a:r>
            <a:endParaRPr lang="en-US" sz="2400" dirty="0">
              <a:solidFill>
                <a:schemeClr val="bg1"/>
              </a:solidFill>
              <a:latin typeface="Courier New" charset="0"/>
              <a:ea typeface="Courier New" charset="0"/>
              <a:cs typeface="Courier New" charset="0"/>
            </a:endParaRPr>
          </a:p>
        </p:txBody>
      </p:sp>
      <p:sp>
        <p:nvSpPr>
          <p:cNvPr id="9" name="Content Placeholder 2"/>
          <p:cNvSpPr>
            <a:spLocks noGrp="1"/>
          </p:cNvSpPr>
          <p:nvPr/>
        </p:nvSpPr>
        <p:spPr>
          <a:xfrm>
            <a:off x="3956332" y="3091440"/>
            <a:ext cx="4279336"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pull </a:t>
            </a:r>
            <a:r>
              <a:rPr lang="en-US" sz="2400" dirty="0" err="1" smtClean="0">
                <a:solidFill>
                  <a:schemeClr val="bg1"/>
                </a:solidFill>
                <a:latin typeface="Courier New" charset="0"/>
                <a:ea typeface="Courier New" charset="0"/>
                <a:cs typeface="Courier New" charset="0"/>
              </a:rPr>
              <a:t>ubuntu</a:t>
            </a:r>
            <a:endParaRPr lang="en-US" sz="2400" dirty="0">
              <a:solidFill>
                <a:schemeClr val="bg1"/>
              </a:solidFill>
              <a:latin typeface="Courier New" charset="0"/>
              <a:ea typeface="Courier New" charset="0"/>
              <a:cs typeface="Courier New" charset="0"/>
            </a:endParaRPr>
          </a:p>
        </p:txBody>
      </p:sp>
      <p:sp>
        <p:nvSpPr>
          <p:cNvPr id="10" name="Content Placeholder 2"/>
          <p:cNvSpPr>
            <a:spLocks noGrp="1"/>
          </p:cNvSpPr>
          <p:nvPr/>
        </p:nvSpPr>
        <p:spPr>
          <a:xfrm>
            <a:off x="1068388" y="4648200"/>
            <a:ext cx="10144097"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image tag </a:t>
            </a:r>
            <a:r>
              <a:rPr lang="en-US" sz="2400" dirty="0" err="1">
                <a:solidFill>
                  <a:schemeClr val="bg1"/>
                </a:solidFill>
                <a:latin typeface="Courier New" charset="0"/>
                <a:ea typeface="Courier New" charset="0"/>
                <a:cs typeface="Courier New" charset="0"/>
              </a:rPr>
              <a:t>ubuntu</a:t>
            </a:r>
            <a:r>
              <a:rPr lang="en-US" sz="2400" dirty="0">
                <a:solidFill>
                  <a:schemeClr val="bg1"/>
                </a:solidFill>
                <a:latin typeface="Courier New" charset="0"/>
                <a:ea typeface="Courier New" charset="0"/>
                <a:cs typeface="Courier New" charset="0"/>
              </a:rPr>
              <a:t> localhost:5000/</a:t>
            </a:r>
            <a:r>
              <a:rPr lang="en-US" sz="2400" dirty="0" err="1">
                <a:solidFill>
                  <a:schemeClr val="bg1"/>
                </a:solidFill>
                <a:latin typeface="Courier New" charset="0"/>
                <a:ea typeface="Courier New" charset="0"/>
                <a:cs typeface="Courier New" charset="0"/>
              </a:rPr>
              <a:t>myfirstimage</a:t>
            </a:r>
            <a:r>
              <a:rPr lang="en-US" sz="2400" dirty="0">
                <a:solidFill>
                  <a:schemeClr val="bg1"/>
                </a:solidFill>
                <a:latin typeface="Courier New" charset="0"/>
                <a:ea typeface="Courier New" charset="0"/>
                <a:cs typeface="Courier New" charset="0"/>
              </a:rPr>
              <a:t> </a:t>
            </a:r>
          </a:p>
        </p:txBody>
      </p:sp>
    </p:spTree>
    <p:extLst>
      <p:ext uri="{BB962C8B-B14F-4D97-AF65-F5344CB8AC3E}">
        <p14:creationId xmlns:p14="http://schemas.microsoft.com/office/powerpoint/2010/main" val="1235109298"/>
      </p:ext>
    </p:extLst>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Basic Commands</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139</a:t>
            </a:fld>
            <a:endParaRPr lang="en-US" altLang="en-US"/>
          </a:p>
        </p:txBody>
      </p:sp>
      <p:sp>
        <p:nvSpPr>
          <p:cNvPr id="7"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solidFill>
                  <a:schemeClr val="tx1"/>
                </a:solidFill>
              </a:rPr>
              <a:t> Push it</a:t>
            </a: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Pull it Back</a:t>
            </a: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Now </a:t>
            </a:r>
            <a:r>
              <a:rPr lang="en-US" sz="2400" dirty="0" smtClean="0">
                <a:solidFill>
                  <a:schemeClr val="tx1"/>
                </a:solidFill>
              </a:rPr>
              <a:t>Stop the Registry </a:t>
            </a:r>
            <a:r>
              <a:rPr lang="en-US" sz="2400" dirty="0">
                <a:solidFill>
                  <a:schemeClr val="tx1"/>
                </a:solidFill>
              </a:rPr>
              <a:t>and </a:t>
            </a:r>
            <a:r>
              <a:rPr lang="en-US" sz="2400" dirty="0" smtClean="0">
                <a:solidFill>
                  <a:schemeClr val="tx1"/>
                </a:solidFill>
              </a:rPr>
              <a:t>Remove All Data</a:t>
            </a:r>
            <a:endParaRPr lang="en-US" sz="2400" dirty="0">
              <a:solidFill>
                <a:schemeClr val="tx1"/>
              </a:solidFill>
            </a:endParaRPr>
          </a:p>
          <a:p>
            <a:pPr>
              <a:buFont typeface="Wingdings" charset="2"/>
              <a:buChar char="q"/>
            </a:pPr>
            <a:endParaRPr lang="en-US" sz="2400" dirty="0">
              <a:solidFill>
                <a:schemeClr val="tx1"/>
              </a:solidFill>
            </a:endParaRPr>
          </a:p>
        </p:txBody>
      </p:sp>
      <p:sp>
        <p:nvSpPr>
          <p:cNvPr id="6" name="Content Placeholder 2"/>
          <p:cNvSpPr>
            <a:spLocks noGrp="1"/>
          </p:cNvSpPr>
          <p:nvPr/>
        </p:nvSpPr>
        <p:spPr>
          <a:xfrm>
            <a:off x="2198715" y="1537853"/>
            <a:ext cx="7783485" cy="443347"/>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push localhost:5000/</a:t>
            </a:r>
            <a:r>
              <a:rPr lang="en-US" sz="2400" dirty="0" err="1">
                <a:solidFill>
                  <a:schemeClr val="bg1"/>
                </a:solidFill>
                <a:latin typeface="Courier New" charset="0"/>
                <a:ea typeface="Courier New" charset="0"/>
                <a:cs typeface="Courier New" charset="0"/>
              </a:rPr>
              <a:t>myfirstimage</a:t>
            </a:r>
            <a:endParaRPr lang="en-US" sz="2400" dirty="0">
              <a:solidFill>
                <a:schemeClr val="bg1"/>
              </a:solidFill>
              <a:latin typeface="Courier New" charset="0"/>
              <a:ea typeface="Courier New" charset="0"/>
              <a:cs typeface="Courier New" charset="0"/>
            </a:endParaRPr>
          </a:p>
        </p:txBody>
      </p:sp>
      <p:sp>
        <p:nvSpPr>
          <p:cNvPr id="10" name="Content Placeholder 2"/>
          <p:cNvSpPr>
            <a:spLocks noGrp="1"/>
          </p:cNvSpPr>
          <p:nvPr/>
        </p:nvSpPr>
        <p:spPr>
          <a:xfrm>
            <a:off x="1068388" y="4648200"/>
            <a:ext cx="10144097"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image tag </a:t>
            </a:r>
            <a:r>
              <a:rPr lang="en-US" sz="2400" dirty="0" err="1">
                <a:solidFill>
                  <a:schemeClr val="bg1"/>
                </a:solidFill>
                <a:latin typeface="Courier New" charset="0"/>
                <a:ea typeface="Courier New" charset="0"/>
                <a:cs typeface="Courier New" charset="0"/>
              </a:rPr>
              <a:t>ubuntu</a:t>
            </a:r>
            <a:r>
              <a:rPr lang="en-US" sz="2400" dirty="0">
                <a:solidFill>
                  <a:schemeClr val="bg1"/>
                </a:solidFill>
                <a:latin typeface="Courier New" charset="0"/>
                <a:ea typeface="Courier New" charset="0"/>
                <a:cs typeface="Courier New" charset="0"/>
              </a:rPr>
              <a:t> localhost:5000/</a:t>
            </a:r>
            <a:r>
              <a:rPr lang="en-US" sz="2400" dirty="0" err="1">
                <a:solidFill>
                  <a:schemeClr val="bg1"/>
                </a:solidFill>
                <a:latin typeface="Courier New" charset="0"/>
                <a:ea typeface="Courier New" charset="0"/>
                <a:cs typeface="Courier New" charset="0"/>
              </a:rPr>
              <a:t>myfirstimage</a:t>
            </a:r>
            <a:r>
              <a:rPr lang="en-US" sz="2400" dirty="0">
                <a:solidFill>
                  <a:schemeClr val="bg1"/>
                </a:solidFill>
                <a:latin typeface="Courier New" charset="0"/>
                <a:ea typeface="Courier New" charset="0"/>
                <a:cs typeface="Courier New" charset="0"/>
              </a:rPr>
              <a:t> </a:t>
            </a:r>
          </a:p>
        </p:txBody>
      </p:sp>
      <p:sp>
        <p:nvSpPr>
          <p:cNvPr id="11" name="Content Placeholder 2"/>
          <p:cNvSpPr>
            <a:spLocks noGrp="1"/>
          </p:cNvSpPr>
          <p:nvPr/>
        </p:nvSpPr>
        <p:spPr>
          <a:xfrm>
            <a:off x="2234736" y="3093026"/>
            <a:ext cx="7783485" cy="443347"/>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a:t>
            </a:r>
            <a:r>
              <a:rPr lang="en-US" sz="2400" dirty="0" smtClean="0">
                <a:solidFill>
                  <a:schemeClr val="bg1"/>
                </a:solidFill>
                <a:latin typeface="Courier New" charset="0"/>
                <a:ea typeface="Courier New" charset="0"/>
                <a:cs typeface="Courier New" charset="0"/>
              </a:rPr>
              <a:t>pull localhost:5000/</a:t>
            </a:r>
            <a:r>
              <a:rPr lang="en-US" sz="2400" dirty="0" err="1" smtClean="0">
                <a:solidFill>
                  <a:schemeClr val="bg1"/>
                </a:solidFill>
                <a:latin typeface="Courier New" charset="0"/>
                <a:ea typeface="Courier New" charset="0"/>
                <a:cs typeface="Courier New" charset="0"/>
              </a:rPr>
              <a:t>myfirstimage</a:t>
            </a:r>
            <a:endParaRPr lang="en-US" sz="24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37361658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Working with Docker Images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Docker images are the </a:t>
            </a:r>
            <a:r>
              <a:rPr lang="en-US" sz="2400" b="1" dirty="0">
                <a:solidFill>
                  <a:schemeClr val="tx1"/>
                </a:solidFill>
              </a:rPr>
              <a:t>basis</a:t>
            </a:r>
            <a:r>
              <a:rPr lang="en-US" sz="2400" dirty="0">
                <a:solidFill>
                  <a:schemeClr val="tx1"/>
                </a:solidFill>
              </a:rPr>
              <a:t> of </a:t>
            </a:r>
            <a:r>
              <a:rPr lang="en-US" sz="2400" dirty="0" smtClean="0">
                <a:solidFill>
                  <a:schemeClr val="tx1"/>
                </a:solidFill>
              </a:rPr>
              <a:t>containers </a:t>
            </a:r>
          </a:p>
          <a:p>
            <a:pPr>
              <a:buFont typeface="Wingdings" charset="2"/>
              <a:buChar char="q"/>
            </a:pPr>
            <a:r>
              <a:rPr lang="en-US" sz="2400" dirty="0">
                <a:solidFill>
                  <a:schemeClr val="tx1"/>
                </a:solidFill>
              </a:rPr>
              <a:t> </a:t>
            </a:r>
            <a:r>
              <a:rPr lang="en-US" sz="2400" dirty="0" smtClean="0">
                <a:solidFill>
                  <a:schemeClr val="tx1"/>
                </a:solidFill>
              </a:rPr>
              <a:t>An </a:t>
            </a:r>
            <a:r>
              <a:rPr lang="en-US" sz="2400" dirty="0">
                <a:solidFill>
                  <a:schemeClr val="tx1"/>
                </a:solidFill>
              </a:rPr>
              <a:t>Image is an ordered collection of root filesystem changes and the corresponding execution parameters for use within a container </a:t>
            </a:r>
            <a:r>
              <a:rPr lang="en-US" sz="2400" dirty="0" smtClean="0">
                <a:solidFill>
                  <a:schemeClr val="tx1"/>
                </a:solidFill>
              </a:rPr>
              <a:t>runtime </a:t>
            </a:r>
          </a:p>
          <a:p>
            <a:pPr>
              <a:buFont typeface="Wingdings" charset="2"/>
              <a:buChar char="q"/>
            </a:pPr>
            <a:r>
              <a:rPr lang="en-US" sz="2400" dirty="0">
                <a:solidFill>
                  <a:schemeClr val="tx1"/>
                </a:solidFill>
              </a:rPr>
              <a:t> </a:t>
            </a:r>
            <a:r>
              <a:rPr lang="en-US" sz="2400" dirty="0" smtClean="0">
                <a:solidFill>
                  <a:schemeClr val="tx1"/>
                </a:solidFill>
              </a:rPr>
              <a:t>An </a:t>
            </a:r>
            <a:r>
              <a:rPr lang="en-US" sz="2400" dirty="0">
                <a:solidFill>
                  <a:schemeClr val="tx1"/>
                </a:solidFill>
              </a:rPr>
              <a:t>image typically contains a union of layered filesystems stacked on top of each </a:t>
            </a:r>
            <a:r>
              <a:rPr lang="en-US" sz="2400" dirty="0" smtClean="0">
                <a:solidFill>
                  <a:schemeClr val="tx1"/>
                </a:solidFill>
              </a:rPr>
              <a:t>other</a:t>
            </a:r>
          </a:p>
          <a:p>
            <a:pPr>
              <a:buFont typeface="Wingdings" charset="2"/>
              <a:buChar char="q"/>
            </a:pPr>
            <a:r>
              <a:rPr lang="en-US" sz="2400" dirty="0" smtClean="0">
                <a:solidFill>
                  <a:schemeClr val="tx1"/>
                </a:solidFill>
              </a:rPr>
              <a:t> An </a:t>
            </a:r>
            <a:r>
              <a:rPr lang="en-US" sz="2400" dirty="0">
                <a:solidFill>
                  <a:schemeClr val="tx1"/>
                </a:solidFill>
              </a:rPr>
              <a:t>image does not have state and it never </a:t>
            </a:r>
            <a:r>
              <a:rPr lang="en-US" sz="2400" dirty="0" smtClean="0">
                <a:solidFill>
                  <a:schemeClr val="tx1"/>
                </a:solidFill>
              </a:rPr>
              <a:t>changes</a:t>
            </a:r>
          </a:p>
          <a:p>
            <a:pPr>
              <a:buFont typeface="Wingdings" charset="2"/>
              <a:buChar char="q"/>
            </a:pPr>
            <a:r>
              <a:rPr lang="en-US" sz="2400" dirty="0">
                <a:solidFill>
                  <a:schemeClr val="tx1"/>
                </a:solidFill>
              </a:rPr>
              <a:t> </a:t>
            </a:r>
            <a:r>
              <a:rPr lang="en-US" sz="2400" dirty="0" smtClean="0">
                <a:solidFill>
                  <a:schemeClr val="tx1"/>
                </a:solidFill>
              </a:rPr>
              <a:t>But, how do we work with them?</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3810000"/>
            <a:ext cx="3251200" cy="2235200"/>
          </a:xfrm>
          <a:prstGeom prst="rect">
            <a:avLst/>
          </a:prstGeom>
        </p:spPr>
      </p:pic>
    </p:spTree>
    <p:extLst>
      <p:ext uri="{BB962C8B-B14F-4D97-AF65-F5344CB8AC3E}">
        <p14:creationId xmlns:p14="http://schemas.microsoft.com/office/powerpoint/2010/main" val="1891884257"/>
      </p:ext>
    </p:extLst>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Trusted Registry</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140</a:t>
            </a:fld>
            <a:endParaRPr lang="en-US" altLang="en-US"/>
          </a:p>
        </p:txBody>
      </p:sp>
      <p:sp>
        <p:nvSpPr>
          <p:cNvPr id="10" name="Rounded Rectangle 9"/>
          <p:cNvSpPr/>
          <p:nvPr/>
        </p:nvSpPr>
        <p:spPr>
          <a:xfrm>
            <a:off x="1097279" y="1295400"/>
            <a:ext cx="10115205" cy="337020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smtClean="0">
                <a:solidFill>
                  <a:schemeClr val="tx1"/>
                </a:solidFill>
              </a:rPr>
              <a:t> Docker says:</a:t>
            </a:r>
          </a:p>
          <a:p>
            <a:pPr algn="ctr"/>
            <a:r>
              <a:rPr lang="en-US" sz="2400" dirty="0" smtClean="0">
                <a:solidFill>
                  <a:schemeClr val="tx1"/>
                </a:solidFill>
                <a:latin typeface="+mj-lt"/>
              </a:rPr>
              <a:t>“</a:t>
            </a:r>
            <a:r>
              <a:rPr lang="en-US" sz="2400" dirty="0">
                <a:solidFill>
                  <a:schemeClr val="tx1"/>
                </a:solidFill>
              </a:rPr>
              <a:t>Docker Trusted </a:t>
            </a:r>
            <a:r>
              <a:rPr lang="en-US" sz="2400" dirty="0" smtClean="0">
                <a:solidFill>
                  <a:schemeClr val="tx1"/>
                </a:solidFill>
              </a:rPr>
              <a:t>Registry* </a:t>
            </a:r>
            <a:r>
              <a:rPr lang="en-US" sz="2400" dirty="0">
                <a:solidFill>
                  <a:schemeClr val="tx1"/>
                </a:solidFill>
              </a:rPr>
              <a:t>(DTR) is the enterprise-grade image storage solution from Docker. You install it behind your firewall so that you can securely store and manage the Docker images you use in your applications</a:t>
            </a:r>
            <a:r>
              <a:rPr lang="en-US" sz="2400" dirty="0" smtClean="0">
                <a:solidFill>
                  <a:schemeClr val="tx1"/>
                </a:solidFill>
              </a:rPr>
              <a:t>.”</a:t>
            </a:r>
            <a:endParaRPr lang="en-US" sz="2400" dirty="0">
              <a:solidFill>
                <a:schemeClr val="tx1"/>
              </a:solidFill>
              <a:latin typeface="+mj-lt"/>
            </a:endParaRPr>
          </a:p>
          <a:p>
            <a:pPr algn="ctr"/>
            <a:endParaRPr lang="en-US" dirty="0">
              <a:solidFill>
                <a:schemeClr val="tx1"/>
              </a:solidFill>
            </a:endParaRPr>
          </a:p>
        </p:txBody>
      </p:sp>
      <p:sp>
        <p:nvSpPr>
          <p:cNvPr id="3" name="TextBox 2"/>
          <p:cNvSpPr txBox="1"/>
          <p:nvPr/>
        </p:nvSpPr>
        <p:spPr>
          <a:xfrm>
            <a:off x="1295400" y="5786778"/>
            <a:ext cx="4371389" cy="369332"/>
          </a:xfrm>
          <a:prstGeom prst="rect">
            <a:avLst/>
          </a:prstGeom>
          <a:noFill/>
        </p:spPr>
        <p:txBody>
          <a:bodyPr wrap="none" rtlCol="0">
            <a:spAutoFit/>
          </a:bodyPr>
          <a:lstStyle/>
          <a:p>
            <a:r>
              <a:rPr lang="en-US" dirty="0" smtClean="0"/>
              <a:t>*The following slides are based on </a:t>
            </a:r>
            <a:r>
              <a:rPr lang="en-US" b="1" dirty="0" smtClean="0"/>
              <a:t>DTR 2.4.1</a:t>
            </a:r>
            <a:endParaRPr lang="en-US" b="1"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6391"/>
          <a:stretch/>
        </p:blipFill>
        <p:spPr>
          <a:xfrm>
            <a:off x="7750371" y="4089042"/>
            <a:ext cx="3405309" cy="1676400"/>
          </a:xfrm>
          <a:prstGeom prst="rect">
            <a:avLst/>
          </a:prstGeom>
        </p:spPr>
      </p:pic>
      <p:sp>
        <p:nvSpPr>
          <p:cNvPr id="11" name="TextBox 10"/>
          <p:cNvSpPr txBox="1"/>
          <p:nvPr/>
        </p:nvSpPr>
        <p:spPr>
          <a:xfrm rot="20665521">
            <a:off x="6951713" y="4584831"/>
            <a:ext cx="1989647" cy="646331"/>
          </a:xfrm>
          <a:prstGeom prst="rect">
            <a:avLst/>
          </a:prstGeom>
          <a:noFill/>
        </p:spPr>
        <p:txBody>
          <a:bodyPr wrap="none" rtlCol="0">
            <a:spAutoFit/>
          </a:bodyPr>
          <a:lstStyle/>
          <a:p>
            <a:r>
              <a:rPr lang="en-US" sz="3600" b="1" dirty="0" smtClean="0">
                <a:solidFill>
                  <a:srgbClr val="FF0000"/>
                </a:solidFill>
                <a:latin typeface="Hand Of Sean (Demo)" charset="0"/>
                <a:ea typeface="Hand Of Sean (Demo)" charset="0"/>
                <a:cs typeface="Hand Of Sean (Demo)" charset="0"/>
              </a:rPr>
              <a:t>Trusted</a:t>
            </a:r>
            <a:endParaRPr lang="en-US" sz="3600" b="1" dirty="0">
              <a:solidFill>
                <a:srgbClr val="FF0000"/>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004117910"/>
      </p:ext>
    </p:extLst>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M</a:t>
            </a:r>
            <a:r>
              <a:rPr lang="en-US" dirty="0" smtClean="0"/>
              <a:t>anagement</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141</a:t>
            </a:fld>
            <a:endParaRPr lang="en-US" altLang="en-US"/>
          </a:p>
        </p:txBody>
      </p:sp>
      <p:sp>
        <p:nvSpPr>
          <p:cNvPr id="7"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solidFill>
                  <a:schemeClr val="tx1"/>
                </a:solidFill>
              </a:rPr>
              <a:t> DTR </a:t>
            </a:r>
            <a:r>
              <a:rPr lang="en-US" sz="2400" dirty="0">
                <a:solidFill>
                  <a:schemeClr val="tx1"/>
                </a:solidFill>
              </a:rPr>
              <a:t>can be installed on-premises, or on a virtual private cloud. </a:t>
            </a:r>
            <a:endParaRPr lang="en-US" sz="2400" dirty="0" smtClean="0">
              <a:solidFill>
                <a:schemeClr val="tx1"/>
              </a:solidFill>
            </a:endParaRPr>
          </a:p>
          <a:p>
            <a:pPr>
              <a:buFont typeface="Wingdings" charset="2"/>
              <a:buChar char="q"/>
            </a:pPr>
            <a:r>
              <a:rPr lang="en-US" sz="2400" dirty="0">
                <a:solidFill>
                  <a:schemeClr val="tx1"/>
                </a:solidFill>
              </a:rPr>
              <a:t> Y</a:t>
            </a:r>
            <a:r>
              <a:rPr lang="en-US" sz="2400" dirty="0" smtClean="0">
                <a:solidFill>
                  <a:schemeClr val="tx1"/>
                </a:solidFill>
              </a:rPr>
              <a:t>ou </a:t>
            </a:r>
            <a:r>
              <a:rPr lang="en-US" sz="2400" dirty="0">
                <a:solidFill>
                  <a:schemeClr val="tx1"/>
                </a:solidFill>
              </a:rPr>
              <a:t>can store your Docker images securely, behind your </a:t>
            </a:r>
            <a:r>
              <a:rPr lang="en-US" sz="2400" dirty="0" smtClean="0">
                <a:solidFill>
                  <a:schemeClr val="tx1"/>
                </a:solidFill>
              </a:rPr>
              <a:t>firewall</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can use DTR as part of your </a:t>
            </a:r>
            <a:r>
              <a:rPr lang="en-US" sz="2400" dirty="0" smtClean="0">
                <a:solidFill>
                  <a:schemeClr val="tx1"/>
                </a:solidFill>
              </a:rPr>
              <a:t>CI </a:t>
            </a:r>
            <a:r>
              <a:rPr lang="en-US" sz="2400" dirty="0">
                <a:solidFill>
                  <a:schemeClr val="tx1"/>
                </a:solidFill>
              </a:rPr>
              <a:t>and </a:t>
            </a:r>
            <a:r>
              <a:rPr lang="en-US" sz="2400" dirty="0" smtClean="0">
                <a:solidFill>
                  <a:schemeClr val="tx1"/>
                </a:solidFill>
              </a:rPr>
              <a:t>CD processes</a:t>
            </a:r>
          </a:p>
          <a:p>
            <a:pPr>
              <a:buFont typeface="Wingdings" charset="2"/>
              <a:buChar char="q"/>
            </a:pPr>
            <a:r>
              <a:rPr lang="en-US" sz="2400" dirty="0">
                <a:solidFill>
                  <a:schemeClr val="tx1"/>
                </a:solidFill>
              </a:rPr>
              <a:t> </a:t>
            </a:r>
            <a:r>
              <a:rPr lang="en-US" sz="2400" dirty="0" smtClean="0">
                <a:solidFill>
                  <a:schemeClr val="tx1"/>
                </a:solidFill>
              </a:rPr>
              <a:t>DTR </a:t>
            </a:r>
            <a:r>
              <a:rPr lang="en-US" sz="2400" dirty="0">
                <a:solidFill>
                  <a:schemeClr val="tx1"/>
                </a:solidFill>
              </a:rPr>
              <a:t>has a web based user </a:t>
            </a:r>
            <a:r>
              <a:rPr lang="en-US" sz="2400" dirty="0" smtClean="0">
                <a:solidFill>
                  <a:schemeClr val="tx1"/>
                </a:solidFill>
              </a:rPr>
              <a:t>interface, too!</a:t>
            </a:r>
          </a:p>
          <a:p>
            <a:pPr>
              <a:buFont typeface="Wingdings" charset="2"/>
              <a:buChar char="q"/>
            </a:pPr>
            <a:endParaRPr lang="en-US" sz="2400" dirty="0">
              <a:solidFill>
                <a:schemeClr val="tx1"/>
              </a:solidFill>
            </a:endParaRPr>
          </a:p>
        </p:txBody>
      </p:sp>
    </p:spTree>
    <p:extLst>
      <p:ext uri="{BB962C8B-B14F-4D97-AF65-F5344CB8AC3E}">
        <p14:creationId xmlns:p14="http://schemas.microsoft.com/office/powerpoint/2010/main" val="1967822734"/>
      </p:ext>
    </p:extLst>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Availability &amp; Efficiency</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142</a:t>
            </a:fld>
            <a:endParaRPr lang="en-US" altLang="en-US"/>
          </a:p>
        </p:txBody>
      </p:sp>
      <p:sp>
        <p:nvSpPr>
          <p:cNvPr id="7"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solidFill>
                  <a:schemeClr val="tx1"/>
                </a:solidFill>
              </a:rPr>
              <a:t> </a:t>
            </a:r>
            <a:r>
              <a:rPr lang="en-US" sz="2400" b="1" dirty="0" smtClean="0">
                <a:solidFill>
                  <a:schemeClr val="tx1"/>
                </a:solidFill>
              </a:rPr>
              <a:t>Availability</a:t>
            </a:r>
          </a:p>
          <a:p>
            <a:pPr marL="0" indent="0">
              <a:buNone/>
            </a:pPr>
            <a:r>
              <a:rPr lang="en-US" sz="2400" dirty="0" smtClean="0">
                <a:solidFill>
                  <a:schemeClr val="tx1"/>
                </a:solidFill>
              </a:rPr>
              <a:t>DTR </a:t>
            </a:r>
            <a:r>
              <a:rPr lang="en-US" sz="2400" dirty="0">
                <a:solidFill>
                  <a:schemeClr val="tx1"/>
                </a:solidFill>
              </a:rPr>
              <a:t>is highly available through the use of multiple replicas of all containers and metadata such that if a machine fails, DTR continues to operate and can be </a:t>
            </a:r>
            <a:r>
              <a:rPr lang="en-US" sz="2400" dirty="0" smtClean="0">
                <a:solidFill>
                  <a:schemeClr val="tx1"/>
                </a:solidFill>
              </a:rPr>
              <a:t>repaired</a:t>
            </a:r>
          </a:p>
          <a:p>
            <a:pPr>
              <a:buFont typeface="Wingdings" charset="2"/>
              <a:buChar char="q"/>
            </a:pPr>
            <a:r>
              <a:rPr lang="en-US" sz="2400" dirty="0">
                <a:solidFill>
                  <a:schemeClr val="tx1"/>
                </a:solidFill>
              </a:rPr>
              <a:t> </a:t>
            </a:r>
            <a:r>
              <a:rPr lang="en-US" sz="2400" b="1" dirty="0" smtClean="0">
                <a:solidFill>
                  <a:schemeClr val="tx1"/>
                </a:solidFill>
              </a:rPr>
              <a:t>Efficiency</a:t>
            </a:r>
            <a:endParaRPr lang="en-US" sz="2400" b="1" dirty="0">
              <a:solidFill>
                <a:schemeClr val="tx1"/>
              </a:solidFill>
            </a:endParaRPr>
          </a:p>
          <a:p>
            <a:r>
              <a:rPr lang="en-US" sz="2400" dirty="0">
                <a:solidFill>
                  <a:schemeClr val="tx1"/>
                </a:solidFill>
              </a:rPr>
              <a:t>DTR has the ability to cache images closer to users to reduce the amount of bandwidth used during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a:t>
            </a:r>
            <a:r>
              <a:rPr lang="en-US" sz="2400" dirty="0" smtClean="0">
                <a:solidFill>
                  <a:schemeClr val="tx1"/>
                </a:solidFill>
                <a:latin typeface="Courier New" charset="0"/>
                <a:ea typeface="Courier New" charset="0"/>
                <a:cs typeface="Courier New" charset="0"/>
              </a:rPr>
              <a:t>pulls</a:t>
            </a:r>
            <a:r>
              <a:rPr lang="en-US" sz="2400" dirty="0" smtClean="0">
                <a:solidFill>
                  <a:schemeClr val="tx1"/>
                </a:solidFill>
                <a:ea typeface="Courier New" charset="0"/>
                <a:cs typeface="Courier New" charset="0"/>
              </a:rPr>
              <a:t> </a:t>
            </a:r>
            <a:r>
              <a:rPr lang="en-US" sz="2400" dirty="0" smtClean="0">
                <a:solidFill>
                  <a:schemeClr val="tx1"/>
                </a:solidFill>
              </a:rPr>
              <a:t>DTR </a:t>
            </a:r>
            <a:r>
              <a:rPr lang="en-US" sz="2400" dirty="0">
                <a:solidFill>
                  <a:schemeClr val="tx1"/>
                </a:solidFill>
              </a:rPr>
              <a:t>has the ability to clean up unreferenced manifests and </a:t>
            </a:r>
            <a:r>
              <a:rPr lang="en-US" sz="2400" dirty="0" smtClean="0">
                <a:solidFill>
                  <a:schemeClr val="tx1"/>
                </a:solidFill>
              </a:rPr>
              <a:t>layers</a:t>
            </a: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p:txBody>
      </p:sp>
    </p:spTree>
    <p:extLst>
      <p:ext uri="{BB962C8B-B14F-4D97-AF65-F5344CB8AC3E}">
        <p14:creationId xmlns:p14="http://schemas.microsoft.com/office/powerpoint/2010/main" val="1907391063"/>
      </p:ext>
    </p:extLst>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Built-in A</a:t>
            </a:r>
            <a:r>
              <a:rPr lang="en-US" dirty="0" smtClean="0"/>
              <a:t>ccess </a:t>
            </a:r>
            <a:r>
              <a:rPr lang="en-US" dirty="0"/>
              <a:t>C</a:t>
            </a:r>
            <a:r>
              <a:rPr lang="en-US" dirty="0" smtClean="0"/>
              <a:t>ontrol</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143</a:t>
            </a:fld>
            <a:endParaRPr lang="en-US" altLang="en-US"/>
          </a:p>
        </p:txBody>
      </p:sp>
      <p:sp>
        <p:nvSpPr>
          <p:cNvPr id="7"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solidFill>
                  <a:schemeClr val="tx1"/>
                </a:solidFill>
              </a:rPr>
              <a:t> DTR </a:t>
            </a:r>
            <a:r>
              <a:rPr lang="en-US" sz="2400" dirty="0">
                <a:solidFill>
                  <a:schemeClr val="tx1"/>
                </a:solidFill>
              </a:rPr>
              <a:t>uses the same authentication mechanism as Docker Universal Control </a:t>
            </a:r>
            <a:r>
              <a:rPr lang="en-US" sz="2400" dirty="0" smtClean="0">
                <a:solidFill>
                  <a:schemeClr val="tx1"/>
                </a:solidFill>
              </a:rPr>
              <a:t>Plane</a:t>
            </a:r>
          </a:p>
          <a:p>
            <a:pPr>
              <a:buFont typeface="Wingdings" charset="2"/>
              <a:buChar char="q"/>
            </a:pPr>
            <a:r>
              <a:rPr lang="en-US" sz="2400" dirty="0">
                <a:solidFill>
                  <a:schemeClr val="tx1"/>
                </a:solidFill>
              </a:rPr>
              <a:t> </a:t>
            </a:r>
            <a:r>
              <a:rPr lang="en-US" sz="2400" dirty="0" smtClean="0">
                <a:solidFill>
                  <a:schemeClr val="tx1"/>
                </a:solidFill>
              </a:rPr>
              <a:t>Users </a:t>
            </a:r>
            <a:r>
              <a:rPr lang="en-US" sz="2400" dirty="0">
                <a:solidFill>
                  <a:schemeClr val="tx1"/>
                </a:solidFill>
              </a:rPr>
              <a:t>can be managed manually or synched from LDAP or Active </a:t>
            </a:r>
            <a:r>
              <a:rPr lang="en-US" sz="2400" dirty="0" smtClean="0">
                <a:solidFill>
                  <a:schemeClr val="tx1"/>
                </a:solidFill>
              </a:rPr>
              <a:t>Directory</a:t>
            </a:r>
          </a:p>
          <a:p>
            <a:pPr>
              <a:buFont typeface="Wingdings" charset="2"/>
              <a:buChar char="q"/>
            </a:pPr>
            <a:r>
              <a:rPr lang="en-US" sz="2400" dirty="0">
                <a:solidFill>
                  <a:schemeClr val="tx1"/>
                </a:solidFill>
              </a:rPr>
              <a:t> </a:t>
            </a:r>
            <a:r>
              <a:rPr lang="en-US" sz="2400" dirty="0" smtClean="0">
                <a:solidFill>
                  <a:schemeClr val="tx1"/>
                </a:solidFill>
              </a:rPr>
              <a:t>DTR </a:t>
            </a:r>
            <a:r>
              <a:rPr lang="en-US" sz="2400" dirty="0">
                <a:solidFill>
                  <a:schemeClr val="tx1"/>
                </a:solidFill>
              </a:rPr>
              <a:t>uses Role Based Access Control (RBAC) to allow you to implement fine-grained access control policies for who has access to your Docker </a:t>
            </a:r>
            <a:r>
              <a:rPr lang="en-US" sz="2400" dirty="0" smtClean="0">
                <a:solidFill>
                  <a:schemeClr val="tx1"/>
                </a:solidFill>
              </a:rPr>
              <a:t>images</a:t>
            </a:r>
          </a:p>
          <a:p>
            <a:pPr>
              <a:buFont typeface="Wingdings" charset="2"/>
              <a:buChar char="q"/>
            </a:pPr>
            <a:endParaRPr lang="en-US" sz="2400" dirty="0">
              <a:solidFill>
                <a:schemeClr val="tx1"/>
              </a:solidFill>
            </a:endParaRPr>
          </a:p>
        </p:txBody>
      </p:sp>
    </p:spTree>
    <p:extLst>
      <p:ext uri="{BB962C8B-B14F-4D97-AF65-F5344CB8AC3E}">
        <p14:creationId xmlns:p14="http://schemas.microsoft.com/office/powerpoint/2010/main" val="1183398040"/>
      </p:ext>
    </p:extLst>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Security </a:t>
            </a:r>
            <a:r>
              <a:rPr lang="en-US" dirty="0" smtClean="0">
                <a:solidFill>
                  <a:schemeClr val="tx1"/>
                </a:solidFill>
              </a:rPr>
              <a:t>Scanning</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144</a:t>
            </a:fld>
            <a:endParaRPr lang="en-US" altLang="en-US"/>
          </a:p>
        </p:txBody>
      </p:sp>
      <p:sp>
        <p:nvSpPr>
          <p:cNvPr id="7"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solidFill>
                  <a:schemeClr val="tx1"/>
                </a:solidFill>
              </a:rPr>
              <a:t> DTR’s </a:t>
            </a:r>
            <a:r>
              <a:rPr lang="en-US" sz="2400" dirty="0">
                <a:solidFill>
                  <a:schemeClr val="tx1"/>
                </a:solidFill>
              </a:rPr>
              <a:t>built in security scanner </a:t>
            </a:r>
            <a:r>
              <a:rPr lang="en-US" sz="2400" dirty="0" smtClean="0">
                <a:solidFill>
                  <a:schemeClr val="tx1"/>
                </a:solidFill>
              </a:rPr>
              <a:t>can </a:t>
            </a:r>
            <a:r>
              <a:rPr lang="en-US" sz="2400" dirty="0">
                <a:solidFill>
                  <a:schemeClr val="tx1"/>
                </a:solidFill>
              </a:rPr>
              <a:t>be used to discover </a:t>
            </a:r>
            <a:r>
              <a:rPr lang="en-US" sz="2400" dirty="0" smtClean="0">
                <a:solidFill>
                  <a:schemeClr val="tx1"/>
                </a:solidFill>
              </a:rPr>
              <a:t>versions </a:t>
            </a:r>
            <a:r>
              <a:rPr lang="en-US" sz="2400" dirty="0">
                <a:solidFill>
                  <a:schemeClr val="tx1"/>
                </a:solidFill>
              </a:rPr>
              <a:t>of software </a:t>
            </a: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It </a:t>
            </a:r>
            <a:r>
              <a:rPr lang="en-US" sz="2400" dirty="0">
                <a:solidFill>
                  <a:schemeClr val="tx1"/>
                </a:solidFill>
              </a:rPr>
              <a:t>scans each layer and aggregates the results to give you a complete picture </a:t>
            </a:r>
            <a:endParaRPr lang="en-US" sz="2400" dirty="0" smtClean="0">
              <a:solidFill>
                <a:schemeClr val="tx1"/>
              </a:solidFill>
            </a:endParaRPr>
          </a:p>
          <a:p>
            <a:pPr>
              <a:buFont typeface="Wingdings" charset="2"/>
              <a:buChar char="q"/>
            </a:pPr>
            <a:r>
              <a:rPr lang="en-US" sz="2400" dirty="0" smtClean="0">
                <a:solidFill>
                  <a:schemeClr val="tx1"/>
                </a:solidFill>
              </a:rPr>
              <a:t> Vulnerable databases are </a:t>
            </a:r>
            <a:r>
              <a:rPr lang="en-US" sz="2400" dirty="0">
                <a:solidFill>
                  <a:schemeClr val="tx1"/>
                </a:solidFill>
              </a:rPr>
              <a:t>kept up to date through periodic </a:t>
            </a:r>
            <a:r>
              <a:rPr lang="en-US" sz="2400" dirty="0" smtClean="0">
                <a:solidFill>
                  <a:schemeClr val="tx1"/>
                </a:solidFill>
              </a:rPr>
              <a:t>updates</a:t>
            </a:r>
          </a:p>
          <a:p>
            <a:pPr>
              <a:buFont typeface="Wingdings" charset="2"/>
              <a:buChar char="q"/>
            </a:pPr>
            <a:r>
              <a:rPr lang="en-US" sz="2400" dirty="0">
                <a:solidFill>
                  <a:schemeClr val="tx1"/>
                </a:solidFill>
              </a:rPr>
              <a:t> </a:t>
            </a:r>
            <a:r>
              <a:rPr lang="en-US" sz="2400" dirty="0" smtClean="0">
                <a:solidFill>
                  <a:schemeClr val="tx1"/>
                </a:solidFill>
              </a:rPr>
              <a:t>This serves to give </a:t>
            </a:r>
            <a:r>
              <a:rPr lang="en-US" sz="2400" dirty="0">
                <a:solidFill>
                  <a:schemeClr val="tx1"/>
                </a:solidFill>
              </a:rPr>
              <a:t>you unprecedented insight into your </a:t>
            </a:r>
            <a:r>
              <a:rPr lang="en-US" sz="2400" dirty="0" smtClean="0">
                <a:solidFill>
                  <a:schemeClr val="tx1"/>
                </a:solidFill>
              </a:rPr>
              <a:t>exposure</a:t>
            </a:r>
          </a:p>
          <a:p>
            <a:pPr>
              <a:buFont typeface="Wingdings" charset="2"/>
              <a:buChar char="q"/>
            </a:pPr>
            <a:endParaRPr lang="en-US" sz="2400" dirty="0">
              <a:solidFill>
                <a:schemeClr val="tx1"/>
              </a:solidFill>
            </a:endParaRPr>
          </a:p>
        </p:txBody>
      </p:sp>
    </p:spTree>
    <p:extLst>
      <p:ext uri="{BB962C8B-B14F-4D97-AF65-F5344CB8AC3E}">
        <p14:creationId xmlns:p14="http://schemas.microsoft.com/office/powerpoint/2010/main" val="1448602640"/>
      </p:ext>
    </p:extLst>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Deploy Docker Registry Server</a:t>
            </a:r>
            <a:endParaRPr lang="en-US" dirty="0"/>
          </a:p>
        </p:txBody>
      </p:sp>
    </p:spTree>
    <p:extLst>
      <p:ext uri="{BB962C8B-B14F-4D97-AF65-F5344CB8AC3E}">
        <p14:creationId xmlns:p14="http://schemas.microsoft.com/office/powerpoint/2010/main" val="35208277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 Registry Server</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Before </a:t>
            </a:r>
            <a:r>
              <a:rPr lang="en-US" sz="2400" dirty="0">
                <a:solidFill>
                  <a:schemeClr val="tx1"/>
                </a:solidFill>
              </a:rPr>
              <a:t>you can deploy a registry, you need to install Docker on the </a:t>
            </a:r>
            <a:r>
              <a:rPr lang="en-US" sz="2400" dirty="0" smtClean="0">
                <a:solidFill>
                  <a:schemeClr val="tx1"/>
                </a:solidFill>
              </a:rPr>
              <a:t>host </a:t>
            </a:r>
          </a:p>
          <a:p>
            <a:pPr>
              <a:buFont typeface="Wingdings" charset="2"/>
              <a:buChar char="q"/>
            </a:pPr>
            <a:r>
              <a:rPr lang="en-US" sz="2400" dirty="0">
                <a:solidFill>
                  <a:schemeClr val="tx1"/>
                </a:solidFill>
              </a:rPr>
              <a:t> </a:t>
            </a:r>
            <a:r>
              <a:rPr lang="en-US" sz="2400" dirty="0" smtClean="0">
                <a:solidFill>
                  <a:schemeClr val="tx1"/>
                </a:solidFill>
              </a:rPr>
              <a:t>A </a:t>
            </a:r>
            <a:r>
              <a:rPr lang="en-US" sz="2400" dirty="0">
                <a:solidFill>
                  <a:schemeClr val="tx1"/>
                </a:solidFill>
              </a:rPr>
              <a:t>registry is an instance of the registry </a:t>
            </a:r>
            <a:r>
              <a:rPr lang="en-US" sz="2400" b="1" dirty="0">
                <a:solidFill>
                  <a:schemeClr val="tx1"/>
                </a:solidFill>
              </a:rPr>
              <a:t>image</a:t>
            </a:r>
            <a:r>
              <a:rPr lang="en-US" sz="2400" dirty="0">
                <a:solidFill>
                  <a:schemeClr val="tx1"/>
                </a:solidFill>
              </a:rPr>
              <a:t>, and runs within </a:t>
            </a:r>
            <a:r>
              <a:rPr lang="en-US" sz="2400" dirty="0" smtClean="0">
                <a:solidFill>
                  <a:schemeClr val="tx1"/>
                </a:solidFill>
              </a:rPr>
              <a:t>Docker</a:t>
            </a:r>
          </a:p>
          <a:p>
            <a:pPr>
              <a:buFont typeface="Wingdings" charset="2"/>
              <a:buChar char="q"/>
            </a:pPr>
            <a:r>
              <a:rPr lang="en-US" sz="2400" dirty="0">
                <a:solidFill>
                  <a:schemeClr val="tx1"/>
                </a:solidFill>
              </a:rPr>
              <a:t> This topic provides basic information about deploying and configuring a </a:t>
            </a:r>
            <a:r>
              <a:rPr lang="en-US" sz="2400" dirty="0" smtClean="0">
                <a:solidFill>
                  <a:schemeClr val="tx1"/>
                </a:solidFill>
              </a:rPr>
              <a:t>registry</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146</a:t>
            </a:fld>
            <a:endParaRPr lang="en-US" altLang="en-US"/>
          </a:p>
        </p:txBody>
      </p:sp>
    </p:spTree>
    <p:extLst>
      <p:ext uri="{BB962C8B-B14F-4D97-AF65-F5344CB8AC3E}">
        <p14:creationId xmlns:p14="http://schemas.microsoft.com/office/powerpoint/2010/main" val="2020045343"/>
      </p:ext>
    </p:extLst>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 a Local Registry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Use a command like the following to start the registry container</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That’s it. No, seriously!</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147</a:t>
            </a:fld>
            <a:endParaRPr lang="en-US" altLang="en-US"/>
          </a:p>
        </p:txBody>
      </p:sp>
      <p:sp>
        <p:nvSpPr>
          <p:cNvPr id="8" name="Content Placeholder 2"/>
          <p:cNvSpPr>
            <a:spLocks noGrp="1"/>
          </p:cNvSpPr>
          <p:nvPr/>
        </p:nvSpPr>
        <p:spPr>
          <a:xfrm>
            <a:off x="1828800" y="1600200"/>
            <a:ext cx="8503921" cy="762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run -d -p 5000:5000 --restart=always --name registry registry:2 </a:t>
            </a:r>
          </a:p>
        </p:txBody>
      </p:sp>
    </p:spTree>
    <p:extLst>
      <p:ext uri="{BB962C8B-B14F-4D97-AF65-F5344CB8AC3E}">
        <p14:creationId xmlns:p14="http://schemas.microsoft.com/office/powerpoint/2010/main" val="788391895"/>
      </p:ext>
    </p:extLst>
  </p:cSld>
  <p:clrMapOvr>
    <a:masterClrMapping/>
  </p:clrMapOvr>
  <p:transition>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Interacting with a Registry</a:t>
            </a:r>
            <a:endParaRPr lang="en-US" dirty="0"/>
          </a:p>
        </p:txBody>
      </p:sp>
    </p:spTree>
    <p:extLst>
      <p:ext uri="{BB962C8B-B14F-4D97-AF65-F5344CB8AC3E}">
        <p14:creationId xmlns:p14="http://schemas.microsoft.com/office/powerpoint/2010/main" val="1251969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t>
            </a:r>
            <a:r>
              <a:rPr lang="en-US" dirty="0" smtClean="0"/>
              <a:t>rom </a:t>
            </a:r>
            <a:r>
              <a:rPr lang="en-US" dirty="0"/>
              <a:t>Docker Hub to R</a:t>
            </a:r>
            <a:r>
              <a:rPr lang="en-US" dirty="0" smtClean="0"/>
              <a:t>egistry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You </a:t>
            </a:r>
            <a:r>
              <a:rPr lang="en-US" sz="2400" dirty="0">
                <a:solidFill>
                  <a:schemeClr val="tx1"/>
                </a:solidFill>
              </a:rPr>
              <a:t>can pull an image from Docker Hub and push it to your </a:t>
            </a:r>
            <a:r>
              <a:rPr lang="en-US" sz="2400" dirty="0" smtClean="0">
                <a:solidFill>
                  <a:schemeClr val="tx1"/>
                </a:solidFill>
              </a:rPr>
              <a:t>registry</a:t>
            </a:r>
          </a:p>
          <a:p>
            <a:pPr>
              <a:buFont typeface="Wingdings"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following example pulls the </a:t>
            </a:r>
            <a:r>
              <a:rPr lang="en-US" sz="2400" dirty="0">
                <a:solidFill>
                  <a:schemeClr val="tx1"/>
                </a:solidFill>
                <a:latin typeface="Courier New" charset="0"/>
                <a:ea typeface="Courier New" charset="0"/>
                <a:cs typeface="Courier New" charset="0"/>
              </a:rPr>
              <a:t>ubuntu:16.04</a:t>
            </a:r>
            <a:r>
              <a:rPr lang="en-US" sz="2400" dirty="0">
                <a:solidFill>
                  <a:schemeClr val="tx1"/>
                </a:solidFill>
              </a:rPr>
              <a:t> image from Docker Hub and re-tags it as </a:t>
            </a:r>
            <a:r>
              <a:rPr lang="en-US" sz="2400" dirty="0">
                <a:solidFill>
                  <a:schemeClr val="tx1"/>
                </a:solidFill>
                <a:latin typeface="Courier New" charset="0"/>
                <a:ea typeface="Courier New" charset="0"/>
                <a:cs typeface="Courier New" charset="0"/>
              </a:rPr>
              <a:t>my-</a:t>
            </a:r>
            <a:r>
              <a:rPr lang="en-US" sz="2400" dirty="0" err="1">
                <a:solidFill>
                  <a:schemeClr val="tx1"/>
                </a:solidFill>
                <a:latin typeface="Courier New" charset="0"/>
                <a:ea typeface="Courier New" charset="0"/>
                <a:cs typeface="Courier New" charset="0"/>
              </a:rPr>
              <a:t>ubuntu</a:t>
            </a:r>
            <a:r>
              <a:rPr lang="en-US" sz="2400" dirty="0">
                <a:solidFill>
                  <a:schemeClr val="tx1"/>
                </a:solidFill>
              </a:rPr>
              <a:t>, then pushes it to the local </a:t>
            </a:r>
            <a:r>
              <a:rPr lang="en-US" sz="2400" dirty="0" smtClean="0">
                <a:solidFill>
                  <a:schemeClr val="tx1"/>
                </a:solidFill>
              </a:rPr>
              <a:t>registry </a:t>
            </a:r>
          </a:p>
          <a:p>
            <a:pPr>
              <a:buFont typeface="Wingdings" charset="2"/>
              <a:buChar char="q"/>
            </a:pPr>
            <a:r>
              <a:rPr lang="en-US" sz="2400" dirty="0">
                <a:solidFill>
                  <a:schemeClr val="tx1"/>
                </a:solidFill>
              </a:rPr>
              <a:t> </a:t>
            </a:r>
            <a:r>
              <a:rPr lang="en-US" sz="2400" dirty="0" smtClean="0">
                <a:solidFill>
                  <a:schemeClr val="tx1"/>
                </a:solidFill>
              </a:rPr>
              <a:t>Finally</a:t>
            </a:r>
            <a:r>
              <a:rPr lang="en-US" sz="2400" dirty="0">
                <a:solidFill>
                  <a:schemeClr val="tx1"/>
                </a:solidFill>
              </a:rPr>
              <a:t>, the </a:t>
            </a:r>
            <a:r>
              <a:rPr lang="en-US" sz="2400" dirty="0">
                <a:solidFill>
                  <a:schemeClr val="tx1"/>
                </a:solidFill>
                <a:latin typeface="+mj-lt"/>
              </a:rPr>
              <a:t>ubuntu:16.04</a:t>
            </a:r>
            <a:r>
              <a:rPr lang="en-US" sz="2400" dirty="0">
                <a:solidFill>
                  <a:schemeClr val="tx1"/>
                </a:solidFill>
              </a:rPr>
              <a:t> and </a:t>
            </a:r>
            <a:r>
              <a:rPr lang="en-US" sz="2400" dirty="0">
                <a:solidFill>
                  <a:schemeClr val="tx1"/>
                </a:solidFill>
                <a:latin typeface="Courier New" charset="0"/>
                <a:ea typeface="Courier New" charset="0"/>
                <a:cs typeface="Courier New" charset="0"/>
              </a:rPr>
              <a:t>my-</a:t>
            </a:r>
            <a:r>
              <a:rPr lang="en-US" sz="2400" dirty="0" err="1">
                <a:solidFill>
                  <a:schemeClr val="tx1"/>
                </a:solidFill>
                <a:latin typeface="Courier New" charset="0"/>
                <a:ea typeface="Courier New" charset="0"/>
                <a:cs typeface="Courier New" charset="0"/>
              </a:rPr>
              <a:t>ubuntu</a:t>
            </a:r>
            <a:r>
              <a:rPr lang="en-US" sz="2400" dirty="0">
                <a:solidFill>
                  <a:schemeClr val="tx1"/>
                </a:solidFill>
              </a:rPr>
              <a:t> images are deleted locally and the </a:t>
            </a:r>
            <a:r>
              <a:rPr lang="en-US" sz="2400" dirty="0">
                <a:solidFill>
                  <a:schemeClr val="tx1"/>
                </a:solidFill>
                <a:latin typeface="Courier New" charset="0"/>
                <a:ea typeface="Courier New" charset="0"/>
                <a:cs typeface="Courier New" charset="0"/>
              </a:rPr>
              <a:t>my-</a:t>
            </a:r>
            <a:r>
              <a:rPr lang="en-US" sz="2400" dirty="0" err="1">
                <a:solidFill>
                  <a:schemeClr val="tx1"/>
                </a:solidFill>
                <a:latin typeface="Courier New" charset="0"/>
                <a:ea typeface="Courier New" charset="0"/>
                <a:cs typeface="Courier New" charset="0"/>
              </a:rPr>
              <a:t>ubuntuimage</a:t>
            </a:r>
            <a:r>
              <a:rPr lang="en-US" sz="2400" dirty="0">
                <a:solidFill>
                  <a:schemeClr val="tx1"/>
                </a:solidFill>
              </a:rPr>
              <a:t> is pulled from the local </a:t>
            </a:r>
            <a:r>
              <a:rPr lang="en-US" sz="2400" dirty="0" smtClean="0">
                <a:solidFill>
                  <a:schemeClr val="tx1"/>
                </a:solidFill>
              </a:rPr>
              <a:t>registry</a:t>
            </a:r>
            <a:r>
              <a:rPr lang="en-US" sz="2400" dirty="0">
                <a:solidFill>
                  <a:schemeClr val="tx1"/>
                </a:solidFill>
              </a:rPr>
              <a:t> </a:t>
            </a: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To get started, we’ll pull </a:t>
            </a:r>
            <a:r>
              <a:rPr lang="en-US" sz="2400" dirty="0">
                <a:solidFill>
                  <a:schemeClr val="tx1"/>
                </a:solidFill>
              </a:rPr>
              <a:t>the </a:t>
            </a:r>
            <a:r>
              <a:rPr lang="en-US" sz="2400" dirty="0">
                <a:solidFill>
                  <a:schemeClr val="tx1"/>
                </a:solidFill>
                <a:latin typeface="Courier New" charset="0"/>
                <a:ea typeface="Courier New" charset="0"/>
                <a:cs typeface="Courier New" charset="0"/>
              </a:rPr>
              <a:t>ubuntu:16.04</a:t>
            </a:r>
            <a:r>
              <a:rPr lang="en-US" sz="2400" dirty="0">
                <a:solidFill>
                  <a:schemeClr val="tx1"/>
                </a:solidFill>
              </a:rPr>
              <a:t> image </a:t>
            </a:r>
            <a:r>
              <a:rPr lang="en-US" sz="2400" dirty="0" smtClean="0">
                <a:solidFill>
                  <a:schemeClr val="tx1"/>
                </a:solidFill>
              </a:rPr>
              <a:t>down from </a:t>
            </a:r>
            <a:r>
              <a:rPr lang="en-US" sz="2400" dirty="0">
                <a:solidFill>
                  <a:schemeClr val="tx1"/>
                </a:solidFill>
              </a:rPr>
              <a:t>Docker </a:t>
            </a:r>
            <a:r>
              <a:rPr lang="en-US" sz="2400" dirty="0" smtClean="0">
                <a:solidFill>
                  <a:schemeClr val="tx1"/>
                </a:solidFill>
              </a:rPr>
              <a:t>Hub</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149</a:t>
            </a:fld>
            <a:endParaRPr lang="en-US" altLang="en-US"/>
          </a:p>
        </p:txBody>
      </p:sp>
      <p:sp>
        <p:nvSpPr>
          <p:cNvPr id="8" name="Content Placeholder 2"/>
          <p:cNvSpPr>
            <a:spLocks noGrp="1"/>
          </p:cNvSpPr>
          <p:nvPr/>
        </p:nvSpPr>
        <p:spPr>
          <a:xfrm>
            <a:off x="3357995" y="4343400"/>
            <a:ext cx="5476009"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smtClean="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pull ubuntu:16.04 </a:t>
            </a:r>
          </a:p>
        </p:txBody>
      </p:sp>
    </p:spTree>
    <p:extLst>
      <p:ext uri="{BB962C8B-B14F-4D97-AF65-F5344CB8AC3E}">
        <p14:creationId xmlns:p14="http://schemas.microsoft.com/office/powerpoint/2010/main" val="139399214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Working with Docker Images</a:t>
            </a:r>
            <a:endParaRPr lang="en-US" dirty="0"/>
          </a:p>
        </p:txBody>
      </p:sp>
      <p:sp>
        <p:nvSpPr>
          <p:cNvPr id="3" name="Content Placeholder 2"/>
          <p:cNvSpPr>
            <a:spLocks noGrp="1"/>
          </p:cNvSpPr>
          <p:nvPr>
            <p:ph idx="1"/>
          </p:nvPr>
        </p:nvSpPr>
        <p:spPr>
          <a:xfrm>
            <a:off x="1143000" y="2667000"/>
            <a:ext cx="8808721" cy="2971799"/>
          </a:xfrm>
          <a:solidFill>
            <a:schemeClr val="accent5">
              <a:lumMod val="60000"/>
              <a:lumOff val="40000"/>
            </a:schemeClr>
          </a:solidFill>
        </p:spPr>
        <p:txBody>
          <a:bodyPr anchor="ctr">
            <a:normAutofit/>
          </a:bodyPr>
          <a:lstStyle/>
          <a:p>
            <a:pPr marL="0" indent="0">
              <a:buNone/>
            </a:pPr>
            <a:r>
              <a:rPr lang="en-US" sz="1800" b="1" dirty="0" smtClean="0">
                <a:solidFill>
                  <a:schemeClr val="tx1"/>
                </a:solidFill>
              </a:rPr>
              <a:t> </a:t>
            </a:r>
            <a:r>
              <a:rPr lang="en-US" sz="1800" b="1" dirty="0" err="1" smtClean="0">
                <a:solidFill>
                  <a:schemeClr val="tx1"/>
                </a:solidFill>
              </a:rPr>
              <a:t>docker</a:t>
            </a:r>
            <a:r>
              <a:rPr lang="en-US" sz="1800" b="1" dirty="0" smtClean="0">
                <a:solidFill>
                  <a:schemeClr val="tx1"/>
                </a:solidFill>
              </a:rPr>
              <a:t> </a:t>
            </a:r>
            <a:r>
              <a:rPr lang="en-US" sz="1800" b="1" dirty="0">
                <a:solidFill>
                  <a:schemeClr val="tx1"/>
                </a:solidFill>
              </a:rPr>
              <a:t>image build</a:t>
            </a:r>
            <a:r>
              <a:rPr lang="en-US" sz="1800" dirty="0">
                <a:solidFill>
                  <a:schemeClr val="tx1"/>
                </a:solidFill>
              </a:rPr>
              <a:t>	</a:t>
            </a:r>
            <a:r>
              <a:rPr lang="en-US" sz="1800" dirty="0" smtClean="0">
                <a:solidFill>
                  <a:schemeClr val="tx1"/>
                </a:solidFill>
              </a:rPr>
              <a:t>	Build </a:t>
            </a:r>
            <a:r>
              <a:rPr lang="en-US" sz="1800" dirty="0">
                <a:solidFill>
                  <a:schemeClr val="tx1"/>
                </a:solidFill>
              </a:rPr>
              <a:t>an image from a </a:t>
            </a:r>
            <a:r>
              <a:rPr lang="en-US" sz="1800" dirty="0" err="1">
                <a:solidFill>
                  <a:schemeClr val="tx1"/>
                </a:solidFill>
              </a:rPr>
              <a:t>Dockerfile</a:t>
            </a:r>
            <a:endParaRPr lang="en-US" sz="1800" dirty="0">
              <a:solidFill>
                <a:schemeClr val="tx1"/>
              </a:solidFill>
            </a:endParaRPr>
          </a:p>
          <a:p>
            <a:pPr marL="0" indent="0">
              <a:buNone/>
            </a:pPr>
            <a:r>
              <a:rPr lang="en-US" sz="1800" b="1" dirty="0" smtClean="0">
                <a:solidFill>
                  <a:schemeClr val="tx1"/>
                </a:solidFill>
              </a:rPr>
              <a:t> </a:t>
            </a:r>
            <a:r>
              <a:rPr lang="en-US" sz="1800" b="1" dirty="0" err="1" smtClean="0">
                <a:solidFill>
                  <a:schemeClr val="tx1"/>
                </a:solidFill>
              </a:rPr>
              <a:t>docker</a:t>
            </a:r>
            <a:r>
              <a:rPr lang="en-US" sz="1800" b="1" dirty="0" smtClean="0">
                <a:solidFill>
                  <a:schemeClr val="tx1"/>
                </a:solidFill>
              </a:rPr>
              <a:t> </a:t>
            </a:r>
            <a:r>
              <a:rPr lang="en-US" sz="1800" b="1" dirty="0">
                <a:solidFill>
                  <a:schemeClr val="tx1"/>
                </a:solidFill>
              </a:rPr>
              <a:t>image </a:t>
            </a:r>
            <a:r>
              <a:rPr lang="en-US" sz="1800" b="1" dirty="0" smtClean="0">
                <a:solidFill>
                  <a:schemeClr val="tx1"/>
                </a:solidFill>
              </a:rPr>
              <a:t>history</a:t>
            </a:r>
            <a:r>
              <a:rPr lang="en-US" sz="1800" dirty="0" smtClean="0">
                <a:solidFill>
                  <a:schemeClr val="tx1"/>
                </a:solidFill>
              </a:rPr>
              <a:t>	</a:t>
            </a:r>
            <a:r>
              <a:rPr lang="en-US" sz="1800" dirty="0">
                <a:solidFill>
                  <a:schemeClr val="tx1"/>
                </a:solidFill>
              </a:rPr>
              <a:t>	Show the history of an image</a:t>
            </a:r>
          </a:p>
          <a:p>
            <a:pPr marL="0" indent="0">
              <a:buNone/>
            </a:pPr>
            <a:r>
              <a:rPr lang="en-US" sz="1800" b="1" dirty="0" smtClean="0">
                <a:solidFill>
                  <a:schemeClr val="tx1"/>
                </a:solidFill>
              </a:rPr>
              <a:t> </a:t>
            </a:r>
            <a:r>
              <a:rPr lang="en-US" sz="1800" b="1" dirty="0" err="1" smtClean="0">
                <a:solidFill>
                  <a:schemeClr val="tx1"/>
                </a:solidFill>
              </a:rPr>
              <a:t>docker</a:t>
            </a:r>
            <a:r>
              <a:rPr lang="en-US" sz="1800" b="1" dirty="0" smtClean="0">
                <a:solidFill>
                  <a:schemeClr val="tx1"/>
                </a:solidFill>
              </a:rPr>
              <a:t> </a:t>
            </a:r>
            <a:r>
              <a:rPr lang="en-US" sz="1800" b="1" dirty="0">
                <a:solidFill>
                  <a:schemeClr val="tx1"/>
                </a:solidFill>
              </a:rPr>
              <a:t>image inspect</a:t>
            </a:r>
            <a:r>
              <a:rPr lang="en-US" sz="1800" dirty="0">
                <a:solidFill>
                  <a:schemeClr val="tx1"/>
                </a:solidFill>
              </a:rPr>
              <a:t>	</a:t>
            </a:r>
            <a:r>
              <a:rPr lang="en-US" sz="1800" dirty="0" smtClean="0">
                <a:solidFill>
                  <a:schemeClr val="tx1"/>
                </a:solidFill>
              </a:rPr>
              <a:t>	Display </a:t>
            </a:r>
            <a:r>
              <a:rPr lang="en-US" sz="1800" dirty="0">
                <a:solidFill>
                  <a:schemeClr val="tx1"/>
                </a:solidFill>
              </a:rPr>
              <a:t>detailed information on one or more images</a:t>
            </a:r>
          </a:p>
          <a:p>
            <a:pPr marL="0" indent="0">
              <a:buNone/>
            </a:pPr>
            <a:r>
              <a:rPr lang="en-US" sz="1800" b="1" dirty="0" smtClean="0">
                <a:solidFill>
                  <a:schemeClr val="tx1"/>
                </a:solidFill>
              </a:rPr>
              <a:t> </a:t>
            </a:r>
            <a:r>
              <a:rPr lang="en-US" sz="1800" b="1" dirty="0" err="1" smtClean="0">
                <a:solidFill>
                  <a:schemeClr val="tx1"/>
                </a:solidFill>
              </a:rPr>
              <a:t>docker</a:t>
            </a:r>
            <a:r>
              <a:rPr lang="en-US" sz="1800" b="1" dirty="0" smtClean="0">
                <a:solidFill>
                  <a:schemeClr val="tx1"/>
                </a:solidFill>
              </a:rPr>
              <a:t> </a:t>
            </a:r>
            <a:r>
              <a:rPr lang="en-US" sz="1800" b="1" dirty="0">
                <a:solidFill>
                  <a:schemeClr val="tx1"/>
                </a:solidFill>
              </a:rPr>
              <a:t>image ls</a:t>
            </a:r>
            <a:r>
              <a:rPr lang="en-US" sz="1800" dirty="0">
                <a:solidFill>
                  <a:schemeClr val="tx1"/>
                </a:solidFill>
              </a:rPr>
              <a:t>	</a:t>
            </a:r>
            <a:r>
              <a:rPr lang="en-US" sz="1800" dirty="0" smtClean="0">
                <a:solidFill>
                  <a:schemeClr val="tx1"/>
                </a:solidFill>
              </a:rPr>
              <a:t>		List </a:t>
            </a:r>
            <a:r>
              <a:rPr lang="en-US" sz="1800" dirty="0">
                <a:solidFill>
                  <a:schemeClr val="tx1"/>
                </a:solidFill>
              </a:rPr>
              <a:t>images</a:t>
            </a:r>
          </a:p>
          <a:p>
            <a:pPr marL="0" indent="0">
              <a:buNone/>
            </a:pPr>
            <a:r>
              <a:rPr lang="en-US" sz="1800" b="1" dirty="0" smtClean="0">
                <a:solidFill>
                  <a:schemeClr val="tx1"/>
                </a:solidFill>
              </a:rPr>
              <a:t> </a:t>
            </a:r>
            <a:r>
              <a:rPr lang="en-US" sz="1800" b="1" dirty="0" err="1" smtClean="0">
                <a:solidFill>
                  <a:schemeClr val="tx1"/>
                </a:solidFill>
              </a:rPr>
              <a:t>docker</a:t>
            </a:r>
            <a:r>
              <a:rPr lang="en-US" sz="1800" b="1" dirty="0" smtClean="0">
                <a:solidFill>
                  <a:schemeClr val="tx1"/>
                </a:solidFill>
              </a:rPr>
              <a:t> </a:t>
            </a:r>
            <a:r>
              <a:rPr lang="en-US" sz="1800" b="1" dirty="0">
                <a:solidFill>
                  <a:schemeClr val="tx1"/>
                </a:solidFill>
              </a:rPr>
              <a:t>image pull	</a:t>
            </a:r>
            <a:r>
              <a:rPr lang="en-US" sz="1800" dirty="0" smtClean="0">
                <a:solidFill>
                  <a:schemeClr val="tx1"/>
                </a:solidFill>
              </a:rPr>
              <a:t>		Pull </a:t>
            </a:r>
            <a:r>
              <a:rPr lang="en-US" sz="1800" dirty="0">
                <a:solidFill>
                  <a:schemeClr val="tx1"/>
                </a:solidFill>
              </a:rPr>
              <a:t>an image or a repository from a registry</a:t>
            </a:r>
          </a:p>
          <a:p>
            <a:pPr marL="0" indent="0">
              <a:buNone/>
            </a:pPr>
            <a:r>
              <a:rPr lang="en-US" sz="1800" b="1" dirty="0" smtClean="0">
                <a:solidFill>
                  <a:schemeClr val="tx1"/>
                </a:solidFill>
              </a:rPr>
              <a:t> </a:t>
            </a:r>
            <a:r>
              <a:rPr lang="en-US" sz="1800" b="1" dirty="0" err="1" smtClean="0">
                <a:solidFill>
                  <a:schemeClr val="tx1"/>
                </a:solidFill>
              </a:rPr>
              <a:t>docker</a:t>
            </a:r>
            <a:r>
              <a:rPr lang="en-US" sz="1800" b="1" dirty="0" smtClean="0">
                <a:solidFill>
                  <a:schemeClr val="tx1"/>
                </a:solidFill>
              </a:rPr>
              <a:t> </a:t>
            </a:r>
            <a:r>
              <a:rPr lang="en-US" sz="1800" b="1" dirty="0">
                <a:solidFill>
                  <a:schemeClr val="tx1"/>
                </a:solidFill>
              </a:rPr>
              <a:t>image </a:t>
            </a:r>
            <a:r>
              <a:rPr lang="en-US" sz="1800" b="1" dirty="0" smtClean="0">
                <a:solidFill>
                  <a:schemeClr val="tx1"/>
                </a:solidFill>
              </a:rPr>
              <a:t>push	</a:t>
            </a:r>
            <a:r>
              <a:rPr lang="en-US" sz="1800" dirty="0">
                <a:solidFill>
                  <a:schemeClr val="tx1"/>
                </a:solidFill>
              </a:rPr>
              <a:t>	</a:t>
            </a:r>
            <a:r>
              <a:rPr lang="en-US" sz="1800" dirty="0" smtClean="0">
                <a:solidFill>
                  <a:schemeClr val="tx1"/>
                </a:solidFill>
              </a:rPr>
              <a:t>	Push </a:t>
            </a:r>
            <a:r>
              <a:rPr lang="en-US" sz="1800" dirty="0">
                <a:solidFill>
                  <a:schemeClr val="tx1"/>
                </a:solidFill>
              </a:rPr>
              <a:t>an image or a repository to a registry</a:t>
            </a:r>
          </a:p>
          <a:p>
            <a:pPr marL="0" indent="0">
              <a:buNone/>
            </a:pPr>
            <a:r>
              <a:rPr lang="en-US" sz="1800" b="1" dirty="0" smtClean="0">
                <a:solidFill>
                  <a:schemeClr val="tx1"/>
                </a:solidFill>
              </a:rPr>
              <a:t> </a:t>
            </a:r>
            <a:r>
              <a:rPr lang="en-US" sz="1800" b="1" dirty="0" err="1" smtClean="0">
                <a:solidFill>
                  <a:schemeClr val="tx1"/>
                </a:solidFill>
              </a:rPr>
              <a:t>docker</a:t>
            </a:r>
            <a:r>
              <a:rPr lang="en-US" sz="1800" b="1" dirty="0" smtClean="0">
                <a:solidFill>
                  <a:schemeClr val="tx1"/>
                </a:solidFill>
              </a:rPr>
              <a:t> </a:t>
            </a:r>
            <a:r>
              <a:rPr lang="en-US" sz="1800" b="1" dirty="0">
                <a:solidFill>
                  <a:schemeClr val="tx1"/>
                </a:solidFill>
              </a:rPr>
              <a:t>image rm</a:t>
            </a:r>
            <a:r>
              <a:rPr lang="en-US" sz="1800" dirty="0">
                <a:solidFill>
                  <a:schemeClr val="tx1"/>
                </a:solidFill>
              </a:rPr>
              <a:t>	</a:t>
            </a:r>
            <a:r>
              <a:rPr lang="en-US" sz="1800" dirty="0" smtClean="0">
                <a:solidFill>
                  <a:schemeClr val="tx1"/>
                </a:solidFill>
              </a:rPr>
              <a:t>		</a:t>
            </a:r>
            <a:r>
              <a:rPr lang="en-US" sz="1800" dirty="0" smtClean="0"/>
              <a:t>Remove </a:t>
            </a:r>
            <a:r>
              <a:rPr lang="en-US" sz="1800" dirty="0"/>
              <a:t>one or more </a:t>
            </a:r>
            <a:r>
              <a:rPr lang="en-US" sz="1800" dirty="0" smtClean="0"/>
              <a:t>images</a:t>
            </a:r>
            <a:endParaRPr lang="en-US" sz="1800"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10" name="Content Placeholder 2"/>
          <p:cNvSpPr txBox="1">
            <a:spLocks/>
          </p:cNvSpPr>
          <p:nvPr/>
        </p:nvSpPr>
        <p:spPr>
          <a:xfrm>
            <a:off x="1097279" y="1066801"/>
            <a:ext cx="10058401" cy="480229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charset="2"/>
              <a:buChar char="q"/>
            </a:pPr>
            <a:r>
              <a:rPr lang="en-US" sz="2400" dirty="0" smtClean="0"/>
              <a:t> We can see the available image commands, by using the following command:</a:t>
            </a:r>
          </a:p>
          <a:p>
            <a:pPr fontAlgn="auto">
              <a:buFont typeface="Wingdings" charset="2"/>
              <a:buChar char="q"/>
            </a:pPr>
            <a:endParaRPr lang="en-US" sz="2400" dirty="0"/>
          </a:p>
          <a:p>
            <a:pPr fontAlgn="auto">
              <a:buFont typeface="Wingdings" charset="2"/>
              <a:buChar char="q"/>
            </a:pPr>
            <a:r>
              <a:rPr lang="en-US" sz="2400" dirty="0" smtClean="0"/>
              <a:t> So, of the most common commands though are listed below:</a:t>
            </a:r>
          </a:p>
        </p:txBody>
      </p:sp>
      <p:sp>
        <p:nvSpPr>
          <p:cNvPr id="11" name="Content Placeholder 2"/>
          <p:cNvSpPr>
            <a:spLocks noGrp="1"/>
          </p:cNvSpPr>
          <p:nvPr/>
        </p:nvSpPr>
        <p:spPr>
          <a:xfrm>
            <a:off x="4483664" y="1524000"/>
            <a:ext cx="3212536" cy="41376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image</a:t>
            </a:r>
            <a:endParaRPr lang="en-US" sz="2400" dirty="0">
              <a:solidFill>
                <a:schemeClr val="bg1"/>
              </a:solidFill>
              <a:latin typeface="Courier New" charset="0"/>
              <a:ea typeface="Courier New" charset="0"/>
              <a:cs typeface="Courier New"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3810000"/>
            <a:ext cx="2514600" cy="2514600"/>
          </a:xfrm>
          <a:prstGeom prst="rect">
            <a:avLst/>
          </a:prstGeom>
        </p:spPr>
      </p:pic>
    </p:spTree>
    <p:extLst>
      <p:ext uri="{BB962C8B-B14F-4D97-AF65-F5344CB8AC3E}">
        <p14:creationId xmlns:p14="http://schemas.microsoft.com/office/powerpoint/2010/main" val="1264132303"/>
      </p:ext>
    </p:extLst>
  </p:cSld>
  <p:clrMapOvr>
    <a:masterClrMapping/>
  </p:clrMapOvr>
  <p:transition>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t>
            </a:r>
            <a:r>
              <a:rPr lang="en-US" dirty="0" smtClean="0"/>
              <a:t>rom </a:t>
            </a:r>
            <a:r>
              <a:rPr lang="en-US" dirty="0"/>
              <a:t>Docker Hub to R</a:t>
            </a:r>
            <a:r>
              <a:rPr lang="en-US" dirty="0" smtClean="0"/>
              <a:t>egistry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Tag </a:t>
            </a:r>
            <a:r>
              <a:rPr lang="en-US" sz="2400" dirty="0">
                <a:solidFill>
                  <a:schemeClr val="tx1"/>
                </a:solidFill>
              </a:rPr>
              <a:t>the image as </a:t>
            </a:r>
            <a:r>
              <a:rPr lang="en-US" sz="2400" dirty="0" smtClean="0">
                <a:solidFill>
                  <a:schemeClr val="tx1"/>
                </a:solidFill>
                <a:latin typeface="Courier New" charset="0"/>
                <a:ea typeface="Courier New" charset="0"/>
                <a:cs typeface="Courier New" charset="0"/>
              </a:rPr>
              <a:t>localhost:5000/my-</a:t>
            </a:r>
            <a:r>
              <a:rPr lang="en-US" sz="2400" dirty="0" err="1" smtClean="0">
                <a:solidFill>
                  <a:schemeClr val="tx1"/>
                </a:solidFill>
                <a:latin typeface="Courier New" charset="0"/>
                <a:ea typeface="Courier New" charset="0"/>
                <a:cs typeface="Courier New" charset="0"/>
              </a:rPr>
              <a:t>ubuntu</a:t>
            </a: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creates an additional tag for the existing </a:t>
            </a:r>
            <a:r>
              <a:rPr lang="en-US" sz="2400" dirty="0" smtClean="0">
                <a:solidFill>
                  <a:schemeClr val="tx1"/>
                </a:solidFill>
              </a:rPr>
              <a:t>image!</a:t>
            </a:r>
          </a:p>
          <a:p>
            <a:pPr>
              <a:buFont typeface="Wingdings" charset="2"/>
              <a:buChar char="q"/>
            </a:pPr>
            <a:r>
              <a:rPr lang="en-US" sz="2400" dirty="0">
                <a:solidFill>
                  <a:schemeClr val="tx1"/>
                </a:solidFill>
              </a:rPr>
              <a:t> </a:t>
            </a:r>
            <a:r>
              <a:rPr lang="en-US" sz="2400" dirty="0" smtClean="0">
                <a:solidFill>
                  <a:schemeClr val="tx1"/>
                </a:solidFill>
              </a:rPr>
              <a:t>When </a:t>
            </a:r>
            <a:r>
              <a:rPr lang="en-US" sz="2400" dirty="0">
                <a:solidFill>
                  <a:schemeClr val="tx1"/>
                </a:solidFill>
              </a:rPr>
              <a:t>the first part of the </a:t>
            </a:r>
            <a:r>
              <a:rPr lang="en-US" sz="2400" b="1" dirty="0">
                <a:solidFill>
                  <a:schemeClr val="tx1"/>
                </a:solidFill>
              </a:rPr>
              <a:t>tag</a:t>
            </a:r>
            <a:r>
              <a:rPr lang="en-US" sz="2400" dirty="0">
                <a:solidFill>
                  <a:schemeClr val="tx1"/>
                </a:solidFill>
              </a:rPr>
              <a:t> is a hostname and port, Docker interprets this as the location of a registry, when </a:t>
            </a:r>
            <a:r>
              <a:rPr lang="en-US" sz="2400" dirty="0" smtClean="0">
                <a:solidFill>
                  <a:schemeClr val="tx1"/>
                </a:solidFill>
              </a:rPr>
              <a:t>pushing:</a:t>
            </a: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b="1" dirty="0" smtClean="0">
                <a:solidFill>
                  <a:schemeClr val="tx1"/>
                </a:solidFill>
              </a:rPr>
              <a:t>Push</a:t>
            </a:r>
            <a:r>
              <a:rPr lang="en-US" sz="2400" dirty="0" smtClean="0">
                <a:solidFill>
                  <a:schemeClr val="tx1"/>
                </a:solidFill>
              </a:rPr>
              <a:t> </a:t>
            </a:r>
            <a:r>
              <a:rPr lang="en-US" sz="2400" dirty="0">
                <a:solidFill>
                  <a:schemeClr val="tx1"/>
                </a:solidFill>
              </a:rPr>
              <a:t>the image to the local registry running at </a:t>
            </a:r>
            <a:r>
              <a:rPr lang="en-US" sz="2400" dirty="0">
                <a:solidFill>
                  <a:schemeClr val="tx1"/>
                </a:solidFill>
                <a:latin typeface="Courier New" charset="0"/>
                <a:ea typeface="Courier New" charset="0"/>
                <a:cs typeface="Courier New" charset="0"/>
              </a:rPr>
              <a:t>localhost:5000</a:t>
            </a:r>
            <a:r>
              <a:rPr lang="en-US" sz="2400" dirty="0">
                <a:solidFill>
                  <a:schemeClr val="tx1"/>
                </a:solidFill>
              </a:rPr>
              <a:t>:</a:t>
            </a: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150</a:t>
            </a:fld>
            <a:endParaRPr lang="en-US" altLang="en-US"/>
          </a:p>
        </p:txBody>
      </p:sp>
      <p:sp>
        <p:nvSpPr>
          <p:cNvPr id="8" name="Content Placeholder 2"/>
          <p:cNvSpPr>
            <a:spLocks noGrp="1"/>
          </p:cNvSpPr>
          <p:nvPr/>
        </p:nvSpPr>
        <p:spPr>
          <a:xfrm>
            <a:off x="1249679" y="2819400"/>
            <a:ext cx="9753599"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a:t>
            </a:r>
            <a:r>
              <a:rPr lang="en-US" sz="2400" b="1" dirty="0">
                <a:solidFill>
                  <a:schemeClr val="bg1"/>
                </a:solidFill>
                <a:latin typeface="Courier New" charset="0"/>
                <a:ea typeface="Courier New" charset="0"/>
                <a:cs typeface="Courier New" charset="0"/>
              </a:rPr>
              <a:t>tag</a:t>
            </a:r>
            <a:r>
              <a:rPr lang="en-US" sz="2400" dirty="0">
                <a:solidFill>
                  <a:schemeClr val="bg1"/>
                </a:solidFill>
                <a:latin typeface="Courier New" charset="0"/>
                <a:ea typeface="Courier New" charset="0"/>
                <a:cs typeface="Courier New" charset="0"/>
              </a:rPr>
              <a:t> ubuntu:16.04 </a:t>
            </a:r>
            <a:r>
              <a:rPr lang="en-US" sz="2400" b="1" dirty="0">
                <a:solidFill>
                  <a:schemeClr val="bg1"/>
                </a:solidFill>
                <a:latin typeface="Courier New" charset="0"/>
                <a:ea typeface="Courier New" charset="0"/>
                <a:cs typeface="Courier New" charset="0"/>
              </a:rPr>
              <a:t>localhost:5000/my-</a:t>
            </a:r>
            <a:r>
              <a:rPr lang="en-US" sz="2400" b="1" dirty="0" err="1">
                <a:solidFill>
                  <a:schemeClr val="bg1"/>
                </a:solidFill>
                <a:latin typeface="Courier New" charset="0"/>
                <a:ea typeface="Courier New" charset="0"/>
                <a:cs typeface="Courier New" charset="0"/>
              </a:rPr>
              <a:t>ubuntu</a:t>
            </a:r>
            <a:r>
              <a:rPr lang="en-US" sz="2400" dirty="0">
                <a:solidFill>
                  <a:schemeClr val="bg1"/>
                </a:solidFill>
                <a:latin typeface="Courier New" charset="0"/>
                <a:ea typeface="Courier New" charset="0"/>
                <a:cs typeface="Courier New" charset="0"/>
              </a:rPr>
              <a:t> </a:t>
            </a:r>
          </a:p>
        </p:txBody>
      </p:sp>
      <p:sp>
        <p:nvSpPr>
          <p:cNvPr id="7" name="Content Placeholder 2"/>
          <p:cNvSpPr>
            <a:spLocks noGrp="1"/>
          </p:cNvSpPr>
          <p:nvPr/>
        </p:nvSpPr>
        <p:spPr>
          <a:xfrm>
            <a:off x="2438401" y="3886200"/>
            <a:ext cx="7391399"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a:t>
            </a:r>
            <a:r>
              <a:rPr lang="en-US" sz="2400" b="1" dirty="0">
                <a:solidFill>
                  <a:schemeClr val="bg1"/>
                </a:solidFill>
                <a:latin typeface="Courier New" charset="0"/>
                <a:ea typeface="Courier New" charset="0"/>
                <a:cs typeface="Courier New" charset="0"/>
              </a:rPr>
              <a:t>push</a:t>
            </a:r>
            <a:r>
              <a:rPr lang="en-US" sz="2400" dirty="0">
                <a:solidFill>
                  <a:schemeClr val="bg1"/>
                </a:solidFill>
                <a:latin typeface="Courier New" charset="0"/>
                <a:ea typeface="Courier New" charset="0"/>
                <a:cs typeface="Courier New" charset="0"/>
              </a:rPr>
              <a:t> localhost:5000/my-</a:t>
            </a:r>
            <a:r>
              <a:rPr lang="en-US" sz="2400" dirty="0" err="1">
                <a:solidFill>
                  <a:schemeClr val="bg1"/>
                </a:solidFill>
                <a:latin typeface="Courier New" charset="0"/>
                <a:ea typeface="Courier New" charset="0"/>
                <a:cs typeface="Courier New" charset="0"/>
              </a:rPr>
              <a:t>ubuntu</a:t>
            </a:r>
            <a:r>
              <a:rPr lang="en-US" sz="2400" dirty="0">
                <a:solidFill>
                  <a:schemeClr val="bg1"/>
                </a:solidFill>
                <a:latin typeface="Courier New" charset="0"/>
                <a:ea typeface="Courier New" charset="0"/>
                <a:cs typeface="Courier New" charset="0"/>
              </a:rPr>
              <a:t> </a:t>
            </a:r>
          </a:p>
        </p:txBody>
      </p:sp>
    </p:spTree>
    <p:extLst>
      <p:ext uri="{BB962C8B-B14F-4D97-AF65-F5344CB8AC3E}">
        <p14:creationId xmlns:p14="http://schemas.microsoft.com/office/powerpoint/2010/main" val="1797145831"/>
      </p:ext>
    </p:extLst>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t>
            </a:r>
            <a:r>
              <a:rPr lang="en-US" dirty="0" smtClean="0"/>
              <a:t>rom </a:t>
            </a:r>
            <a:r>
              <a:rPr lang="en-US" dirty="0"/>
              <a:t>Docker Hub to R</a:t>
            </a:r>
            <a:r>
              <a:rPr lang="en-US" dirty="0" smtClean="0"/>
              <a:t>egistry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Tag </a:t>
            </a:r>
            <a:r>
              <a:rPr lang="en-US" sz="2400" dirty="0">
                <a:solidFill>
                  <a:schemeClr val="tx1"/>
                </a:solidFill>
              </a:rPr>
              <a:t>the image as </a:t>
            </a:r>
            <a:r>
              <a:rPr lang="en-US" sz="2400" dirty="0" smtClean="0">
                <a:solidFill>
                  <a:schemeClr val="tx1"/>
                </a:solidFill>
                <a:latin typeface="Courier New" charset="0"/>
                <a:ea typeface="Courier New" charset="0"/>
                <a:cs typeface="Courier New" charset="0"/>
              </a:rPr>
              <a:t>localhost:5000/my-</a:t>
            </a:r>
            <a:r>
              <a:rPr lang="en-US" sz="2400" dirty="0" err="1" smtClean="0">
                <a:solidFill>
                  <a:schemeClr val="tx1"/>
                </a:solidFill>
                <a:latin typeface="Courier New" charset="0"/>
                <a:ea typeface="Courier New" charset="0"/>
                <a:cs typeface="Courier New" charset="0"/>
              </a:rPr>
              <a:t>ubuntu</a:t>
            </a: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creates an additional tag for the existing </a:t>
            </a:r>
            <a:r>
              <a:rPr lang="en-US" sz="2400" dirty="0" smtClean="0">
                <a:solidFill>
                  <a:schemeClr val="tx1"/>
                </a:solidFill>
              </a:rPr>
              <a:t>image</a:t>
            </a:r>
          </a:p>
          <a:p>
            <a:pPr>
              <a:buFont typeface="Wingdings" charset="2"/>
              <a:buChar char="q"/>
            </a:pPr>
            <a:r>
              <a:rPr lang="en-US" sz="2400" dirty="0">
                <a:solidFill>
                  <a:schemeClr val="tx1"/>
                </a:solidFill>
              </a:rPr>
              <a:t> </a:t>
            </a:r>
            <a:r>
              <a:rPr lang="en-US" sz="2400" dirty="0" smtClean="0">
                <a:solidFill>
                  <a:schemeClr val="tx1"/>
                </a:solidFill>
              </a:rPr>
              <a:t>When </a:t>
            </a:r>
            <a:r>
              <a:rPr lang="en-US" sz="2400" dirty="0">
                <a:solidFill>
                  <a:schemeClr val="tx1"/>
                </a:solidFill>
              </a:rPr>
              <a:t>the first part of the tag is a hostname and port, Docker interprets this as the location of a registry, when </a:t>
            </a:r>
            <a:r>
              <a:rPr lang="en-US" sz="2400" dirty="0" smtClean="0">
                <a:solidFill>
                  <a:schemeClr val="tx1"/>
                </a:solidFill>
              </a:rPr>
              <a:t>pushing</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Push </a:t>
            </a:r>
            <a:r>
              <a:rPr lang="en-US" sz="2400" dirty="0">
                <a:solidFill>
                  <a:schemeClr val="tx1"/>
                </a:solidFill>
              </a:rPr>
              <a:t>the image to the local registry running at localhost:5000:</a:t>
            </a: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151</a:t>
            </a:fld>
            <a:endParaRPr lang="en-US" altLang="en-US"/>
          </a:p>
        </p:txBody>
      </p:sp>
      <p:sp>
        <p:nvSpPr>
          <p:cNvPr id="8" name="Content Placeholder 2"/>
          <p:cNvSpPr>
            <a:spLocks noGrp="1"/>
          </p:cNvSpPr>
          <p:nvPr/>
        </p:nvSpPr>
        <p:spPr>
          <a:xfrm>
            <a:off x="2743200" y="2895600"/>
            <a:ext cx="6751321"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image remove ubuntu:16.04 </a:t>
            </a:r>
          </a:p>
        </p:txBody>
      </p:sp>
      <p:sp>
        <p:nvSpPr>
          <p:cNvPr id="9" name="Content Placeholder 2"/>
          <p:cNvSpPr>
            <a:spLocks noGrp="1"/>
          </p:cNvSpPr>
          <p:nvPr/>
        </p:nvSpPr>
        <p:spPr>
          <a:xfrm>
            <a:off x="1706879" y="3581400"/>
            <a:ext cx="8808721"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image remove localhost:5000/my-</a:t>
            </a:r>
            <a:r>
              <a:rPr lang="en-US" sz="2400" dirty="0" err="1">
                <a:solidFill>
                  <a:schemeClr val="bg1"/>
                </a:solidFill>
                <a:latin typeface="Courier New" charset="0"/>
                <a:ea typeface="Courier New" charset="0"/>
                <a:cs typeface="Courier New" charset="0"/>
              </a:rPr>
              <a:t>ubuntu</a:t>
            </a:r>
            <a:r>
              <a:rPr lang="en-US" sz="2400" dirty="0">
                <a:solidFill>
                  <a:schemeClr val="bg1"/>
                </a:solidFill>
                <a:latin typeface="Courier New" charset="0"/>
                <a:ea typeface="Courier New" charset="0"/>
                <a:cs typeface="Courier New" charset="0"/>
              </a:rPr>
              <a:t> </a:t>
            </a:r>
          </a:p>
        </p:txBody>
      </p:sp>
      <p:sp>
        <p:nvSpPr>
          <p:cNvPr id="10" name="Content Placeholder 2"/>
          <p:cNvSpPr>
            <a:spLocks noGrp="1"/>
          </p:cNvSpPr>
          <p:nvPr/>
        </p:nvSpPr>
        <p:spPr>
          <a:xfrm>
            <a:off x="2468879" y="4876800"/>
            <a:ext cx="7208521"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a:t>
            </a:r>
            <a:r>
              <a:rPr lang="en-US" sz="2400" dirty="0" smtClean="0">
                <a:solidFill>
                  <a:schemeClr val="bg1"/>
                </a:solidFill>
                <a:latin typeface="Courier New" charset="0"/>
                <a:ea typeface="Courier New" charset="0"/>
                <a:cs typeface="Courier New" charset="0"/>
              </a:rPr>
              <a:t>pull localhost:5000/my-</a:t>
            </a:r>
            <a:r>
              <a:rPr lang="en-US" sz="2400" dirty="0" err="1" smtClean="0">
                <a:solidFill>
                  <a:schemeClr val="bg1"/>
                </a:solidFill>
                <a:latin typeface="Courier New" charset="0"/>
                <a:ea typeface="Courier New" charset="0"/>
                <a:cs typeface="Courier New" charset="0"/>
              </a:rPr>
              <a:t>ubuntu</a:t>
            </a:r>
            <a:r>
              <a:rPr lang="en-US" sz="2400" dirty="0" smtClean="0">
                <a:solidFill>
                  <a:schemeClr val="bg1"/>
                </a:solidFill>
                <a:latin typeface="Courier New" charset="0"/>
                <a:ea typeface="Courier New" charset="0"/>
                <a:cs typeface="Courier New" charset="0"/>
              </a:rPr>
              <a:t> </a:t>
            </a:r>
            <a:endParaRPr lang="en-US" sz="24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246512130"/>
      </p:ext>
    </p:extLst>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Stop a Local Registry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To stop the registry, use the same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container stop</a:t>
            </a:r>
            <a:r>
              <a:rPr lang="en-US" sz="2400" dirty="0">
                <a:solidFill>
                  <a:schemeClr val="tx1"/>
                </a:solidFill>
              </a:rPr>
              <a:t> command as with any other </a:t>
            </a:r>
            <a:r>
              <a:rPr lang="en-US" sz="2400" dirty="0" smtClean="0">
                <a:solidFill>
                  <a:schemeClr val="tx1"/>
                </a:solidFill>
              </a:rPr>
              <a:t>container</a:t>
            </a: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It’s that easy! </a:t>
            </a:r>
            <a:endParaRPr lang="en-US" sz="2400" dirty="0">
              <a:solidFill>
                <a:schemeClr val="tx1"/>
              </a:solidFill>
            </a:endParaRPr>
          </a:p>
          <a:p>
            <a:pPr>
              <a:buFont typeface="Wingdings" charset="2"/>
              <a:buChar char="q"/>
            </a:pPr>
            <a:r>
              <a:rPr lang="en-US" sz="2400" dirty="0" smtClean="0">
                <a:solidFill>
                  <a:schemeClr val="tx1"/>
                </a:solidFill>
              </a:rPr>
              <a:t> To remove the container, use </a:t>
            </a:r>
            <a:r>
              <a:rPr lang="en-US" sz="2400" dirty="0" err="1" smtClean="0">
                <a:solidFill>
                  <a:schemeClr val="tx1"/>
                </a:solidFill>
                <a:latin typeface="Courier New" charset="0"/>
                <a:ea typeface="Courier New" charset="0"/>
                <a:cs typeface="Courier New" charset="0"/>
              </a:rPr>
              <a:t>docker</a:t>
            </a:r>
            <a:r>
              <a:rPr lang="en-US" sz="2400" dirty="0" smtClean="0">
                <a:solidFill>
                  <a:schemeClr val="tx1"/>
                </a:solidFill>
                <a:latin typeface="Courier New" charset="0"/>
                <a:ea typeface="Courier New" charset="0"/>
                <a:cs typeface="Courier New" charset="0"/>
              </a:rPr>
              <a:t> container </a:t>
            </a:r>
            <a:r>
              <a:rPr lang="en-US" sz="2400" dirty="0" err="1" smtClean="0">
                <a:solidFill>
                  <a:schemeClr val="tx1"/>
                </a:solidFill>
                <a:latin typeface="Courier New" charset="0"/>
                <a:ea typeface="Courier New" charset="0"/>
                <a:cs typeface="Courier New" charset="0"/>
              </a:rPr>
              <a:t>rm</a:t>
            </a:r>
            <a:r>
              <a:rPr lang="en-US" sz="2400" dirty="0" smtClean="0">
                <a:solidFill>
                  <a:schemeClr val="tx1"/>
                </a:solidFill>
              </a:rPr>
              <a:t>:</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152</a:t>
            </a:fld>
            <a:endParaRPr lang="en-US" altLang="en-US"/>
          </a:p>
        </p:txBody>
      </p:sp>
      <p:sp>
        <p:nvSpPr>
          <p:cNvPr id="8" name="Content Placeholder 2"/>
          <p:cNvSpPr>
            <a:spLocks noGrp="1"/>
          </p:cNvSpPr>
          <p:nvPr/>
        </p:nvSpPr>
        <p:spPr>
          <a:xfrm>
            <a:off x="2951087" y="1905000"/>
            <a:ext cx="6289825" cy="467698"/>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container stop registry </a:t>
            </a:r>
          </a:p>
        </p:txBody>
      </p:sp>
      <p:sp>
        <p:nvSpPr>
          <p:cNvPr id="7" name="Content Placeholder 2"/>
          <p:cNvSpPr>
            <a:spLocks noGrp="1"/>
          </p:cNvSpPr>
          <p:nvPr/>
        </p:nvSpPr>
        <p:spPr>
          <a:xfrm>
            <a:off x="2777975" y="3935814"/>
            <a:ext cx="6670825" cy="788586"/>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container stop registry &amp;&amp;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container </a:t>
            </a:r>
            <a:r>
              <a:rPr lang="en-US" sz="2400" dirty="0" err="1">
                <a:solidFill>
                  <a:schemeClr val="bg1"/>
                </a:solidFill>
                <a:latin typeface="Courier New" charset="0"/>
                <a:ea typeface="Courier New" charset="0"/>
                <a:cs typeface="Courier New" charset="0"/>
              </a:rPr>
              <a:t>rm</a:t>
            </a:r>
            <a:r>
              <a:rPr lang="en-US" sz="2400" dirty="0">
                <a:solidFill>
                  <a:schemeClr val="bg1"/>
                </a:solidFill>
                <a:latin typeface="Courier New" charset="0"/>
                <a:ea typeface="Courier New" charset="0"/>
                <a:cs typeface="Courier New" charset="0"/>
              </a:rPr>
              <a:t> -v registry </a:t>
            </a:r>
          </a:p>
        </p:txBody>
      </p:sp>
    </p:spTree>
    <p:extLst>
      <p:ext uri="{BB962C8B-B14F-4D97-AF65-F5344CB8AC3E}">
        <p14:creationId xmlns:p14="http://schemas.microsoft.com/office/powerpoint/2010/main" val="1017535514"/>
      </p:ext>
    </p:extLst>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Basic Configuration</a:t>
            </a:r>
            <a:endParaRPr lang="en-US" dirty="0"/>
          </a:p>
        </p:txBody>
      </p:sp>
    </p:spTree>
    <p:extLst>
      <p:ext uri="{BB962C8B-B14F-4D97-AF65-F5344CB8AC3E}">
        <p14:creationId xmlns:p14="http://schemas.microsoft.com/office/powerpoint/2010/main" val="186547559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Start the R</a:t>
            </a:r>
            <a:r>
              <a:rPr lang="en-US" dirty="0" smtClean="0"/>
              <a:t>egistry Automatically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To configure the container, you can pass additional or modified options to the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run</a:t>
            </a:r>
            <a:r>
              <a:rPr lang="en-US" sz="2400" dirty="0">
                <a:solidFill>
                  <a:schemeClr val="tx1"/>
                </a:solidFill>
              </a:rPr>
              <a:t> </a:t>
            </a:r>
            <a:r>
              <a:rPr lang="en-US" sz="2400" dirty="0" smtClean="0">
                <a:solidFill>
                  <a:schemeClr val="tx1"/>
                </a:solidFill>
              </a:rPr>
              <a:t>command</a:t>
            </a:r>
          </a:p>
          <a:p>
            <a:pPr>
              <a:buFont typeface="Wingdings" charset="2"/>
              <a:buChar char="q"/>
            </a:pPr>
            <a:r>
              <a:rPr lang="en-US" sz="2400" dirty="0">
                <a:solidFill>
                  <a:schemeClr val="tx1"/>
                </a:solidFill>
              </a:rPr>
              <a:t> </a:t>
            </a:r>
            <a:r>
              <a:rPr lang="en-US" sz="2400" dirty="0" smtClean="0">
                <a:solidFill>
                  <a:schemeClr val="tx1"/>
                </a:solidFill>
              </a:rPr>
              <a:t>If </a:t>
            </a:r>
            <a:r>
              <a:rPr lang="en-US" sz="2400" dirty="0">
                <a:solidFill>
                  <a:schemeClr val="tx1"/>
                </a:solidFill>
              </a:rPr>
              <a:t>you want to use the registry as part of your permanent infrastructure, you should set it to restart </a:t>
            </a:r>
            <a:r>
              <a:rPr lang="en-US" sz="2400" b="1" dirty="0">
                <a:solidFill>
                  <a:schemeClr val="tx1"/>
                </a:solidFill>
              </a:rPr>
              <a:t>automatically</a:t>
            </a:r>
            <a:r>
              <a:rPr lang="en-US" sz="2400" dirty="0">
                <a:solidFill>
                  <a:schemeClr val="tx1"/>
                </a:solidFill>
              </a:rPr>
              <a:t> when Docker restarts or if it </a:t>
            </a:r>
            <a:r>
              <a:rPr lang="en-US" sz="2400" dirty="0" smtClean="0">
                <a:solidFill>
                  <a:schemeClr val="tx1"/>
                </a:solidFill>
              </a:rPr>
              <a:t>exits </a:t>
            </a: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example uses the </a:t>
            </a:r>
            <a:r>
              <a:rPr lang="en-US" sz="2400" dirty="0">
                <a:solidFill>
                  <a:schemeClr val="tx1"/>
                </a:solidFill>
                <a:latin typeface="Courier New" charset="0"/>
                <a:ea typeface="Courier New" charset="0"/>
                <a:cs typeface="Courier New" charset="0"/>
              </a:rPr>
              <a:t>--restart</a:t>
            </a:r>
            <a:r>
              <a:rPr lang="en-US" sz="2400" dirty="0">
                <a:solidFill>
                  <a:schemeClr val="tx1"/>
                </a:solidFill>
              </a:rPr>
              <a:t> always flag to set a restart policy for the </a:t>
            </a:r>
            <a:r>
              <a:rPr lang="en-US" sz="2400" dirty="0" smtClean="0">
                <a:solidFill>
                  <a:schemeClr val="tx1"/>
                </a:solidFill>
              </a:rPr>
              <a:t>registry:</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154</a:t>
            </a:fld>
            <a:endParaRPr lang="en-US" altLang="en-US"/>
          </a:p>
        </p:txBody>
      </p:sp>
      <p:sp>
        <p:nvSpPr>
          <p:cNvPr id="6" name="Content Placeholder 2"/>
          <p:cNvSpPr>
            <a:spLocks noGrp="1"/>
          </p:cNvSpPr>
          <p:nvPr/>
        </p:nvSpPr>
        <p:spPr>
          <a:xfrm>
            <a:off x="4271558" y="3276600"/>
            <a:ext cx="3648884" cy="28194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dirty="0" smtClean="0">
                <a:solidFill>
                  <a:schemeClr val="bg1"/>
                </a:solidFill>
                <a:latin typeface="Courier New" charset="0"/>
                <a:ea typeface="Courier New" charset="0"/>
                <a:cs typeface="Courier New" charset="0"/>
              </a:rPr>
              <a:t> $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run -d \ </a:t>
            </a:r>
            <a:endParaRPr lang="en-US" sz="2400" dirty="0" smtClean="0">
              <a:solidFill>
                <a:schemeClr val="bg1"/>
              </a:solidFill>
              <a:latin typeface="Courier New" charset="0"/>
              <a:ea typeface="Courier New" charset="0"/>
              <a:cs typeface="Courier New" charset="0"/>
            </a:endParaRPr>
          </a:p>
          <a:p>
            <a:pPr marL="0" indent="0">
              <a:buNone/>
            </a:pP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p 5000:5000 \ </a:t>
            </a:r>
            <a:endParaRPr lang="en-US" sz="2400" dirty="0" smtClean="0">
              <a:solidFill>
                <a:schemeClr val="bg1"/>
              </a:solidFill>
              <a:latin typeface="Courier New" charset="0"/>
              <a:ea typeface="Courier New" charset="0"/>
              <a:cs typeface="Courier New" charset="0"/>
            </a:endParaRPr>
          </a:p>
          <a:p>
            <a:pPr marL="0" indent="0">
              <a:buNone/>
            </a:pPr>
            <a:r>
              <a:rPr lang="en-US" sz="2400" dirty="0" smtClean="0">
                <a:solidFill>
                  <a:schemeClr val="bg1"/>
                </a:solidFill>
                <a:latin typeface="Courier New" charset="0"/>
                <a:ea typeface="Courier New" charset="0"/>
                <a:cs typeface="Courier New" charset="0"/>
              </a:rPr>
              <a:t> </a:t>
            </a:r>
            <a:r>
              <a:rPr lang="en-US" sz="2400" b="1" dirty="0" smtClean="0">
                <a:solidFill>
                  <a:schemeClr val="bg1"/>
                </a:solidFill>
                <a:latin typeface="Courier New" charset="0"/>
                <a:ea typeface="Courier New" charset="0"/>
                <a:cs typeface="Courier New" charset="0"/>
              </a:rPr>
              <a:t>--</a:t>
            </a:r>
            <a:r>
              <a:rPr lang="en-US" sz="2400" b="1" dirty="0">
                <a:solidFill>
                  <a:schemeClr val="bg1"/>
                </a:solidFill>
                <a:latin typeface="Courier New" charset="0"/>
                <a:ea typeface="Courier New" charset="0"/>
                <a:cs typeface="Courier New" charset="0"/>
              </a:rPr>
              <a:t>restart=always</a:t>
            </a:r>
            <a:r>
              <a:rPr lang="en-US" sz="2400" dirty="0">
                <a:solidFill>
                  <a:schemeClr val="bg1"/>
                </a:solidFill>
                <a:latin typeface="Courier New" charset="0"/>
                <a:ea typeface="Courier New" charset="0"/>
                <a:cs typeface="Courier New" charset="0"/>
              </a:rPr>
              <a:t> \ </a:t>
            </a:r>
            <a:endParaRPr lang="en-US" sz="2400" dirty="0" smtClean="0">
              <a:solidFill>
                <a:schemeClr val="bg1"/>
              </a:solidFill>
              <a:latin typeface="Courier New" charset="0"/>
              <a:ea typeface="Courier New" charset="0"/>
              <a:cs typeface="Courier New" charset="0"/>
            </a:endParaRPr>
          </a:p>
          <a:p>
            <a:pPr marL="0" indent="0">
              <a:buNone/>
            </a:pP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name registry \ </a:t>
            </a:r>
            <a:endParaRPr lang="en-US" sz="2400" dirty="0" smtClean="0">
              <a:solidFill>
                <a:schemeClr val="bg1"/>
              </a:solidFill>
              <a:latin typeface="Courier New" charset="0"/>
              <a:ea typeface="Courier New" charset="0"/>
              <a:cs typeface="Courier New" charset="0"/>
            </a:endParaRPr>
          </a:p>
          <a:p>
            <a:pPr marL="0" indent="0">
              <a:buNone/>
            </a:pPr>
            <a:r>
              <a:rPr lang="en-US" sz="2400" dirty="0">
                <a:solidFill>
                  <a:schemeClr val="bg1"/>
                </a:solidFill>
                <a:latin typeface="Courier New" charset="0"/>
                <a:ea typeface="Courier New" charset="0"/>
                <a:cs typeface="Courier New" charset="0"/>
              </a:rPr>
              <a:t> </a:t>
            </a:r>
            <a:r>
              <a:rPr lang="en-US" sz="2400" dirty="0" smtClean="0">
                <a:solidFill>
                  <a:schemeClr val="bg1"/>
                </a:solidFill>
                <a:latin typeface="Courier New" charset="0"/>
                <a:ea typeface="Courier New" charset="0"/>
                <a:cs typeface="Courier New" charset="0"/>
              </a:rPr>
              <a:t>registry:2</a:t>
            </a:r>
            <a:endParaRPr lang="en-US" sz="2400" dirty="0">
              <a:solidFill>
                <a:schemeClr val="bg1"/>
              </a:solidFill>
              <a:latin typeface="Courier New" charset="0"/>
              <a:ea typeface="Courier New" charset="0"/>
              <a:cs typeface="Courier New"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8242">
            <a:off x="3180560" y="4473029"/>
            <a:ext cx="1252628" cy="889366"/>
          </a:xfrm>
          <a:prstGeom prst="rect">
            <a:avLst/>
          </a:prstGeom>
        </p:spPr>
      </p:pic>
      <p:sp>
        <p:nvSpPr>
          <p:cNvPr id="9" name="TextBox 8"/>
          <p:cNvSpPr txBox="1"/>
          <p:nvPr/>
        </p:nvSpPr>
        <p:spPr>
          <a:xfrm rot="20052075" flipH="1">
            <a:off x="2099786" y="4281116"/>
            <a:ext cx="1987853" cy="584775"/>
          </a:xfrm>
          <a:prstGeom prst="rect">
            <a:avLst/>
          </a:prstGeom>
          <a:noFill/>
        </p:spPr>
        <p:txBody>
          <a:bodyPr wrap="none" rtlCol="0">
            <a:spAutoFit/>
          </a:bodyPr>
          <a:lstStyle/>
          <a:p>
            <a:pPr algn="ctr"/>
            <a:r>
              <a:rPr lang="en-US" sz="3200" dirty="0" smtClean="0">
                <a:solidFill>
                  <a:srgbClr val="E72102"/>
                </a:solidFill>
                <a:latin typeface="Hand Of Sean (Demo)" charset="0"/>
                <a:ea typeface="Hand Of Sean (Demo)" charset="0"/>
                <a:cs typeface="Hand Of Sean (Demo)" charset="0"/>
              </a:rPr>
              <a:t>Restart!</a:t>
            </a:r>
            <a:endParaRPr lang="en-US" sz="32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573879553"/>
      </p:ext>
    </p:extLst>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Customize the P</a:t>
            </a:r>
            <a:r>
              <a:rPr lang="en-US" dirty="0" smtClean="0"/>
              <a:t>ublished </a:t>
            </a:r>
            <a:r>
              <a:rPr lang="en-US" dirty="0"/>
              <a:t>P</a:t>
            </a:r>
            <a:r>
              <a:rPr lang="en-US" dirty="0" smtClean="0"/>
              <a:t>ort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If </a:t>
            </a:r>
            <a:r>
              <a:rPr lang="en-US" sz="2400" dirty="0">
                <a:solidFill>
                  <a:schemeClr val="tx1"/>
                </a:solidFill>
              </a:rPr>
              <a:t>you are already using port </a:t>
            </a:r>
            <a:r>
              <a:rPr lang="en-US" sz="2400" dirty="0">
                <a:solidFill>
                  <a:schemeClr val="tx1"/>
                </a:solidFill>
                <a:latin typeface="Courier New" charset="0"/>
                <a:ea typeface="Courier New" charset="0"/>
                <a:cs typeface="Courier New" charset="0"/>
              </a:rPr>
              <a:t>5000</a:t>
            </a:r>
            <a:r>
              <a:rPr lang="en-US" sz="2400" dirty="0">
                <a:solidFill>
                  <a:schemeClr val="tx1"/>
                </a:solidFill>
              </a:rPr>
              <a:t>, or you want to run multiple local registries to separate areas of concern, you can customize the registry’s port </a:t>
            </a:r>
            <a:r>
              <a:rPr lang="en-US" sz="2400" dirty="0" smtClean="0">
                <a:solidFill>
                  <a:schemeClr val="tx1"/>
                </a:solidFill>
              </a:rPr>
              <a:t>settings</a:t>
            </a: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example runs the registry on port </a:t>
            </a:r>
            <a:r>
              <a:rPr lang="en-US" sz="2400" dirty="0">
                <a:solidFill>
                  <a:schemeClr val="tx1"/>
                </a:solidFill>
                <a:latin typeface="Courier New" charset="0"/>
                <a:ea typeface="Courier New" charset="0"/>
                <a:cs typeface="Courier New" charset="0"/>
              </a:rPr>
              <a:t>5001</a:t>
            </a:r>
            <a:r>
              <a:rPr lang="en-US" sz="2400" dirty="0">
                <a:solidFill>
                  <a:schemeClr val="tx1"/>
                </a:solidFill>
              </a:rPr>
              <a:t> and </a:t>
            </a:r>
            <a:r>
              <a:rPr lang="en-US" sz="2400" dirty="0" smtClean="0">
                <a:solidFill>
                  <a:schemeClr val="tx1"/>
                </a:solidFill>
              </a:rPr>
              <a:t>names </a:t>
            </a:r>
            <a:r>
              <a:rPr lang="en-US" sz="2400" dirty="0">
                <a:solidFill>
                  <a:schemeClr val="tx1"/>
                </a:solidFill>
              </a:rPr>
              <a:t>it </a:t>
            </a:r>
            <a:r>
              <a:rPr lang="en-US" sz="2400" dirty="0" smtClean="0">
                <a:solidFill>
                  <a:schemeClr val="tx1"/>
                </a:solidFill>
                <a:latin typeface="Courier New" charset="0"/>
                <a:ea typeface="Courier New" charset="0"/>
                <a:cs typeface="Courier New" charset="0"/>
              </a:rPr>
              <a:t>registry-test</a:t>
            </a:r>
          </a:p>
          <a:p>
            <a:pPr>
              <a:buFont typeface="Wingdings" charset="2"/>
              <a:buChar char="q"/>
            </a:pPr>
            <a:r>
              <a:rPr lang="en-US" sz="2400" dirty="0">
                <a:solidFill>
                  <a:schemeClr val="tx1"/>
                </a:solidFill>
              </a:rPr>
              <a:t> </a:t>
            </a:r>
            <a:r>
              <a:rPr lang="en-US" sz="2400" b="1" dirty="0" smtClean="0">
                <a:solidFill>
                  <a:schemeClr val="tx1"/>
                </a:solidFill>
              </a:rPr>
              <a:t>Remember</a:t>
            </a:r>
            <a:r>
              <a:rPr lang="en-US" sz="2400" dirty="0">
                <a:solidFill>
                  <a:schemeClr val="tx1"/>
                </a:solidFill>
              </a:rPr>
              <a:t>, the first part of the </a:t>
            </a:r>
            <a:r>
              <a:rPr lang="en-US" sz="2400" dirty="0">
                <a:solidFill>
                  <a:schemeClr val="tx1"/>
                </a:solidFill>
                <a:latin typeface="Courier New" charset="0"/>
                <a:ea typeface="Courier New" charset="0"/>
                <a:cs typeface="Courier New" charset="0"/>
              </a:rPr>
              <a:t>-p</a:t>
            </a:r>
            <a:r>
              <a:rPr lang="en-US" sz="2400" dirty="0">
                <a:solidFill>
                  <a:schemeClr val="tx1"/>
                </a:solidFill>
              </a:rPr>
              <a:t> value is the host port and the second part is the port within the </a:t>
            </a:r>
            <a:r>
              <a:rPr lang="en-US" sz="2400" dirty="0" smtClean="0">
                <a:solidFill>
                  <a:schemeClr val="tx1"/>
                </a:solidFill>
              </a:rPr>
              <a:t>container</a:t>
            </a:r>
          </a:p>
          <a:p>
            <a:pPr>
              <a:buFont typeface="Wingdings" charset="2"/>
              <a:buChar char="q"/>
            </a:pPr>
            <a:r>
              <a:rPr lang="en-US" sz="2400" dirty="0">
                <a:solidFill>
                  <a:schemeClr val="tx1"/>
                </a:solidFill>
              </a:rPr>
              <a:t> </a:t>
            </a:r>
            <a:r>
              <a:rPr lang="en-US" sz="2400" dirty="0" smtClean="0">
                <a:solidFill>
                  <a:schemeClr val="tx1"/>
                </a:solidFill>
              </a:rPr>
              <a:t>Within </a:t>
            </a:r>
            <a:r>
              <a:rPr lang="en-US" sz="2400" dirty="0">
                <a:solidFill>
                  <a:schemeClr val="tx1"/>
                </a:solidFill>
              </a:rPr>
              <a:t>the container, the registry listens on port </a:t>
            </a:r>
            <a:r>
              <a:rPr lang="en-US" sz="2400" dirty="0">
                <a:solidFill>
                  <a:schemeClr val="tx1"/>
                </a:solidFill>
                <a:latin typeface="Courier New" charset="0"/>
                <a:ea typeface="Courier New" charset="0"/>
                <a:cs typeface="Courier New" charset="0"/>
              </a:rPr>
              <a:t>5000</a:t>
            </a:r>
            <a:r>
              <a:rPr lang="en-US" sz="2400" dirty="0">
                <a:solidFill>
                  <a:schemeClr val="tx1"/>
                </a:solidFill>
              </a:rPr>
              <a:t> by </a:t>
            </a:r>
            <a:r>
              <a:rPr lang="en-US" sz="2400" b="1" dirty="0" smtClean="0">
                <a:solidFill>
                  <a:schemeClr val="tx1"/>
                </a:solidFill>
              </a:rPr>
              <a:t>default</a:t>
            </a:r>
            <a:endParaRPr lang="en-US" sz="2400" b="1"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155</a:t>
            </a:fld>
            <a:endParaRPr lang="en-US" altLang="en-US"/>
          </a:p>
        </p:txBody>
      </p:sp>
      <p:sp>
        <p:nvSpPr>
          <p:cNvPr id="8" name="Content Placeholder 2"/>
          <p:cNvSpPr>
            <a:spLocks noGrp="1"/>
          </p:cNvSpPr>
          <p:nvPr/>
        </p:nvSpPr>
        <p:spPr>
          <a:xfrm>
            <a:off x="3890558" y="3810000"/>
            <a:ext cx="4491442" cy="22098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dirty="0" smtClean="0">
                <a:solidFill>
                  <a:schemeClr val="bg1"/>
                </a:solidFill>
                <a:latin typeface="Courier New" charset="0"/>
                <a:ea typeface="Courier New" charset="0"/>
                <a:cs typeface="Courier New" charset="0"/>
              </a:rPr>
              <a:t> $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run -d \ </a:t>
            </a:r>
            <a:endParaRPr lang="en-US" sz="2400" dirty="0" smtClean="0">
              <a:solidFill>
                <a:schemeClr val="bg1"/>
              </a:solidFill>
              <a:latin typeface="Courier New" charset="0"/>
              <a:ea typeface="Courier New" charset="0"/>
              <a:cs typeface="Courier New" charset="0"/>
            </a:endParaRPr>
          </a:p>
          <a:p>
            <a:pPr marL="0" indent="0">
              <a:buNone/>
            </a:pPr>
            <a:r>
              <a:rPr lang="en-US" sz="2400" dirty="0" smtClean="0">
                <a:solidFill>
                  <a:schemeClr val="bg1"/>
                </a:solidFill>
                <a:latin typeface="Courier New" charset="0"/>
                <a:ea typeface="Courier New" charset="0"/>
                <a:cs typeface="Courier New" charset="0"/>
              </a:rPr>
              <a:t> </a:t>
            </a:r>
            <a:r>
              <a:rPr lang="en-US" sz="2400" b="1" dirty="0" smtClean="0">
                <a:solidFill>
                  <a:schemeClr val="bg1"/>
                </a:solidFill>
                <a:latin typeface="Courier New" charset="0"/>
                <a:ea typeface="Courier New" charset="0"/>
                <a:cs typeface="Courier New" charset="0"/>
              </a:rPr>
              <a:t>-</a:t>
            </a:r>
            <a:r>
              <a:rPr lang="en-US" sz="2400" b="1" dirty="0">
                <a:solidFill>
                  <a:schemeClr val="bg1"/>
                </a:solidFill>
                <a:latin typeface="Courier New" charset="0"/>
                <a:ea typeface="Courier New" charset="0"/>
                <a:cs typeface="Courier New" charset="0"/>
              </a:rPr>
              <a:t>p </a:t>
            </a:r>
            <a:r>
              <a:rPr lang="en-US" sz="2400" b="1" dirty="0" smtClean="0">
                <a:solidFill>
                  <a:schemeClr val="bg1"/>
                </a:solidFill>
                <a:latin typeface="Courier New" charset="0"/>
                <a:ea typeface="Courier New" charset="0"/>
                <a:cs typeface="Courier New" charset="0"/>
              </a:rPr>
              <a:t>5001:5000 </a:t>
            </a:r>
            <a:r>
              <a:rPr lang="en-US" sz="2400" dirty="0">
                <a:solidFill>
                  <a:schemeClr val="bg1"/>
                </a:solidFill>
                <a:latin typeface="Courier New" charset="0"/>
                <a:ea typeface="Courier New" charset="0"/>
                <a:cs typeface="Courier New" charset="0"/>
              </a:rPr>
              <a:t>\ </a:t>
            </a:r>
            <a:endParaRPr lang="en-US" sz="2400" dirty="0" smtClean="0">
              <a:solidFill>
                <a:schemeClr val="bg1"/>
              </a:solidFill>
              <a:latin typeface="Courier New" charset="0"/>
              <a:ea typeface="Courier New" charset="0"/>
              <a:cs typeface="Courier New" charset="0"/>
            </a:endParaRPr>
          </a:p>
          <a:p>
            <a:pPr marL="0" indent="0">
              <a:buNone/>
            </a:pP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name </a:t>
            </a:r>
            <a:r>
              <a:rPr lang="en-US" sz="2400" dirty="0" smtClean="0">
                <a:solidFill>
                  <a:schemeClr val="bg1"/>
                </a:solidFill>
                <a:latin typeface="Courier New" charset="0"/>
                <a:ea typeface="Courier New" charset="0"/>
                <a:cs typeface="Courier New" charset="0"/>
              </a:rPr>
              <a:t>registry-test </a:t>
            </a:r>
            <a:r>
              <a:rPr lang="en-US" sz="2400" dirty="0">
                <a:solidFill>
                  <a:schemeClr val="bg1"/>
                </a:solidFill>
                <a:latin typeface="Courier New" charset="0"/>
                <a:ea typeface="Courier New" charset="0"/>
                <a:cs typeface="Courier New" charset="0"/>
              </a:rPr>
              <a:t>\ </a:t>
            </a:r>
            <a:endParaRPr lang="en-US" sz="2400" dirty="0" smtClean="0">
              <a:solidFill>
                <a:schemeClr val="bg1"/>
              </a:solidFill>
              <a:latin typeface="Courier New" charset="0"/>
              <a:ea typeface="Courier New" charset="0"/>
              <a:cs typeface="Courier New" charset="0"/>
            </a:endParaRPr>
          </a:p>
          <a:p>
            <a:pPr marL="0" indent="0">
              <a:buNone/>
            </a:pPr>
            <a:r>
              <a:rPr lang="en-US" sz="2400" dirty="0">
                <a:solidFill>
                  <a:schemeClr val="bg1"/>
                </a:solidFill>
                <a:latin typeface="Courier New" charset="0"/>
                <a:ea typeface="Courier New" charset="0"/>
                <a:cs typeface="Courier New" charset="0"/>
              </a:rPr>
              <a:t> </a:t>
            </a:r>
            <a:r>
              <a:rPr lang="en-US" sz="2400" dirty="0" smtClean="0">
                <a:solidFill>
                  <a:schemeClr val="bg1"/>
                </a:solidFill>
                <a:latin typeface="Courier New" charset="0"/>
                <a:ea typeface="Courier New" charset="0"/>
                <a:cs typeface="Courier New" charset="0"/>
              </a:rPr>
              <a:t>registry:2</a:t>
            </a:r>
            <a:endParaRPr lang="en-US" sz="24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441039852"/>
      </p:ext>
    </p:extLst>
  </p:cSld>
  <p:clrMapOvr>
    <a:masterClrMapping/>
  </p:clrMapOvr>
  <p:transition>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Customize the P</a:t>
            </a:r>
            <a:r>
              <a:rPr lang="en-US" dirty="0" smtClean="0"/>
              <a:t>ublished </a:t>
            </a:r>
            <a:r>
              <a:rPr lang="en-US" dirty="0"/>
              <a:t>P</a:t>
            </a:r>
            <a:r>
              <a:rPr lang="en-US" dirty="0" smtClean="0"/>
              <a:t>ort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If </a:t>
            </a:r>
            <a:r>
              <a:rPr lang="en-US" sz="2400" dirty="0">
                <a:solidFill>
                  <a:schemeClr val="tx1"/>
                </a:solidFill>
              </a:rPr>
              <a:t>you want to change the port the registry listens on within the container, you can use the environment variable </a:t>
            </a:r>
            <a:r>
              <a:rPr lang="en-US" sz="2400" dirty="0">
                <a:solidFill>
                  <a:schemeClr val="tx1"/>
                </a:solidFill>
                <a:latin typeface="Courier New" charset="0"/>
                <a:ea typeface="Courier New" charset="0"/>
                <a:cs typeface="Courier New" charset="0"/>
              </a:rPr>
              <a:t>REGISTRY_HTTP_ADDR</a:t>
            </a:r>
            <a:r>
              <a:rPr lang="en-US" sz="2400" dirty="0">
                <a:solidFill>
                  <a:schemeClr val="tx1"/>
                </a:solidFill>
              </a:rPr>
              <a:t> to change </a:t>
            </a:r>
            <a:r>
              <a:rPr lang="en-US" sz="2400" dirty="0" smtClean="0">
                <a:solidFill>
                  <a:schemeClr val="tx1"/>
                </a:solidFill>
              </a:rPr>
              <a:t>it</a:t>
            </a:r>
          </a:p>
          <a:p>
            <a:pPr>
              <a:buFont typeface="Wingdings" charset="2"/>
              <a:buChar char="q"/>
            </a:pPr>
            <a:r>
              <a:rPr lang="en-US" sz="2400" dirty="0">
                <a:solidFill>
                  <a:schemeClr val="tx1"/>
                </a:solidFill>
              </a:rPr>
              <a:t> This command causes the registry to listen on port </a:t>
            </a:r>
            <a:r>
              <a:rPr lang="en-US" sz="2400" dirty="0">
                <a:solidFill>
                  <a:schemeClr val="tx1"/>
                </a:solidFill>
                <a:latin typeface="Courier New" charset="0"/>
                <a:ea typeface="Courier New" charset="0"/>
                <a:cs typeface="Courier New" charset="0"/>
              </a:rPr>
              <a:t>5001</a:t>
            </a:r>
            <a:r>
              <a:rPr lang="en-US" sz="2400" dirty="0">
                <a:solidFill>
                  <a:schemeClr val="tx1"/>
                </a:solidFill>
              </a:rPr>
              <a:t> within the container</a:t>
            </a:r>
            <a:r>
              <a:rPr lang="en-US" sz="2400" dirty="0" smtClean="0">
                <a:solidFill>
                  <a:schemeClr val="tx1"/>
                </a:solidFill>
              </a:rPr>
              <a:t>: </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156</a:t>
            </a:fld>
            <a:endParaRPr lang="en-US" altLang="en-US"/>
          </a:p>
        </p:txBody>
      </p:sp>
      <p:sp>
        <p:nvSpPr>
          <p:cNvPr id="8" name="Content Placeholder 2"/>
          <p:cNvSpPr>
            <a:spLocks noGrp="1"/>
          </p:cNvSpPr>
          <p:nvPr/>
        </p:nvSpPr>
        <p:spPr>
          <a:xfrm>
            <a:off x="2971800" y="2514600"/>
            <a:ext cx="6928660" cy="29718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dirty="0" smtClean="0">
                <a:solidFill>
                  <a:schemeClr val="bg1"/>
                </a:solidFill>
                <a:latin typeface="Courier New" charset="0"/>
                <a:ea typeface="Courier New" charset="0"/>
                <a:cs typeface="Courier New" charset="0"/>
              </a:rPr>
              <a:t> $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run -d \ </a:t>
            </a:r>
          </a:p>
          <a:p>
            <a:pPr marL="0" indent="0">
              <a:buNone/>
            </a:pPr>
            <a:r>
              <a:rPr lang="en-US" sz="2400" dirty="0" smtClean="0">
                <a:solidFill>
                  <a:schemeClr val="bg1"/>
                </a:solidFill>
                <a:latin typeface="Courier New" charset="0"/>
                <a:ea typeface="Courier New" charset="0"/>
                <a:cs typeface="Courier New" charset="0"/>
              </a:rPr>
              <a:t> </a:t>
            </a:r>
            <a:r>
              <a:rPr lang="en-US" sz="2400" b="1" dirty="0" smtClean="0">
                <a:solidFill>
                  <a:schemeClr val="bg1"/>
                </a:solidFill>
                <a:latin typeface="Courier New" charset="0"/>
                <a:ea typeface="Courier New" charset="0"/>
                <a:cs typeface="Courier New" charset="0"/>
              </a:rPr>
              <a:t>-</a:t>
            </a:r>
            <a:r>
              <a:rPr lang="en-US" sz="2400" b="1" dirty="0">
                <a:solidFill>
                  <a:schemeClr val="bg1"/>
                </a:solidFill>
                <a:latin typeface="Courier New" charset="0"/>
                <a:ea typeface="Courier New" charset="0"/>
                <a:cs typeface="Courier New" charset="0"/>
              </a:rPr>
              <a:t>e REGISTRY_HTTP_ADDR=0.0.0.0:5001</a:t>
            </a:r>
            <a:r>
              <a:rPr lang="en-US" sz="2400" dirty="0">
                <a:solidFill>
                  <a:schemeClr val="bg1"/>
                </a:solidFill>
                <a:latin typeface="Courier New" charset="0"/>
                <a:ea typeface="Courier New" charset="0"/>
                <a:cs typeface="Courier New" charset="0"/>
              </a:rPr>
              <a:t> \ </a:t>
            </a:r>
          </a:p>
          <a:p>
            <a:pPr marL="0" indent="0">
              <a:buNone/>
            </a:pP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p 5001:5001 \ </a:t>
            </a:r>
          </a:p>
          <a:p>
            <a:pPr marL="0" indent="0">
              <a:buNone/>
            </a:pP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name registry-test \ </a:t>
            </a:r>
          </a:p>
          <a:p>
            <a:pPr marL="0" indent="0">
              <a:buNone/>
            </a:pPr>
            <a:r>
              <a:rPr lang="en-US" sz="2400" dirty="0" smtClean="0">
                <a:solidFill>
                  <a:schemeClr val="bg1"/>
                </a:solidFill>
                <a:latin typeface="Courier New" charset="0"/>
                <a:ea typeface="Courier New" charset="0"/>
                <a:cs typeface="Courier New" charset="0"/>
              </a:rPr>
              <a:t> registry:2</a:t>
            </a:r>
            <a:endParaRPr lang="en-US" sz="2400" dirty="0">
              <a:solidFill>
                <a:schemeClr val="bg1"/>
              </a:solidFill>
              <a:latin typeface="Courier New" charset="0"/>
              <a:ea typeface="Courier New" charset="0"/>
              <a:cs typeface="Courier New"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00831" flipH="1">
            <a:off x="7996345" y="3781997"/>
            <a:ext cx="1252628" cy="889366"/>
          </a:xfrm>
          <a:prstGeom prst="rect">
            <a:avLst/>
          </a:prstGeom>
        </p:spPr>
      </p:pic>
      <p:sp>
        <p:nvSpPr>
          <p:cNvPr id="9" name="TextBox 8"/>
          <p:cNvSpPr txBox="1"/>
          <p:nvPr/>
        </p:nvSpPr>
        <p:spPr>
          <a:xfrm rot="19454652" flipH="1">
            <a:off x="8176189" y="4604552"/>
            <a:ext cx="2558714" cy="584775"/>
          </a:xfrm>
          <a:prstGeom prst="rect">
            <a:avLst/>
          </a:prstGeom>
          <a:noFill/>
        </p:spPr>
        <p:txBody>
          <a:bodyPr wrap="none" rtlCol="0">
            <a:spAutoFit/>
          </a:bodyPr>
          <a:lstStyle/>
          <a:p>
            <a:pPr algn="ctr"/>
            <a:r>
              <a:rPr lang="en-US" sz="3200" dirty="0" smtClean="0">
                <a:solidFill>
                  <a:srgbClr val="E72102"/>
                </a:solidFill>
                <a:latin typeface="Hand Of Sean (Demo)" charset="0"/>
                <a:ea typeface="Hand Of Sean (Demo)" charset="0"/>
                <a:cs typeface="Hand Of Sean (Demo)" charset="0"/>
              </a:rPr>
              <a:t>Not secure!</a:t>
            </a:r>
            <a:endParaRPr lang="en-US" sz="32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320851466"/>
      </p:ext>
    </p:extLst>
  </p:cSld>
  <p:clrMapOvr>
    <a:masterClrMapping/>
  </p:clrMapOvr>
  <p:transition>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Customize the S</a:t>
            </a:r>
            <a:r>
              <a:rPr lang="en-US" dirty="0" smtClean="0"/>
              <a:t>torage </a:t>
            </a:r>
            <a:r>
              <a:rPr lang="en-US" dirty="0"/>
              <a:t>L</a:t>
            </a:r>
            <a:r>
              <a:rPr lang="en-US" dirty="0" smtClean="0"/>
              <a:t>ocation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R</a:t>
            </a:r>
            <a:r>
              <a:rPr lang="en-US" sz="2400" dirty="0" smtClean="0">
                <a:solidFill>
                  <a:schemeClr val="tx1"/>
                </a:solidFill>
              </a:rPr>
              <a:t>egistry </a:t>
            </a:r>
            <a:r>
              <a:rPr lang="en-US" sz="2400" dirty="0">
                <a:solidFill>
                  <a:schemeClr val="tx1"/>
                </a:solidFill>
              </a:rPr>
              <a:t>data is persisted as a docker volume on the host </a:t>
            </a:r>
            <a:r>
              <a:rPr lang="en-US" sz="2400" dirty="0" smtClean="0">
                <a:solidFill>
                  <a:schemeClr val="tx1"/>
                </a:solidFill>
              </a:rPr>
              <a:t>filesystem</a:t>
            </a:r>
          </a:p>
          <a:p>
            <a:pPr>
              <a:buFont typeface="Wingdings" charset="2"/>
              <a:buChar char="q"/>
            </a:pPr>
            <a:r>
              <a:rPr lang="en-US" sz="2400" dirty="0">
                <a:solidFill>
                  <a:schemeClr val="tx1"/>
                </a:solidFill>
              </a:rPr>
              <a:t> </a:t>
            </a:r>
            <a:r>
              <a:rPr lang="en-US" sz="2400" dirty="0" smtClean="0">
                <a:solidFill>
                  <a:schemeClr val="tx1"/>
                </a:solidFill>
              </a:rPr>
              <a:t>If </a:t>
            </a:r>
            <a:r>
              <a:rPr lang="en-US" sz="2400" dirty="0">
                <a:solidFill>
                  <a:schemeClr val="tx1"/>
                </a:solidFill>
              </a:rPr>
              <a:t>you want to store your registry contents at a specific location on your host </a:t>
            </a:r>
            <a:r>
              <a:rPr lang="en-US" sz="2400" dirty="0" smtClean="0">
                <a:solidFill>
                  <a:schemeClr val="tx1"/>
                </a:solidFill>
              </a:rPr>
              <a:t>filesystem, you </a:t>
            </a:r>
            <a:r>
              <a:rPr lang="en-US" sz="2400" dirty="0">
                <a:solidFill>
                  <a:schemeClr val="tx1"/>
                </a:solidFill>
              </a:rPr>
              <a:t>might decide to use a bind mount </a:t>
            </a:r>
            <a:r>
              <a:rPr lang="en-US" sz="2400" dirty="0" smtClean="0">
                <a:solidFill>
                  <a:schemeClr val="tx1"/>
                </a:solidFill>
              </a:rPr>
              <a:t>instead</a:t>
            </a:r>
          </a:p>
          <a:p>
            <a:pPr>
              <a:buFont typeface="Wingdings" charset="2"/>
              <a:buChar char="q"/>
            </a:pPr>
            <a:r>
              <a:rPr lang="en-US" sz="2400" dirty="0">
                <a:solidFill>
                  <a:schemeClr val="tx1"/>
                </a:solidFill>
              </a:rPr>
              <a:t> </a:t>
            </a:r>
            <a:r>
              <a:rPr lang="en-US" sz="2400" dirty="0" smtClean="0">
                <a:solidFill>
                  <a:schemeClr val="tx1"/>
                </a:solidFill>
              </a:rPr>
              <a:t>A </a:t>
            </a:r>
            <a:r>
              <a:rPr lang="en-US" sz="2400" dirty="0">
                <a:solidFill>
                  <a:schemeClr val="tx1"/>
                </a:solidFill>
              </a:rPr>
              <a:t>bind mount is more dependent on the filesystem layout of the Docker host, but more performant in many </a:t>
            </a:r>
            <a:r>
              <a:rPr lang="en-US" sz="2400" dirty="0" smtClean="0">
                <a:solidFill>
                  <a:schemeClr val="tx1"/>
                </a:solidFill>
              </a:rPr>
              <a:t>situations</a:t>
            </a:r>
          </a:p>
          <a:p>
            <a:pPr>
              <a:buFont typeface="Wingdings"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following example </a:t>
            </a:r>
            <a:r>
              <a:rPr lang="en-US" sz="2400" dirty="0" smtClean="0">
                <a:solidFill>
                  <a:schemeClr val="tx1"/>
                </a:solidFill>
              </a:rPr>
              <a:t>bind mounts </a:t>
            </a:r>
            <a:r>
              <a:rPr lang="en-US" sz="2400" dirty="0">
                <a:solidFill>
                  <a:schemeClr val="tx1"/>
                </a:solidFill>
              </a:rPr>
              <a:t>the host directory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mnt</a:t>
            </a:r>
            <a:r>
              <a:rPr lang="en-US" sz="2400" dirty="0">
                <a:solidFill>
                  <a:schemeClr val="tx1"/>
                </a:solidFill>
                <a:latin typeface="Courier New" charset="0"/>
                <a:ea typeface="Courier New" charset="0"/>
                <a:cs typeface="Courier New" charset="0"/>
              </a:rPr>
              <a:t>/registry</a:t>
            </a:r>
            <a:r>
              <a:rPr lang="en-US" sz="2400" dirty="0">
                <a:solidFill>
                  <a:schemeClr val="tx1"/>
                </a:solidFill>
              </a:rPr>
              <a:t> into the registry container at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var</a:t>
            </a:r>
            <a:r>
              <a:rPr lang="en-US" sz="2400" dirty="0">
                <a:solidFill>
                  <a:schemeClr val="tx1"/>
                </a:solidFill>
                <a:latin typeface="Courier New" charset="0"/>
                <a:ea typeface="Courier New" charset="0"/>
                <a:cs typeface="Courier New" charset="0"/>
              </a:rPr>
              <a:t>/lib/registry</a:t>
            </a:r>
            <a:r>
              <a:rPr lang="en-US" sz="2400" dirty="0" smtClean="0">
                <a:solidFill>
                  <a:schemeClr val="tx1"/>
                </a:solidFill>
                <a:latin typeface="Courier New" charset="0"/>
                <a:ea typeface="Courier New" charset="0"/>
                <a:cs typeface="Courier New" charset="0"/>
              </a:rPr>
              <a:t>/</a:t>
            </a:r>
            <a:endParaRPr lang="en-US" sz="2400" dirty="0" smtClean="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157</a:t>
            </a:fld>
            <a:endParaRPr lang="en-US" altLang="en-US"/>
          </a:p>
        </p:txBody>
      </p:sp>
      <p:sp>
        <p:nvSpPr>
          <p:cNvPr id="9" name="Content Placeholder 2"/>
          <p:cNvSpPr>
            <a:spLocks noGrp="1"/>
          </p:cNvSpPr>
          <p:nvPr/>
        </p:nvSpPr>
        <p:spPr>
          <a:xfrm>
            <a:off x="2641714" y="4038600"/>
            <a:ext cx="6969530" cy="21336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dirty="0" smtClean="0">
                <a:solidFill>
                  <a:schemeClr val="bg1"/>
                </a:solidFill>
                <a:latin typeface="Courier New" charset="0"/>
                <a:ea typeface="Courier New" charset="0"/>
                <a:cs typeface="Courier New" charset="0"/>
              </a:rPr>
              <a:t> $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run -d </a:t>
            </a:r>
            <a:r>
              <a:rPr lang="en-US" sz="2400" dirty="0" smtClean="0">
                <a:solidFill>
                  <a:schemeClr val="bg1"/>
                </a:solidFill>
                <a:latin typeface="Courier New" charset="0"/>
                <a:ea typeface="Courier New" charset="0"/>
                <a:cs typeface="Courier New" charset="0"/>
              </a:rPr>
              <a:t>-</a:t>
            </a:r>
            <a:r>
              <a:rPr lang="en-US" sz="2400" dirty="0">
                <a:solidFill>
                  <a:schemeClr val="bg1"/>
                </a:solidFill>
                <a:latin typeface="Courier New" charset="0"/>
                <a:ea typeface="Courier New" charset="0"/>
                <a:cs typeface="Courier New" charset="0"/>
              </a:rPr>
              <a:t>p 5000:5000 \ </a:t>
            </a:r>
            <a:r>
              <a:rPr lang="en-US" sz="2400" dirty="0" smtClean="0">
                <a:solidFill>
                  <a:schemeClr val="bg1"/>
                </a:solidFill>
                <a:latin typeface="Courier New" charset="0"/>
                <a:ea typeface="Courier New" charset="0"/>
                <a:cs typeface="Courier New" charset="0"/>
              </a:rPr>
              <a:t>        </a:t>
            </a:r>
          </a:p>
          <a:p>
            <a:pPr marL="0" indent="0">
              <a:buNone/>
            </a:pPr>
            <a:r>
              <a:rPr lang="en-US" sz="2400" dirty="0">
                <a:solidFill>
                  <a:schemeClr val="bg1"/>
                </a:solidFill>
                <a:latin typeface="Courier New" charset="0"/>
                <a:ea typeface="Courier New" charset="0"/>
                <a:cs typeface="Courier New" charset="0"/>
              </a:rPr>
              <a:t> </a:t>
            </a:r>
            <a:r>
              <a:rPr lang="en-US" sz="2400" dirty="0" smtClean="0">
                <a:solidFill>
                  <a:schemeClr val="bg1"/>
                </a:solidFill>
                <a:latin typeface="Courier New" charset="0"/>
                <a:ea typeface="Courier New" charset="0"/>
                <a:cs typeface="Courier New" charset="0"/>
              </a:rPr>
              <a:t>--restart=always </a:t>
            </a:r>
            <a:r>
              <a:rPr lang="en-US" sz="2400" dirty="0">
                <a:solidFill>
                  <a:schemeClr val="bg1"/>
                </a:solidFill>
                <a:latin typeface="Courier New" charset="0"/>
                <a:ea typeface="Courier New" charset="0"/>
                <a:cs typeface="Courier New" charset="0"/>
              </a:rPr>
              <a:t>--name registry \ </a:t>
            </a:r>
            <a:r>
              <a:rPr lang="en-US" sz="2400" dirty="0" smtClean="0">
                <a:solidFill>
                  <a:schemeClr val="bg1"/>
                </a:solidFill>
                <a:latin typeface="Courier New" charset="0"/>
                <a:ea typeface="Courier New" charset="0"/>
                <a:cs typeface="Courier New" charset="0"/>
              </a:rPr>
              <a:t>        </a:t>
            </a:r>
          </a:p>
          <a:p>
            <a:pPr marL="0" indent="0">
              <a:buNone/>
            </a:pPr>
            <a:r>
              <a:rPr lang="en-US" sz="2400" b="1" dirty="0">
                <a:solidFill>
                  <a:schemeClr val="bg1"/>
                </a:solidFill>
                <a:latin typeface="Courier New" charset="0"/>
                <a:ea typeface="Courier New" charset="0"/>
                <a:cs typeface="Courier New" charset="0"/>
              </a:rPr>
              <a:t> </a:t>
            </a:r>
            <a:r>
              <a:rPr lang="en-US" sz="2400" b="1" dirty="0" smtClean="0">
                <a:solidFill>
                  <a:schemeClr val="bg1"/>
                </a:solidFill>
                <a:latin typeface="Courier New" charset="0"/>
                <a:ea typeface="Courier New" charset="0"/>
                <a:cs typeface="Courier New" charset="0"/>
              </a:rPr>
              <a:t>-</a:t>
            </a:r>
            <a:r>
              <a:rPr lang="en-US" sz="2400" b="1" dirty="0">
                <a:solidFill>
                  <a:schemeClr val="bg1"/>
                </a:solidFill>
                <a:latin typeface="Courier New" charset="0"/>
                <a:ea typeface="Courier New" charset="0"/>
                <a:cs typeface="Courier New" charset="0"/>
              </a:rPr>
              <a:t>v /</a:t>
            </a:r>
            <a:r>
              <a:rPr lang="en-US" sz="2400" b="1" dirty="0" err="1">
                <a:solidFill>
                  <a:schemeClr val="bg1"/>
                </a:solidFill>
                <a:latin typeface="Courier New" charset="0"/>
                <a:ea typeface="Courier New" charset="0"/>
                <a:cs typeface="Courier New" charset="0"/>
              </a:rPr>
              <a:t>mnt</a:t>
            </a:r>
            <a:r>
              <a:rPr lang="en-US" sz="2400" b="1" dirty="0">
                <a:solidFill>
                  <a:schemeClr val="bg1"/>
                </a:solidFill>
                <a:latin typeface="Courier New" charset="0"/>
                <a:ea typeface="Courier New" charset="0"/>
                <a:cs typeface="Courier New" charset="0"/>
              </a:rPr>
              <a:t>/registry:/</a:t>
            </a:r>
            <a:r>
              <a:rPr lang="en-US" sz="2400" b="1" dirty="0" err="1">
                <a:solidFill>
                  <a:schemeClr val="bg1"/>
                </a:solidFill>
                <a:latin typeface="Courier New" charset="0"/>
                <a:ea typeface="Courier New" charset="0"/>
                <a:cs typeface="Courier New" charset="0"/>
              </a:rPr>
              <a:t>var</a:t>
            </a:r>
            <a:r>
              <a:rPr lang="en-US" sz="2400" b="1" dirty="0">
                <a:solidFill>
                  <a:schemeClr val="bg1"/>
                </a:solidFill>
                <a:latin typeface="Courier New" charset="0"/>
                <a:ea typeface="Courier New" charset="0"/>
                <a:cs typeface="Courier New" charset="0"/>
              </a:rPr>
              <a:t>/lib/registry</a:t>
            </a:r>
            <a:r>
              <a:rPr lang="en-US" sz="2400" dirty="0">
                <a:solidFill>
                  <a:schemeClr val="bg1"/>
                </a:solidFill>
                <a:latin typeface="Courier New" charset="0"/>
                <a:ea typeface="Courier New" charset="0"/>
                <a:cs typeface="Courier New" charset="0"/>
              </a:rPr>
              <a:t> \ </a:t>
            </a:r>
            <a:r>
              <a:rPr lang="en-US" sz="2400" dirty="0" smtClean="0">
                <a:solidFill>
                  <a:schemeClr val="bg1"/>
                </a:solidFill>
                <a:latin typeface="Courier New" charset="0"/>
                <a:ea typeface="Courier New" charset="0"/>
                <a:cs typeface="Courier New" charset="0"/>
              </a:rPr>
              <a:t> </a:t>
            </a:r>
          </a:p>
          <a:p>
            <a:pPr marL="0" indent="0">
              <a:buNone/>
            </a:pPr>
            <a:r>
              <a:rPr lang="en-US" sz="2400" dirty="0">
                <a:solidFill>
                  <a:schemeClr val="bg1"/>
                </a:solidFill>
                <a:latin typeface="Courier New" charset="0"/>
                <a:ea typeface="Courier New" charset="0"/>
                <a:cs typeface="Courier New" charset="0"/>
              </a:rPr>
              <a:t> </a:t>
            </a:r>
            <a:r>
              <a:rPr lang="en-US" sz="2400" dirty="0" smtClean="0">
                <a:solidFill>
                  <a:schemeClr val="bg1"/>
                </a:solidFill>
                <a:latin typeface="Courier New" charset="0"/>
                <a:ea typeface="Courier New" charset="0"/>
                <a:cs typeface="Courier New" charset="0"/>
              </a:rPr>
              <a:t>registry:2 </a:t>
            </a:r>
            <a:endParaRPr lang="en-US" sz="24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651328674"/>
      </p:ext>
    </p:extLst>
  </p:cSld>
  <p:clrMapOvr>
    <a:masterClrMapping/>
  </p:clrMapOvr>
  <p:transition>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Run Externally Accessible Registry</a:t>
            </a:r>
            <a:endParaRPr lang="en-US" dirty="0"/>
          </a:p>
        </p:txBody>
      </p:sp>
    </p:spTree>
    <p:extLst>
      <p:ext uri="{BB962C8B-B14F-4D97-AF65-F5344CB8AC3E}">
        <p14:creationId xmlns:p14="http://schemas.microsoft.com/office/powerpoint/2010/main" val="28385737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Externally Accessible Registry</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Running </a:t>
            </a:r>
            <a:r>
              <a:rPr lang="en-US" sz="2400" dirty="0">
                <a:solidFill>
                  <a:schemeClr val="tx1"/>
                </a:solidFill>
              </a:rPr>
              <a:t>a registry only accessible on localhost has limited </a:t>
            </a:r>
            <a:r>
              <a:rPr lang="en-US" sz="2400" dirty="0" smtClean="0">
                <a:solidFill>
                  <a:schemeClr val="tx1"/>
                </a:solidFill>
              </a:rPr>
              <a:t>usefulness</a:t>
            </a:r>
          </a:p>
          <a:p>
            <a:pPr>
              <a:buFont typeface="Wingdings" charset="2"/>
              <a:buChar char="q"/>
            </a:pPr>
            <a:r>
              <a:rPr lang="en-US" sz="2400" dirty="0">
                <a:solidFill>
                  <a:schemeClr val="tx1"/>
                </a:solidFill>
              </a:rPr>
              <a:t> </a:t>
            </a:r>
            <a:r>
              <a:rPr lang="en-US" sz="2400" dirty="0" smtClean="0">
                <a:solidFill>
                  <a:schemeClr val="tx1"/>
                </a:solidFill>
              </a:rPr>
              <a:t>In </a:t>
            </a:r>
            <a:r>
              <a:rPr lang="en-US" sz="2400" dirty="0">
                <a:solidFill>
                  <a:schemeClr val="tx1"/>
                </a:solidFill>
              </a:rPr>
              <a:t>order to make </a:t>
            </a:r>
            <a:r>
              <a:rPr lang="en-US" sz="2400" dirty="0" smtClean="0">
                <a:solidFill>
                  <a:schemeClr val="tx1"/>
                </a:solidFill>
              </a:rPr>
              <a:t>a registry </a:t>
            </a:r>
            <a:r>
              <a:rPr lang="en-US" sz="2400" dirty="0">
                <a:solidFill>
                  <a:schemeClr val="tx1"/>
                </a:solidFill>
              </a:rPr>
              <a:t>accessible to external hosts, you must first secure it using Transport Layer Security </a:t>
            </a:r>
            <a:r>
              <a:rPr lang="en-US" sz="2400" dirty="0" smtClean="0">
                <a:solidFill>
                  <a:schemeClr val="tx1"/>
                </a:solidFill>
              </a:rPr>
              <a:t>(TLS)</a:t>
            </a: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example is extended in </a:t>
            </a:r>
            <a:r>
              <a:rPr lang="en-US" sz="2400" dirty="0">
                <a:solidFill>
                  <a:schemeClr val="tx1"/>
                </a:solidFill>
                <a:hlinkClick r:id="rId3"/>
              </a:rPr>
              <a:t>Run a registry as a service</a:t>
            </a:r>
            <a:r>
              <a:rPr lang="en-US" sz="2400" dirty="0">
                <a:solidFill>
                  <a:schemeClr val="tx1"/>
                </a:solidFill>
              </a:rPr>
              <a:t> below.</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159</a:t>
            </a:fld>
            <a:endParaRPr lang="en-US" altLang="en-US"/>
          </a:p>
        </p:txBody>
      </p:sp>
    </p:spTree>
    <p:extLst>
      <p:ext uri="{BB962C8B-B14F-4D97-AF65-F5344CB8AC3E}">
        <p14:creationId xmlns:p14="http://schemas.microsoft.com/office/powerpoint/2010/main" val="12297216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Ways to Create an Image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err="1" smtClean="0"/>
              <a:t>Dockerfile</a:t>
            </a:r>
            <a:r>
              <a:rPr lang="en-US" sz="2400" dirty="0" smtClean="0"/>
              <a:t> is the most common way to create a base image, and there’s </a:t>
            </a:r>
            <a:r>
              <a:rPr lang="en-US" sz="2400" b="1" dirty="0" smtClean="0"/>
              <a:t>two</a:t>
            </a:r>
            <a:r>
              <a:rPr lang="en-US" sz="2400" dirty="0" smtClean="0"/>
              <a:t> ways to do that:</a:t>
            </a:r>
          </a:p>
          <a:p>
            <a:pPr marL="658368" lvl="1" indent="-457200">
              <a:buClr>
                <a:schemeClr val="tx1"/>
              </a:buClr>
              <a:buFont typeface="+mj-lt"/>
              <a:buAutoNum type="arabicPeriod"/>
            </a:pPr>
            <a:r>
              <a:rPr lang="en-US" sz="2400" dirty="0" smtClean="0">
                <a:solidFill>
                  <a:schemeClr val="tx1"/>
                </a:solidFill>
              </a:rPr>
              <a:t> Utilizing a </a:t>
            </a:r>
            <a:r>
              <a:rPr lang="en-US" sz="2400" b="1" dirty="0" smtClean="0">
                <a:solidFill>
                  <a:schemeClr val="tx1"/>
                </a:solidFill>
              </a:rPr>
              <a:t>parent image</a:t>
            </a:r>
            <a:r>
              <a:rPr lang="en-US" sz="2400" dirty="0" smtClean="0">
                <a:solidFill>
                  <a:schemeClr val="tx1"/>
                </a:solidFill>
              </a:rPr>
              <a:t> referenced by the </a:t>
            </a:r>
            <a:r>
              <a:rPr lang="en-US" sz="2400" dirty="0" smtClean="0">
                <a:solidFill>
                  <a:schemeClr val="tx1"/>
                </a:solidFill>
                <a:latin typeface="Courier New" charset="0"/>
                <a:ea typeface="Courier New" charset="0"/>
                <a:cs typeface="Courier New" charset="0"/>
              </a:rPr>
              <a:t>FROM</a:t>
            </a:r>
            <a:r>
              <a:rPr lang="en-US" sz="2400" dirty="0" smtClean="0">
                <a:solidFill>
                  <a:schemeClr val="tx1"/>
                </a:solidFill>
              </a:rPr>
              <a:t> directive in the </a:t>
            </a:r>
            <a:r>
              <a:rPr lang="en-US" sz="2400" dirty="0" err="1" smtClean="0">
                <a:solidFill>
                  <a:schemeClr val="tx1"/>
                </a:solidFill>
              </a:rPr>
              <a:t>Dockerfile</a:t>
            </a:r>
            <a:endParaRPr lang="en-US" sz="2400" dirty="0" smtClean="0">
              <a:solidFill>
                <a:schemeClr val="tx1"/>
              </a:solidFill>
            </a:endParaRPr>
          </a:p>
          <a:p>
            <a:pPr marL="658368" lvl="1" indent="-457200">
              <a:buClr>
                <a:schemeClr val="tx1"/>
              </a:buClr>
              <a:buFont typeface="+mj-lt"/>
              <a:buAutoNum type="arabicPeriod"/>
            </a:pPr>
            <a:r>
              <a:rPr lang="en-US" sz="2400" dirty="0" smtClean="0">
                <a:solidFill>
                  <a:schemeClr val="tx1"/>
                </a:solidFill>
              </a:rPr>
              <a:t> A</a:t>
            </a:r>
            <a:r>
              <a:rPr lang="en-US" sz="2400" dirty="0">
                <a:solidFill>
                  <a:schemeClr val="tx1"/>
                </a:solidFill>
              </a:rPr>
              <a:t> </a:t>
            </a:r>
            <a:r>
              <a:rPr lang="en-US" sz="2400" b="1" dirty="0">
                <a:solidFill>
                  <a:schemeClr val="tx1"/>
                </a:solidFill>
              </a:rPr>
              <a:t>base </a:t>
            </a:r>
            <a:r>
              <a:rPr lang="en-US" sz="2400" b="1" dirty="0" smtClean="0">
                <a:solidFill>
                  <a:schemeClr val="tx1"/>
                </a:solidFill>
              </a:rPr>
              <a:t>image</a:t>
            </a:r>
            <a:r>
              <a:rPr lang="en-US" sz="2400" dirty="0" smtClean="0">
                <a:solidFill>
                  <a:schemeClr val="tx1"/>
                </a:solidFill>
              </a:rPr>
              <a:t>,</a:t>
            </a:r>
            <a:r>
              <a:rPr lang="en-US" sz="2400" dirty="0">
                <a:solidFill>
                  <a:schemeClr val="tx1"/>
                </a:solidFill>
              </a:rPr>
              <a:t> either has no </a:t>
            </a:r>
            <a:r>
              <a:rPr lang="en-US" sz="2400" dirty="0">
                <a:solidFill>
                  <a:schemeClr val="tx1"/>
                </a:solidFill>
                <a:latin typeface="Courier New" charset="0"/>
                <a:ea typeface="Courier New" charset="0"/>
                <a:cs typeface="Courier New" charset="0"/>
              </a:rPr>
              <a:t>FROM</a:t>
            </a:r>
            <a:r>
              <a:rPr lang="en-US" sz="2400" dirty="0">
                <a:solidFill>
                  <a:schemeClr val="tx1"/>
                </a:solidFill>
              </a:rPr>
              <a:t> line in its </a:t>
            </a:r>
            <a:r>
              <a:rPr lang="en-US" sz="2400" dirty="0" err="1">
                <a:solidFill>
                  <a:schemeClr val="tx1"/>
                </a:solidFill>
              </a:rPr>
              <a:t>Dockerfile</a:t>
            </a:r>
            <a:r>
              <a:rPr lang="en-US" sz="2400" dirty="0">
                <a:solidFill>
                  <a:schemeClr val="tx1"/>
                </a:solidFill>
              </a:rPr>
              <a:t>, or has </a:t>
            </a:r>
            <a:r>
              <a:rPr lang="en-US" sz="2400" dirty="0">
                <a:solidFill>
                  <a:schemeClr val="tx1"/>
                </a:solidFill>
                <a:latin typeface="Courier New" charset="0"/>
                <a:ea typeface="Courier New" charset="0"/>
                <a:cs typeface="Courier New" charset="0"/>
              </a:rPr>
              <a:t>FROM </a:t>
            </a:r>
            <a:r>
              <a:rPr lang="en-US" sz="2400" dirty="0" smtClean="0">
                <a:solidFill>
                  <a:schemeClr val="tx1"/>
                </a:solidFill>
                <a:latin typeface="Courier New" charset="0"/>
                <a:ea typeface="Courier New" charset="0"/>
                <a:cs typeface="Courier New" charset="0"/>
              </a:rPr>
              <a:t>scratch</a:t>
            </a:r>
            <a:endParaRPr lang="en-US" sz="2600" dirty="0">
              <a:solidFill>
                <a:schemeClr val="tx1"/>
              </a:solidFill>
              <a:latin typeface="Courier New" charset="0"/>
              <a:ea typeface="Courier New" charset="0"/>
              <a:cs typeface="Courier New" charset="0"/>
            </a:endParaRPr>
          </a:p>
          <a:p>
            <a:pPr>
              <a:buFont typeface="Wingdings" charset="2"/>
              <a:buChar char="q"/>
            </a:pPr>
            <a:r>
              <a:rPr lang="en-US" sz="2200" dirty="0"/>
              <a:t> </a:t>
            </a:r>
            <a:r>
              <a:rPr lang="en-US" sz="2200" dirty="0" smtClean="0"/>
              <a:t>(We will learn much more about </a:t>
            </a:r>
            <a:r>
              <a:rPr lang="en-US" sz="2200" dirty="0" err="1" smtClean="0"/>
              <a:t>Dockerfiles</a:t>
            </a:r>
            <a:r>
              <a:rPr lang="en-US" sz="2200" dirty="0" smtClean="0"/>
              <a:t> in the coming lectures!)</a:t>
            </a:r>
          </a:p>
          <a:p>
            <a:pPr>
              <a:buFont typeface="Wingdings" charset="2"/>
              <a:buChar char="q"/>
            </a:pPr>
            <a:r>
              <a:rPr lang="en-US" sz="2400" dirty="0" smtClean="0">
                <a:solidFill>
                  <a:schemeClr val="tx1"/>
                </a:solidFill>
              </a:rPr>
              <a:t> Also, images </a:t>
            </a:r>
            <a:r>
              <a:rPr lang="en-US" sz="2400" dirty="0">
                <a:solidFill>
                  <a:schemeClr val="tx1"/>
                </a:solidFill>
              </a:rPr>
              <a:t>can </a:t>
            </a:r>
            <a:r>
              <a:rPr lang="en-US" sz="2400" dirty="0" smtClean="0">
                <a:solidFill>
                  <a:schemeClr val="tx1"/>
                </a:solidFill>
              </a:rPr>
              <a:t>be </a:t>
            </a:r>
            <a:r>
              <a:rPr lang="en-US" sz="2400" dirty="0">
                <a:solidFill>
                  <a:schemeClr val="tx1"/>
                </a:solidFill>
              </a:rPr>
              <a:t>saved using </a:t>
            </a:r>
            <a:r>
              <a:rPr lang="en-US" sz="2400" dirty="0">
                <a:solidFill>
                  <a:schemeClr val="tx1"/>
                </a:solidFill>
                <a:latin typeface="Courier New" charset="0"/>
                <a:ea typeface="Courier New" charset="0"/>
                <a:cs typeface="Courier New" charset="0"/>
              </a:rPr>
              <a:t>image save</a:t>
            </a:r>
            <a:r>
              <a:rPr lang="en-US" sz="2400" dirty="0">
                <a:solidFill>
                  <a:schemeClr val="tx1"/>
                </a:solidFill>
              </a:rPr>
              <a:t> command to a </a:t>
            </a:r>
            <a:r>
              <a:rPr lang="en-US" sz="2400" dirty="0">
                <a:solidFill>
                  <a:schemeClr val="tx1"/>
                </a:solidFill>
                <a:latin typeface="Courier New" charset="0"/>
                <a:ea typeface="Courier New" charset="0"/>
                <a:cs typeface="Courier New" charset="0"/>
              </a:rPr>
              <a:t>.tar</a:t>
            </a:r>
            <a:r>
              <a:rPr lang="en-US" sz="2400" dirty="0">
                <a:solidFill>
                  <a:schemeClr val="tx1"/>
                </a:solidFill>
              </a:rPr>
              <a:t> file</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These </a:t>
            </a:r>
            <a:r>
              <a:rPr lang="en-US" sz="2400" dirty="0">
                <a:solidFill>
                  <a:schemeClr val="tx1"/>
                </a:solidFill>
              </a:rPr>
              <a:t>tar files can then be imported using load command:</a:t>
            </a:r>
          </a:p>
          <a:p>
            <a:pPr>
              <a:buFont typeface="Wingdings" charset="2"/>
              <a:buChar char="q"/>
            </a:pPr>
            <a:endParaRPr lang="en-US" sz="2200" dirty="0" smtClean="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8" name="Content Placeholder 2"/>
          <p:cNvSpPr>
            <a:spLocks noGrp="1"/>
          </p:cNvSpPr>
          <p:nvPr/>
        </p:nvSpPr>
        <p:spPr>
          <a:xfrm>
            <a:off x="2209800" y="4005840"/>
            <a:ext cx="77724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image save </a:t>
            </a:r>
            <a:r>
              <a:rPr lang="en-US" dirty="0" err="1">
                <a:solidFill>
                  <a:schemeClr val="bg1"/>
                </a:solidFill>
                <a:latin typeface="Courier New" charset="0"/>
                <a:ea typeface="Courier New" charset="0"/>
                <a:cs typeface="Courier New" charset="0"/>
              </a:rPr>
              <a:t>helloworld</a:t>
            </a:r>
            <a:r>
              <a:rPr lang="en-US" dirty="0">
                <a:solidFill>
                  <a:schemeClr val="bg1"/>
                </a:solidFill>
                <a:latin typeface="Courier New" charset="0"/>
                <a:ea typeface="Courier New" charset="0"/>
                <a:cs typeface="Courier New" charset="0"/>
              </a:rPr>
              <a:t> &gt; </a:t>
            </a:r>
            <a:r>
              <a:rPr lang="en-US" dirty="0" err="1">
                <a:solidFill>
                  <a:schemeClr val="bg1"/>
                </a:solidFill>
                <a:latin typeface="Courier New" charset="0"/>
                <a:ea typeface="Courier New" charset="0"/>
                <a:cs typeface="Courier New" charset="0"/>
              </a:rPr>
              <a:t>helloworld.tar</a:t>
            </a:r>
            <a:endParaRPr lang="en-US" dirty="0">
              <a:solidFill>
                <a:schemeClr val="bg1"/>
              </a:solidFill>
              <a:latin typeface="Courier New" charset="0"/>
              <a:ea typeface="Courier New" charset="0"/>
              <a:cs typeface="Courier New" charset="0"/>
            </a:endParaRPr>
          </a:p>
        </p:txBody>
      </p:sp>
      <p:sp>
        <p:nvSpPr>
          <p:cNvPr id="9" name="Content Placeholder 2"/>
          <p:cNvSpPr>
            <a:spLocks noGrp="1"/>
          </p:cNvSpPr>
          <p:nvPr/>
        </p:nvSpPr>
        <p:spPr>
          <a:xfrm>
            <a:off x="3048000" y="5029200"/>
            <a:ext cx="60960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image load -</a:t>
            </a:r>
            <a:r>
              <a:rPr lang="en-US" dirty="0" err="1">
                <a:solidFill>
                  <a:schemeClr val="bg1"/>
                </a:solidFill>
                <a:latin typeface="Courier New" charset="0"/>
                <a:ea typeface="Courier New" charset="0"/>
                <a:cs typeface="Courier New" charset="0"/>
              </a:rPr>
              <a:t>i</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helloworld.tar</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22292398"/>
      </p:ext>
    </p:extLst>
  </p:cSld>
  <p:clrMapOvr>
    <a:masterClrMapping/>
  </p:clrMapOvr>
  <p:transition>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 a Certificate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These </a:t>
            </a:r>
            <a:r>
              <a:rPr lang="en-US" sz="2400" dirty="0">
                <a:solidFill>
                  <a:schemeClr val="tx1"/>
                </a:solidFill>
              </a:rPr>
              <a:t>examples assume the </a:t>
            </a:r>
            <a:r>
              <a:rPr lang="en-US" sz="2400" dirty="0" smtClean="0">
                <a:solidFill>
                  <a:schemeClr val="tx1"/>
                </a:solidFill>
              </a:rPr>
              <a:t>following:</a:t>
            </a:r>
          </a:p>
          <a:p>
            <a:pPr lvl="1">
              <a:buFont typeface="Wingdings" charset="2"/>
              <a:buChar char="§"/>
            </a:pPr>
            <a:r>
              <a:rPr lang="en-US" sz="2200" dirty="0" smtClean="0">
                <a:solidFill>
                  <a:schemeClr val="tx1"/>
                </a:solidFill>
              </a:rPr>
              <a:t>Your </a:t>
            </a:r>
            <a:r>
              <a:rPr lang="en-US" sz="2200" dirty="0">
                <a:solidFill>
                  <a:schemeClr val="tx1"/>
                </a:solidFill>
              </a:rPr>
              <a:t>registry URL is </a:t>
            </a:r>
            <a:r>
              <a:rPr lang="en-US" sz="2200" dirty="0">
                <a:solidFill>
                  <a:schemeClr val="tx1"/>
                </a:solidFill>
                <a:latin typeface="Courier New" charset="0"/>
                <a:ea typeface="Courier New" charset="0"/>
                <a:cs typeface="Courier New" charset="0"/>
              </a:rPr>
              <a:t>https://</a:t>
            </a:r>
            <a:r>
              <a:rPr lang="en-US" sz="2200" dirty="0" err="1">
                <a:solidFill>
                  <a:schemeClr val="tx1"/>
                </a:solidFill>
                <a:latin typeface="Courier New" charset="0"/>
                <a:ea typeface="Courier New" charset="0"/>
                <a:cs typeface="Courier New" charset="0"/>
              </a:rPr>
              <a:t>myregistry.domain.com</a:t>
            </a:r>
            <a:r>
              <a:rPr lang="en-US" sz="2200" dirty="0" smtClean="0">
                <a:solidFill>
                  <a:schemeClr val="tx1"/>
                </a:solidFill>
                <a:latin typeface="Courier New" charset="0"/>
                <a:ea typeface="Courier New" charset="0"/>
                <a:cs typeface="Courier New" charset="0"/>
              </a:rPr>
              <a:t>/</a:t>
            </a:r>
          </a:p>
          <a:p>
            <a:pPr lvl="1">
              <a:buFont typeface="Wingdings" charset="2"/>
              <a:buChar char="§"/>
            </a:pPr>
            <a:r>
              <a:rPr lang="en-US" sz="2200" dirty="0" smtClean="0">
                <a:solidFill>
                  <a:schemeClr val="tx1"/>
                </a:solidFill>
              </a:rPr>
              <a:t>Your </a:t>
            </a:r>
            <a:r>
              <a:rPr lang="en-US" sz="2200" dirty="0">
                <a:solidFill>
                  <a:schemeClr val="tx1"/>
                </a:solidFill>
              </a:rPr>
              <a:t>DNS, routing, and firewall settings allow access to the registry’s host </a:t>
            </a:r>
            <a:r>
              <a:rPr lang="en-US" sz="2200" dirty="0" smtClean="0">
                <a:solidFill>
                  <a:schemeClr val="tx1"/>
                </a:solidFill>
              </a:rPr>
              <a:t>on </a:t>
            </a:r>
            <a:r>
              <a:rPr lang="en-US" sz="2200" dirty="0" smtClean="0">
                <a:solidFill>
                  <a:schemeClr val="tx1"/>
                </a:solidFill>
                <a:latin typeface="Courier New" charset="0"/>
                <a:ea typeface="Courier New" charset="0"/>
                <a:cs typeface="Courier New" charset="0"/>
              </a:rPr>
              <a:t>5000</a:t>
            </a:r>
          </a:p>
          <a:p>
            <a:pPr lvl="1">
              <a:buFont typeface="Wingdings" charset="2"/>
              <a:buChar char="§"/>
            </a:pPr>
            <a:r>
              <a:rPr lang="en-US" sz="2200" dirty="0" smtClean="0">
                <a:solidFill>
                  <a:schemeClr val="tx1"/>
                </a:solidFill>
              </a:rPr>
              <a:t>You </a:t>
            </a:r>
            <a:r>
              <a:rPr lang="en-US" sz="2200" dirty="0">
                <a:solidFill>
                  <a:schemeClr val="tx1"/>
                </a:solidFill>
              </a:rPr>
              <a:t>have already obtained a certificate from a certificate authority (CA</a:t>
            </a:r>
            <a:r>
              <a:rPr lang="en-US" sz="2200" dirty="0" smtClean="0">
                <a:solidFill>
                  <a:schemeClr val="tx1"/>
                </a:solidFill>
              </a:rPr>
              <a:t>)</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160</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913241"/>
            <a:ext cx="3251200" cy="3251200"/>
          </a:xfrm>
          <a:prstGeom prst="rect">
            <a:avLst/>
          </a:prstGeom>
        </p:spPr>
      </p:pic>
    </p:spTree>
    <p:extLst>
      <p:ext uri="{BB962C8B-B14F-4D97-AF65-F5344CB8AC3E}">
        <p14:creationId xmlns:p14="http://schemas.microsoft.com/office/powerpoint/2010/main" val="632028854"/>
      </p:ext>
    </p:extLst>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 a Certificate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Firstly, </a:t>
            </a:r>
            <a:r>
              <a:rPr lang="en-US" sz="2400" dirty="0" smtClean="0">
                <a:solidFill>
                  <a:schemeClr val="tx1"/>
                </a:solidFill>
              </a:rPr>
              <a:t>we’ll create </a:t>
            </a:r>
            <a:r>
              <a:rPr lang="en-US" sz="2400" dirty="0">
                <a:solidFill>
                  <a:schemeClr val="tx1"/>
                </a:solidFill>
              </a:rPr>
              <a:t>a </a:t>
            </a:r>
            <a:r>
              <a:rPr lang="en-US" sz="2400" dirty="0">
                <a:solidFill>
                  <a:schemeClr val="tx1"/>
                </a:solidFill>
                <a:latin typeface="Courier New" charset="0"/>
                <a:ea typeface="Courier New" charset="0"/>
                <a:cs typeface="Courier New" charset="0"/>
              </a:rPr>
              <a:t>certs</a:t>
            </a:r>
            <a:r>
              <a:rPr lang="en-US" sz="2400" dirty="0">
                <a:solidFill>
                  <a:schemeClr val="tx1"/>
                </a:solidFill>
              </a:rPr>
              <a:t> </a:t>
            </a:r>
            <a:r>
              <a:rPr lang="en-US" sz="2400" dirty="0" smtClean="0">
                <a:solidFill>
                  <a:schemeClr val="tx1"/>
                </a:solidFill>
              </a:rPr>
              <a:t>directory:</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Copy the .</a:t>
            </a:r>
            <a:r>
              <a:rPr lang="en-US" sz="2400" dirty="0" err="1">
                <a:solidFill>
                  <a:schemeClr val="tx1"/>
                </a:solidFill>
              </a:rPr>
              <a:t>crt</a:t>
            </a:r>
            <a:r>
              <a:rPr lang="en-US" sz="2400" dirty="0">
                <a:solidFill>
                  <a:schemeClr val="tx1"/>
                </a:solidFill>
              </a:rPr>
              <a:t> and .key files from the CA into the certs directory. </a:t>
            </a:r>
          </a:p>
          <a:p>
            <a:pPr>
              <a:buFont typeface="Wingdings" charset="2"/>
              <a:buChar char="q"/>
            </a:pPr>
            <a:r>
              <a:rPr lang="en-US" sz="2400" dirty="0" smtClean="0">
                <a:solidFill>
                  <a:schemeClr val="tx1"/>
                </a:solidFill>
              </a:rPr>
              <a:t> The following steps assume that the files are named:</a:t>
            </a:r>
            <a:endParaRPr lang="en-US" sz="2400" dirty="0" smtClean="0">
              <a:solidFill>
                <a:schemeClr val="tx1"/>
              </a:solidFill>
              <a:latin typeface="Courier New" charset="0"/>
              <a:ea typeface="Courier New" charset="0"/>
              <a:cs typeface="Courier New" charset="0"/>
            </a:endParaRPr>
          </a:p>
          <a:p>
            <a:pPr lvl="1">
              <a:buFont typeface="Wingdings" charset="2"/>
              <a:buChar char="§"/>
            </a:pPr>
            <a:r>
              <a:rPr lang="en-US" sz="2200" dirty="0">
                <a:solidFill>
                  <a:schemeClr val="tx1"/>
                </a:solidFill>
                <a:latin typeface="Courier New" charset="0"/>
                <a:ea typeface="Courier New" charset="0"/>
                <a:cs typeface="Courier New" charset="0"/>
              </a:rPr>
              <a:t> </a:t>
            </a:r>
            <a:r>
              <a:rPr lang="en-US" sz="2200" dirty="0" err="1" smtClean="0">
                <a:solidFill>
                  <a:schemeClr val="tx1"/>
                </a:solidFill>
                <a:latin typeface="Courier New" charset="0"/>
                <a:ea typeface="Courier New" charset="0"/>
                <a:cs typeface="Courier New" charset="0"/>
              </a:rPr>
              <a:t>domain.crt</a:t>
            </a:r>
            <a:endParaRPr lang="en-US" sz="2200" dirty="0" smtClean="0">
              <a:solidFill>
                <a:schemeClr val="tx1"/>
              </a:solidFill>
              <a:latin typeface="Courier New" charset="0"/>
              <a:ea typeface="Courier New" charset="0"/>
              <a:cs typeface="Courier New" charset="0"/>
            </a:endParaRPr>
          </a:p>
          <a:p>
            <a:pPr lvl="1">
              <a:buFont typeface="Wingdings" charset="2"/>
              <a:buChar char="§"/>
            </a:pPr>
            <a:r>
              <a:rPr lang="en-US" sz="2200" dirty="0">
                <a:solidFill>
                  <a:schemeClr val="tx1"/>
                </a:solidFill>
                <a:latin typeface="Courier New" charset="0"/>
                <a:ea typeface="Courier New" charset="0"/>
                <a:cs typeface="Courier New" charset="0"/>
              </a:rPr>
              <a:t> </a:t>
            </a:r>
            <a:r>
              <a:rPr lang="en-US" sz="2200" dirty="0" err="1" smtClean="0">
                <a:solidFill>
                  <a:schemeClr val="tx1"/>
                </a:solidFill>
                <a:latin typeface="Courier New" charset="0"/>
                <a:ea typeface="Courier New" charset="0"/>
                <a:cs typeface="Courier New" charset="0"/>
              </a:rPr>
              <a:t>domain.key</a:t>
            </a:r>
            <a:endParaRPr lang="en-US" sz="2200" dirty="0" smtClean="0">
              <a:solidFill>
                <a:schemeClr val="tx1"/>
              </a:solidFill>
              <a:latin typeface="Courier New" charset="0"/>
              <a:ea typeface="Courier New" charset="0"/>
              <a:cs typeface="Courier New" charset="0"/>
            </a:endParaRPr>
          </a:p>
          <a:p>
            <a:pPr>
              <a:buFont typeface="Wingdings" charset="2"/>
              <a:buChar char="q"/>
            </a:pPr>
            <a:r>
              <a:rPr lang="en-US" sz="2400" dirty="0" smtClean="0">
                <a:solidFill>
                  <a:schemeClr val="tx1"/>
                </a:solidFill>
                <a:ea typeface="Courier New" charset="0"/>
                <a:cs typeface="Courier New" charset="0"/>
              </a:rPr>
              <a:t> In this situation, we’ll stop any registry currently running before we proceed</a:t>
            </a:r>
          </a:p>
          <a:p>
            <a:pPr>
              <a:buFont typeface="Wingdings" charset="2"/>
              <a:buChar char="q"/>
            </a:pPr>
            <a:endParaRPr lang="en-US" sz="2400" dirty="0" smtClean="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161</a:t>
            </a:fld>
            <a:endParaRPr lang="en-US" altLang="en-US"/>
          </a:p>
        </p:txBody>
      </p:sp>
      <p:sp>
        <p:nvSpPr>
          <p:cNvPr id="6" name="Content Placeholder 2"/>
          <p:cNvSpPr>
            <a:spLocks noGrp="1"/>
          </p:cNvSpPr>
          <p:nvPr/>
        </p:nvSpPr>
        <p:spPr>
          <a:xfrm>
            <a:off x="4343400" y="1567440"/>
            <a:ext cx="3633189"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a:solidFill>
                  <a:schemeClr val="bg1"/>
                </a:solidFill>
                <a:latin typeface="Courier New" charset="0"/>
                <a:ea typeface="Courier New" charset="0"/>
                <a:cs typeface="Courier New" charset="0"/>
              </a:rPr>
              <a:t>$ </a:t>
            </a:r>
            <a:r>
              <a:rPr lang="en-US" sz="240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mkdir</a:t>
            </a: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-p </a:t>
            </a:r>
            <a:r>
              <a:rPr lang="en-US" sz="2400" dirty="0" smtClean="0">
                <a:solidFill>
                  <a:schemeClr val="bg1"/>
                </a:solidFill>
                <a:latin typeface="Courier New" charset="0"/>
                <a:ea typeface="Courier New" charset="0"/>
                <a:cs typeface="Courier New" charset="0"/>
              </a:rPr>
              <a:t>certs</a:t>
            </a:r>
            <a:endParaRPr lang="en-US" sz="24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069060627"/>
      </p:ext>
    </p:extLst>
  </p:cSld>
  <p:clrMapOvr>
    <a:masterClrMapping/>
  </p:clrMapOvr>
  <p:transition>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 a Certificate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Restart </a:t>
            </a:r>
            <a:r>
              <a:rPr lang="en-US" sz="2400" dirty="0">
                <a:solidFill>
                  <a:schemeClr val="tx1"/>
                </a:solidFill>
              </a:rPr>
              <a:t>the registry, directing it to use the TLS </a:t>
            </a:r>
            <a:r>
              <a:rPr lang="en-US" sz="2400" dirty="0" smtClean="0">
                <a:solidFill>
                  <a:schemeClr val="tx1"/>
                </a:solidFill>
              </a:rPr>
              <a:t>certificate</a:t>
            </a: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command bind-mounts the </a:t>
            </a:r>
            <a:r>
              <a:rPr lang="en-US" sz="2400" dirty="0">
                <a:solidFill>
                  <a:schemeClr val="tx1"/>
                </a:solidFill>
                <a:latin typeface="Courier New" charset="0"/>
                <a:ea typeface="Courier New" charset="0"/>
                <a:cs typeface="Courier New" charset="0"/>
              </a:rPr>
              <a:t>certs/directory</a:t>
            </a:r>
            <a:r>
              <a:rPr lang="en-US" sz="2400" dirty="0">
                <a:solidFill>
                  <a:schemeClr val="tx1"/>
                </a:solidFill>
              </a:rPr>
              <a:t> into the container at </a:t>
            </a:r>
            <a:r>
              <a:rPr lang="en-US" sz="2400" dirty="0">
                <a:solidFill>
                  <a:schemeClr val="tx1"/>
                </a:solidFill>
                <a:latin typeface="Courier New" charset="0"/>
                <a:ea typeface="Courier New" charset="0"/>
                <a:cs typeface="Courier New" charset="0"/>
              </a:rPr>
              <a:t>/certs/</a:t>
            </a:r>
            <a:r>
              <a:rPr lang="en-US" sz="2400" dirty="0">
                <a:solidFill>
                  <a:schemeClr val="tx1"/>
                </a:solidFill>
              </a:rPr>
              <a:t>, and sets environment </a:t>
            </a:r>
            <a:r>
              <a:rPr lang="en-US" sz="2400" dirty="0" smtClean="0">
                <a:solidFill>
                  <a:schemeClr val="tx1"/>
                </a:solidFill>
              </a:rPr>
              <a:t>variables</a:t>
            </a:r>
          </a:p>
          <a:p>
            <a:pPr>
              <a:buFont typeface="Wingdings" charset="2"/>
              <a:buChar char="q"/>
            </a:pPr>
            <a:r>
              <a:rPr lang="en-US" sz="2400" dirty="0" smtClean="0">
                <a:solidFill>
                  <a:schemeClr val="tx1"/>
                </a:solidFill>
              </a:rPr>
              <a:t> The registry runs on port </a:t>
            </a:r>
            <a:r>
              <a:rPr lang="en-US" sz="2400" dirty="0" smtClean="0">
                <a:solidFill>
                  <a:schemeClr val="tx1"/>
                </a:solidFill>
                <a:latin typeface="Courier New" charset="0"/>
                <a:ea typeface="Courier New" charset="0"/>
                <a:cs typeface="Courier New" charset="0"/>
              </a:rPr>
              <a:t>443</a:t>
            </a:r>
            <a:r>
              <a:rPr lang="en-US" sz="2400" dirty="0" smtClean="0">
                <a:solidFill>
                  <a:schemeClr val="tx1"/>
                </a:solidFill>
              </a:rPr>
              <a:t>, the default </a:t>
            </a:r>
            <a:r>
              <a:rPr lang="en-US" sz="2400" dirty="0" smtClean="0">
                <a:solidFill>
                  <a:schemeClr val="tx1"/>
                </a:solidFill>
                <a:latin typeface="Courier New" charset="0"/>
                <a:ea typeface="Courier New" charset="0"/>
                <a:cs typeface="Courier New" charset="0"/>
              </a:rPr>
              <a:t>HTTPS</a:t>
            </a:r>
            <a:r>
              <a:rPr lang="en-US" sz="2400" dirty="0" smtClean="0">
                <a:solidFill>
                  <a:schemeClr val="tx1"/>
                </a:solidFill>
              </a:rPr>
              <a:t> port: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162</a:t>
            </a:fld>
            <a:endParaRPr lang="en-US" altLang="en-US"/>
          </a:p>
        </p:txBody>
      </p:sp>
      <p:sp>
        <p:nvSpPr>
          <p:cNvPr id="6" name="Content Placeholder 2"/>
          <p:cNvSpPr>
            <a:spLocks noGrp="1"/>
          </p:cNvSpPr>
          <p:nvPr/>
        </p:nvSpPr>
        <p:spPr>
          <a:xfrm>
            <a:off x="1970033" y="2895600"/>
            <a:ext cx="8316967" cy="3049694"/>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100"/>
              </a:spcBef>
              <a:buNone/>
            </a:pPr>
            <a:r>
              <a:rPr lang="en-US" dirty="0" smtClean="0">
                <a:solidFill>
                  <a:schemeClr val="bg1"/>
                </a:solidFill>
                <a:latin typeface="Courier New" charset="0"/>
                <a:ea typeface="Courier New" charset="0"/>
                <a:cs typeface="Courier New" charset="0"/>
              </a:rPr>
              <a:t> $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run -d \ </a:t>
            </a:r>
            <a:endParaRPr lang="en-US" dirty="0" smtClean="0">
              <a:solidFill>
                <a:schemeClr val="bg1"/>
              </a:solidFill>
              <a:latin typeface="Courier New" charset="0"/>
              <a:ea typeface="Courier New" charset="0"/>
              <a:cs typeface="Courier New" charset="0"/>
            </a:endParaRPr>
          </a:p>
          <a:p>
            <a:pPr marL="0" indent="0">
              <a:spcBef>
                <a:spcPts val="100"/>
              </a:spcBef>
              <a:buNone/>
            </a:pP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restart=always \ </a:t>
            </a:r>
            <a:endParaRPr lang="en-US" dirty="0" smtClean="0">
              <a:solidFill>
                <a:schemeClr val="bg1"/>
              </a:solidFill>
              <a:latin typeface="Courier New" charset="0"/>
              <a:ea typeface="Courier New" charset="0"/>
              <a:cs typeface="Courier New" charset="0"/>
            </a:endParaRPr>
          </a:p>
          <a:p>
            <a:pPr marL="0" indent="0">
              <a:spcBef>
                <a:spcPts val="100"/>
              </a:spcBef>
              <a:buNone/>
            </a:pP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name registry \ </a:t>
            </a:r>
            <a:endParaRPr lang="en-US" dirty="0" smtClean="0">
              <a:solidFill>
                <a:schemeClr val="bg1"/>
              </a:solidFill>
              <a:latin typeface="Courier New" charset="0"/>
              <a:ea typeface="Courier New" charset="0"/>
              <a:cs typeface="Courier New" charset="0"/>
            </a:endParaRPr>
          </a:p>
          <a:p>
            <a:pPr marL="0" indent="0">
              <a:spcBef>
                <a:spcPts val="100"/>
              </a:spcBef>
              <a:buNone/>
            </a:pPr>
            <a:r>
              <a:rPr lang="en-US" b="1" dirty="0" smtClean="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v `</a:t>
            </a:r>
            <a:r>
              <a:rPr lang="en-US" b="1" dirty="0" err="1">
                <a:solidFill>
                  <a:schemeClr val="bg1"/>
                </a:solidFill>
                <a:latin typeface="Courier New" charset="0"/>
                <a:ea typeface="Courier New" charset="0"/>
                <a:cs typeface="Courier New" charset="0"/>
              </a:rPr>
              <a:t>pwd</a:t>
            </a:r>
            <a:r>
              <a:rPr lang="en-US" b="1" dirty="0">
                <a:solidFill>
                  <a:schemeClr val="bg1"/>
                </a:solidFill>
                <a:latin typeface="Courier New" charset="0"/>
                <a:ea typeface="Courier New" charset="0"/>
                <a:cs typeface="Courier New" charset="0"/>
              </a:rPr>
              <a:t>`/certs:/certs </a:t>
            </a:r>
            <a:r>
              <a:rPr lang="en-US" dirty="0">
                <a:solidFill>
                  <a:schemeClr val="bg1"/>
                </a:solidFill>
                <a:latin typeface="Courier New" charset="0"/>
                <a:ea typeface="Courier New" charset="0"/>
                <a:cs typeface="Courier New" charset="0"/>
              </a:rPr>
              <a:t>\ </a:t>
            </a:r>
            <a:endParaRPr lang="en-US" dirty="0" smtClean="0">
              <a:solidFill>
                <a:schemeClr val="bg1"/>
              </a:solidFill>
              <a:latin typeface="Courier New" charset="0"/>
              <a:ea typeface="Courier New" charset="0"/>
              <a:cs typeface="Courier New" charset="0"/>
            </a:endParaRPr>
          </a:p>
          <a:p>
            <a:pPr marL="0" indent="0">
              <a:spcBef>
                <a:spcPts val="100"/>
              </a:spcBef>
              <a:buNone/>
            </a:pPr>
            <a:r>
              <a:rPr lang="en-US" b="1" dirty="0" smtClean="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e REGISTRY_HTTP_ADDR=0.0.0.0:443</a:t>
            </a:r>
            <a:r>
              <a:rPr lang="en-US" dirty="0">
                <a:solidFill>
                  <a:schemeClr val="bg1"/>
                </a:solidFill>
                <a:latin typeface="Courier New" charset="0"/>
                <a:ea typeface="Courier New" charset="0"/>
                <a:cs typeface="Courier New" charset="0"/>
              </a:rPr>
              <a:t> \ </a:t>
            </a:r>
            <a:endParaRPr lang="en-US" dirty="0" smtClean="0">
              <a:solidFill>
                <a:schemeClr val="bg1"/>
              </a:solidFill>
              <a:latin typeface="Courier New" charset="0"/>
              <a:ea typeface="Courier New" charset="0"/>
              <a:cs typeface="Courier New" charset="0"/>
            </a:endParaRPr>
          </a:p>
          <a:p>
            <a:pPr marL="0" indent="0">
              <a:spcBef>
                <a:spcPts val="100"/>
              </a:spcBef>
              <a:buNone/>
            </a:pPr>
            <a:r>
              <a:rPr lang="en-US" dirty="0" smtClean="0">
                <a:solidFill>
                  <a:schemeClr val="bg1"/>
                </a:solidFill>
                <a:latin typeface="Courier New" charset="0"/>
                <a:ea typeface="Courier New" charset="0"/>
                <a:cs typeface="Courier New" charset="0"/>
              </a:rPr>
              <a:t> </a:t>
            </a:r>
            <a:r>
              <a:rPr lang="en-US" b="1" dirty="0" smtClean="0">
                <a:solidFill>
                  <a:schemeClr val="bg1"/>
                </a:solidFill>
                <a:latin typeface="Courier New" charset="0"/>
                <a:ea typeface="Courier New" charset="0"/>
                <a:cs typeface="Courier New" charset="0"/>
              </a:rPr>
              <a:t>-</a:t>
            </a:r>
            <a:r>
              <a:rPr lang="en-US" b="1" dirty="0">
                <a:solidFill>
                  <a:schemeClr val="bg1"/>
                </a:solidFill>
                <a:latin typeface="Courier New" charset="0"/>
                <a:ea typeface="Courier New" charset="0"/>
                <a:cs typeface="Courier New" charset="0"/>
              </a:rPr>
              <a:t>e REGISTRY_HTTP_TLS_CERTIFICATE=/certs/</a:t>
            </a:r>
            <a:r>
              <a:rPr lang="en-US" b="1" dirty="0" err="1">
                <a:solidFill>
                  <a:schemeClr val="bg1"/>
                </a:solidFill>
                <a:latin typeface="Courier New" charset="0"/>
                <a:ea typeface="Courier New" charset="0"/>
                <a:cs typeface="Courier New" charset="0"/>
              </a:rPr>
              <a:t>domain.crt</a:t>
            </a:r>
            <a:r>
              <a:rPr lang="en-US" b="1" dirty="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 </a:t>
            </a:r>
            <a:endParaRPr lang="en-US" dirty="0" smtClean="0">
              <a:solidFill>
                <a:schemeClr val="bg1"/>
              </a:solidFill>
              <a:latin typeface="Courier New" charset="0"/>
              <a:ea typeface="Courier New" charset="0"/>
              <a:cs typeface="Courier New" charset="0"/>
            </a:endParaRPr>
          </a:p>
          <a:p>
            <a:pPr marL="0" indent="0">
              <a:spcBef>
                <a:spcPts val="100"/>
              </a:spcBef>
              <a:buNone/>
            </a:pPr>
            <a:r>
              <a:rPr lang="en-US" b="1" dirty="0" smtClean="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e REGISTRY_HTTP_TLS_KEY=/certs/</a:t>
            </a:r>
            <a:r>
              <a:rPr lang="en-US" b="1" dirty="0" err="1">
                <a:solidFill>
                  <a:schemeClr val="bg1"/>
                </a:solidFill>
                <a:latin typeface="Courier New" charset="0"/>
                <a:ea typeface="Courier New" charset="0"/>
                <a:cs typeface="Courier New" charset="0"/>
              </a:rPr>
              <a:t>domain.key</a:t>
            </a:r>
            <a:r>
              <a:rPr lang="en-US" b="1" dirty="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 </a:t>
            </a:r>
            <a:endParaRPr lang="en-US" dirty="0" smtClean="0">
              <a:solidFill>
                <a:schemeClr val="bg1"/>
              </a:solidFill>
              <a:latin typeface="Courier New" charset="0"/>
              <a:ea typeface="Courier New" charset="0"/>
              <a:cs typeface="Courier New" charset="0"/>
            </a:endParaRPr>
          </a:p>
          <a:p>
            <a:pPr marL="0" indent="0">
              <a:spcBef>
                <a:spcPts val="100"/>
              </a:spcBef>
              <a:buNone/>
            </a:pPr>
            <a:r>
              <a:rPr lang="en-US" b="1" dirty="0" smtClean="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p 443:443 </a:t>
            </a:r>
            <a:r>
              <a:rPr lang="en-US" dirty="0">
                <a:solidFill>
                  <a:schemeClr val="bg1"/>
                </a:solidFill>
                <a:latin typeface="Courier New" charset="0"/>
                <a:ea typeface="Courier New" charset="0"/>
                <a:cs typeface="Courier New" charset="0"/>
              </a:rPr>
              <a:t>\ </a:t>
            </a:r>
            <a:endParaRPr lang="en-US" dirty="0" smtClean="0">
              <a:solidFill>
                <a:schemeClr val="bg1"/>
              </a:solidFill>
              <a:latin typeface="Courier New" charset="0"/>
              <a:ea typeface="Courier New" charset="0"/>
              <a:cs typeface="Courier New" charset="0"/>
            </a:endParaRPr>
          </a:p>
          <a:p>
            <a:pPr marL="0" indent="0">
              <a:spcBef>
                <a:spcPts val="100"/>
              </a:spcBef>
              <a:buNone/>
            </a:pPr>
            <a:r>
              <a:rPr lang="en-US" dirty="0" smtClean="0">
                <a:solidFill>
                  <a:schemeClr val="bg1"/>
                </a:solidFill>
                <a:latin typeface="Courier New" charset="0"/>
                <a:ea typeface="Courier New" charset="0"/>
                <a:cs typeface="Courier New" charset="0"/>
              </a:rPr>
              <a:t> registry:2 </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572361233"/>
      </p:ext>
    </p:extLst>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 a Certificate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Docker </a:t>
            </a:r>
            <a:r>
              <a:rPr lang="en-US" sz="2400" dirty="0">
                <a:solidFill>
                  <a:schemeClr val="tx1"/>
                </a:solidFill>
              </a:rPr>
              <a:t>clients can now pull from and push to your registry using its external </a:t>
            </a:r>
            <a:r>
              <a:rPr lang="en-US" sz="2400" dirty="0" smtClean="0">
                <a:solidFill>
                  <a:schemeClr val="tx1"/>
                </a:solidFill>
              </a:rPr>
              <a:t>address</a:t>
            </a:r>
          </a:p>
          <a:p>
            <a:pPr>
              <a:buFont typeface="Wingdings"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following commands demonstrate this:</a:t>
            </a: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163</a:t>
            </a:fld>
            <a:endParaRPr lang="en-US" altLang="en-US"/>
          </a:p>
        </p:txBody>
      </p:sp>
      <p:sp>
        <p:nvSpPr>
          <p:cNvPr id="6" name="Content Placeholder 2"/>
          <p:cNvSpPr>
            <a:spLocks noGrp="1"/>
          </p:cNvSpPr>
          <p:nvPr/>
        </p:nvSpPr>
        <p:spPr>
          <a:xfrm>
            <a:off x="1676400" y="2438400"/>
            <a:ext cx="8839200" cy="2287694"/>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smtClean="0">
                <a:solidFill>
                  <a:schemeClr val="bg1"/>
                </a:solidFill>
                <a:latin typeface="Courier New" charset="0"/>
                <a:ea typeface="Courier New" charset="0"/>
                <a:cs typeface="Courier New" charset="0"/>
              </a:rPr>
              <a:t> $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pull ubuntu:16.04 </a:t>
            </a:r>
          </a:p>
          <a:p>
            <a:pPr marL="0" indent="0">
              <a:buNone/>
            </a:pPr>
            <a:r>
              <a:rPr lang="en-US" dirty="0" smtClean="0">
                <a:solidFill>
                  <a:schemeClr val="bg1"/>
                </a:solidFill>
                <a:latin typeface="Courier New" charset="0"/>
                <a:ea typeface="Courier New" charset="0"/>
                <a:cs typeface="Courier New" charset="0"/>
              </a:rPr>
              <a:t> $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tag ubuntu:16.04 </a:t>
            </a:r>
            <a:r>
              <a:rPr lang="en-US" dirty="0" err="1">
                <a:solidFill>
                  <a:schemeClr val="bg1"/>
                </a:solidFill>
                <a:latin typeface="Courier New" charset="0"/>
                <a:ea typeface="Courier New" charset="0"/>
                <a:cs typeface="Courier New" charset="0"/>
              </a:rPr>
              <a:t>myregistrydomain.com</a:t>
            </a:r>
            <a:r>
              <a:rPr lang="en-US" dirty="0">
                <a:solidFill>
                  <a:schemeClr val="bg1"/>
                </a:solidFill>
                <a:latin typeface="Courier New" charset="0"/>
                <a:ea typeface="Courier New" charset="0"/>
                <a:cs typeface="Courier New" charset="0"/>
              </a:rPr>
              <a:t>/my-</a:t>
            </a:r>
            <a:r>
              <a:rPr lang="en-US" dirty="0" err="1">
                <a:solidFill>
                  <a:schemeClr val="bg1"/>
                </a:solidFill>
                <a:latin typeface="Courier New" charset="0"/>
                <a:ea typeface="Courier New" charset="0"/>
                <a:cs typeface="Courier New" charset="0"/>
              </a:rPr>
              <a:t>ubuntu</a:t>
            </a:r>
            <a:r>
              <a:rPr lang="en-US" dirty="0">
                <a:solidFill>
                  <a:schemeClr val="bg1"/>
                </a:solidFill>
                <a:latin typeface="Courier New" charset="0"/>
                <a:ea typeface="Courier New" charset="0"/>
                <a:cs typeface="Courier New" charset="0"/>
              </a:rPr>
              <a:t> </a:t>
            </a:r>
          </a:p>
          <a:p>
            <a:pPr marL="0" indent="0">
              <a:buNone/>
            </a:pPr>
            <a:r>
              <a:rPr lang="en-US" dirty="0" smtClean="0">
                <a:solidFill>
                  <a:schemeClr val="bg1"/>
                </a:solidFill>
                <a:latin typeface="Courier New" charset="0"/>
                <a:ea typeface="Courier New" charset="0"/>
                <a:cs typeface="Courier New" charset="0"/>
              </a:rPr>
              <a:t> $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push </a:t>
            </a:r>
            <a:r>
              <a:rPr lang="en-US" dirty="0" err="1">
                <a:solidFill>
                  <a:schemeClr val="bg1"/>
                </a:solidFill>
                <a:latin typeface="Courier New" charset="0"/>
                <a:ea typeface="Courier New" charset="0"/>
                <a:cs typeface="Courier New" charset="0"/>
              </a:rPr>
              <a:t>myregistrydomain.com</a:t>
            </a:r>
            <a:r>
              <a:rPr lang="en-US" dirty="0">
                <a:solidFill>
                  <a:schemeClr val="bg1"/>
                </a:solidFill>
                <a:latin typeface="Courier New" charset="0"/>
                <a:ea typeface="Courier New" charset="0"/>
                <a:cs typeface="Courier New" charset="0"/>
              </a:rPr>
              <a:t>/my-</a:t>
            </a:r>
            <a:r>
              <a:rPr lang="en-US" dirty="0" err="1">
                <a:solidFill>
                  <a:schemeClr val="bg1"/>
                </a:solidFill>
                <a:latin typeface="Courier New" charset="0"/>
                <a:ea typeface="Courier New" charset="0"/>
                <a:cs typeface="Courier New" charset="0"/>
              </a:rPr>
              <a:t>ubuntu</a:t>
            </a:r>
            <a:r>
              <a:rPr lang="en-US" dirty="0">
                <a:solidFill>
                  <a:schemeClr val="bg1"/>
                </a:solidFill>
                <a:latin typeface="Courier New" charset="0"/>
                <a:ea typeface="Courier New" charset="0"/>
                <a:cs typeface="Courier New" charset="0"/>
              </a:rPr>
              <a:t> </a:t>
            </a:r>
          </a:p>
          <a:p>
            <a:pPr marL="0" indent="0">
              <a:buNone/>
            </a:pPr>
            <a:r>
              <a:rPr lang="en-US" dirty="0" smtClean="0">
                <a:solidFill>
                  <a:schemeClr val="bg1"/>
                </a:solidFill>
                <a:latin typeface="Courier New" charset="0"/>
                <a:ea typeface="Courier New" charset="0"/>
                <a:cs typeface="Courier New" charset="0"/>
              </a:rPr>
              <a:t> $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pull </a:t>
            </a:r>
            <a:r>
              <a:rPr lang="en-US" dirty="0" err="1">
                <a:solidFill>
                  <a:schemeClr val="bg1"/>
                </a:solidFill>
                <a:latin typeface="Courier New" charset="0"/>
                <a:ea typeface="Courier New" charset="0"/>
                <a:cs typeface="Courier New" charset="0"/>
              </a:rPr>
              <a:t>myregistrydomain.com</a:t>
            </a:r>
            <a:r>
              <a:rPr lang="en-US" dirty="0">
                <a:solidFill>
                  <a:schemeClr val="bg1"/>
                </a:solidFill>
                <a:latin typeface="Courier New" charset="0"/>
                <a:ea typeface="Courier New" charset="0"/>
                <a:cs typeface="Courier New" charset="0"/>
              </a:rPr>
              <a:t>/my-</a:t>
            </a:r>
            <a:r>
              <a:rPr lang="en-US" dirty="0" err="1">
                <a:solidFill>
                  <a:schemeClr val="bg1"/>
                </a:solidFill>
                <a:latin typeface="Courier New" charset="0"/>
                <a:ea typeface="Courier New" charset="0"/>
                <a:cs typeface="Courier New" charset="0"/>
              </a:rPr>
              <a:t>ubuntu</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05058907"/>
      </p:ext>
    </p:extLst>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smtClean="0"/>
              <a:t>Run the Registry as a Service</a:t>
            </a:r>
            <a:endParaRPr lang="en-US" dirty="0"/>
          </a:p>
        </p:txBody>
      </p:sp>
    </p:spTree>
    <p:extLst>
      <p:ext uri="{BB962C8B-B14F-4D97-AF65-F5344CB8AC3E}">
        <p14:creationId xmlns:p14="http://schemas.microsoft.com/office/powerpoint/2010/main" val="5007522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the </a:t>
            </a:r>
            <a:r>
              <a:rPr lang="en-US" dirty="0" smtClean="0"/>
              <a:t>Registry </a:t>
            </a:r>
            <a:r>
              <a:rPr lang="en-US" dirty="0"/>
              <a:t>as a S</a:t>
            </a:r>
            <a:r>
              <a:rPr lang="en-US" dirty="0" smtClean="0"/>
              <a:t>ervice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Swarm </a:t>
            </a:r>
            <a:r>
              <a:rPr lang="en-US" sz="2400" dirty="0">
                <a:solidFill>
                  <a:schemeClr val="tx1"/>
                </a:solidFill>
              </a:rPr>
              <a:t>services provide several advantages over standalone </a:t>
            </a:r>
            <a:r>
              <a:rPr lang="en-US" sz="2400" dirty="0" smtClean="0">
                <a:solidFill>
                  <a:schemeClr val="tx1"/>
                </a:solidFill>
              </a:rPr>
              <a:t>containers</a:t>
            </a:r>
          </a:p>
          <a:p>
            <a:pPr>
              <a:buFont typeface="Wingdings" charset="2"/>
              <a:buChar char="q"/>
            </a:pPr>
            <a:r>
              <a:rPr lang="en-US" sz="2400" dirty="0">
                <a:solidFill>
                  <a:schemeClr val="tx1"/>
                </a:solidFill>
              </a:rPr>
              <a:t> </a:t>
            </a:r>
            <a:r>
              <a:rPr lang="en-US" sz="2400" dirty="0" smtClean="0">
                <a:solidFill>
                  <a:schemeClr val="tx1"/>
                </a:solidFill>
              </a:rPr>
              <a:t>They </a:t>
            </a:r>
            <a:r>
              <a:rPr lang="en-US" sz="2400" dirty="0">
                <a:solidFill>
                  <a:schemeClr val="tx1"/>
                </a:solidFill>
              </a:rPr>
              <a:t>use a declarative model, which means that you define the desired state and Docker works to keep your service in that </a:t>
            </a:r>
            <a:r>
              <a:rPr lang="en-US" sz="2400" dirty="0" smtClean="0">
                <a:solidFill>
                  <a:schemeClr val="tx1"/>
                </a:solidFill>
              </a:rPr>
              <a:t>state</a:t>
            </a:r>
          </a:p>
          <a:p>
            <a:pPr>
              <a:buFont typeface="Wingdings" charset="2"/>
              <a:buChar char="q"/>
            </a:pPr>
            <a:r>
              <a:rPr lang="en-US" sz="2400" dirty="0">
                <a:solidFill>
                  <a:schemeClr val="tx1"/>
                </a:solidFill>
              </a:rPr>
              <a:t> </a:t>
            </a:r>
            <a:r>
              <a:rPr lang="en-US" sz="2400" dirty="0" smtClean="0">
                <a:solidFill>
                  <a:schemeClr val="tx1"/>
                </a:solidFill>
              </a:rPr>
              <a:t>Services </a:t>
            </a:r>
            <a:r>
              <a:rPr lang="en-US" sz="2400" dirty="0">
                <a:solidFill>
                  <a:schemeClr val="tx1"/>
                </a:solidFill>
              </a:rPr>
              <a:t>provide automatic load balancing scaling, and the ability to control the distribution of your service, among other advantages. </a:t>
            </a: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Services </a:t>
            </a:r>
            <a:r>
              <a:rPr lang="en-US" sz="2400" dirty="0">
                <a:solidFill>
                  <a:schemeClr val="tx1"/>
                </a:solidFill>
              </a:rPr>
              <a:t>also allow you to store sensitive data such as TLS certificates in secrets.</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165</a:t>
            </a:fld>
            <a:endParaRPr lang="en-US" altLang="en-US"/>
          </a:p>
        </p:txBody>
      </p:sp>
    </p:spTree>
    <p:extLst>
      <p:ext uri="{BB962C8B-B14F-4D97-AF65-F5344CB8AC3E}">
        <p14:creationId xmlns:p14="http://schemas.microsoft.com/office/powerpoint/2010/main" val="1948267826"/>
      </p:ext>
    </p:extLst>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the </a:t>
            </a:r>
            <a:r>
              <a:rPr lang="en-US" dirty="0" smtClean="0"/>
              <a:t>Registry </a:t>
            </a:r>
            <a:r>
              <a:rPr lang="en-US" dirty="0"/>
              <a:t>as a S</a:t>
            </a:r>
            <a:r>
              <a:rPr lang="en-US" dirty="0" smtClean="0"/>
              <a:t>ervice</a:t>
            </a:r>
            <a:endParaRPr lang="en-US" dirty="0"/>
          </a:p>
        </p:txBody>
      </p:sp>
      <p:sp>
        <p:nvSpPr>
          <p:cNvPr id="3" name="Content Placeholder 2"/>
          <p:cNvSpPr>
            <a:spLocks noGrp="1"/>
          </p:cNvSpPr>
          <p:nvPr>
            <p:ph idx="1"/>
          </p:nvPr>
        </p:nvSpPr>
        <p:spPr>
          <a:xfrm>
            <a:off x="1097279" y="1066801"/>
            <a:ext cx="10058401" cy="5181599"/>
          </a:xfrm>
        </p:spPr>
        <p:txBody>
          <a:bodyPr>
            <a:noAutofit/>
          </a:bodyPr>
          <a:lstStyle/>
          <a:p>
            <a:pPr>
              <a:buFont typeface="Wingdings" charset="2"/>
              <a:buChar char="q"/>
            </a:pPr>
            <a:r>
              <a:rPr lang="en-US" sz="2400" dirty="0" smtClean="0"/>
              <a:t> </a:t>
            </a:r>
            <a:r>
              <a:rPr lang="en-US" sz="2400" dirty="0" smtClean="0">
                <a:solidFill>
                  <a:schemeClr val="tx1"/>
                </a:solidFill>
              </a:rPr>
              <a:t>The </a:t>
            </a:r>
            <a:r>
              <a:rPr lang="en-US" sz="2400" dirty="0">
                <a:solidFill>
                  <a:schemeClr val="tx1"/>
                </a:solidFill>
              </a:rPr>
              <a:t>storage back-end you use determines whether you use a fully scaled service or a service with either only a single node or a node </a:t>
            </a:r>
            <a:r>
              <a:rPr lang="en-US" sz="2400" dirty="0" smtClean="0">
                <a:solidFill>
                  <a:schemeClr val="tx1"/>
                </a:solidFill>
              </a:rPr>
              <a:t>constraint</a:t>
            </a:r>
          </a:p>
          <a:p>
            <a:pPr>
              <a:buFont typeface="Wingdings" charset="2"/>
              <a:buChar char="q"/>
            </a:pPr>
            <a:r>
              <a:rPr lang="en-US" sz="2400" dirty="0">
                <a:solidFill>
                  <a:schemeClr val="tx1"/>
                </a:solidFill>
              </a:rPr>
              <a:t> </a:t>
            </a:r>
            <a:r>
              <a:rPr lang="en-US" sz="2400" dirty="0" smtClean="0">
                <a:solidFill>
                  <a:schemeClr val="tx1"/>
                </a:solidFill>
              </a:rPr>
              <a:t>If </a:t>
            </a:r>
            <a:r>
              <a:rPr lang="en-US" sz="2400" dirty="0">
                <a:solidFill>
                  <a:schemeClr val="tx1"/>
                </a:solidFill>
              </a:rPr>
              <a:t>you use a distributed storage driver, such as Amazon S3, you can use a fully replicated </a:t>
            </a:r>
            <a:r>
              <a:rPr lang="en-US" sz="2400" dirty="0" smtClean="0">
                <a:solidFill>
                  <a:schemeClr val="tx1"/>
                </a:solidFill>
              </a:rPr>
              <a:t>service</a:t>
            </a:r>
          </a:p>
          <a:p>
            <a:pPr>
              <a:buFont typeface="Wingdings" charset="2"/>
              <a:buChar char="q"/>
            </a:pPr>
            <a:r>
              <a:rPr lang="en-US" sz="2400" dirty="0">
                <a:solidFill>
                  <a:schemeClr val="tx1"/>
                </a:solidFill>
              </a:rPr>
              <a:t> </a:t>
            </a:r>
            <a:r>
              <a:rPr lang="en-US" sz="2400" dirty="0" smtClean="0">
                <a:solidFill>
                  <a:schemeClr val="tx1"/>
                </a:solidFill>
              </a:rPr>
              <a:t>Each </a:t>
            </a:r>
            <a:r>
              <a:rPr lang="en-US" sz="2400" dirty="0">
                <a:solidFill>
                  <a:schemeClr val="tx1"/>
                </a:solidFill>
              </a:rPr>
              <a:t>worker can write to the storage back-end without causing write </a:t>
            </a:r>
            <a:r>
              <a:rPr lang="en-US" sz="2400" dirty="0" smtClean="0">
                <a:solidFill>
                  <a:schemeClr val="tx1"/>
                </a:solidFill>
              </a:rPr>
              <a:t>conflicts</a:t>
            </a:r>
          </a:p>
          <a:p>
            <a:pPr>
              <a:buFont typeface="Wingdings" charset="2"/>
              <a:buChar char="q"/>
            </a:pPr>
            <a:r>
              <a:rPr lang="en-US" sz="2400" dirty="0">
                <a:solidFill>
                  <a:schemeClr val="tx1"/>
                </a:solidFill>
              </a:rPr>
              <a:t> </a:t>
            </a:r>
            <a:r>
              <a:rPr lang="en-US" sz="2400" dirty="0" smtClean="0">
                <a:solidFill>
                  <a:schemeClr val="tx1"/>
                </a:solidFill>
              </a:rPr>
              <a:t>If </a:t>
            </a:r>
            <a:r>
              <a:rPr lang="en-US" sz="2400" dirty="0">
                <a:solidFill>
                  <a:schemeClr val="tx1"/>
                </a:solidFill>
              </a:rPr>
              <a:t>you use a local bind mount or volume, each worker node writes to its own storage location, which means that each registry contains a different data </a:t>
            </a:r>
            <a:r>
              <a:rPr lang="en-US" sz="2400" dirty="0" smtClean="0">
                <a:solidFill>
                  <a:schemeClr val="tx1"/>
                </a:solidFill>
              </a:rPr>
              <a:t>set </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can solve this problem by using a single-replica service and a node constraint to ensure that only a single worker is writing to the bind </a:t>
            </a:r>
            <a:r>
              <a:rPr lang="en-US" sz="2400" dirty="0" smtClean="0">
                <a:solidFill>
                  <a:schemeClr val="tx1"/>
                </a:solidFill>
              </a:rPr>
              <a:t>mount</a:t>
            </a:r>
          </a:p>
          <a:p>
            <a:pPr>
              <a:buFont typeface="Wingdings"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following example starts a registry as a single-replica service, which is accessible on any swarm node on port </a:t>
            </a:r>
            <a:r>
              <a:rPr lang="en-US" sz="2400" dirty="0" smtClean="0">
                <a:solidFill>
                  <a:schemeClr val="tx1"/>
                </a:solidFill>
                <a:latin typeface="Courier New" charset="0"/>
                <a:ea typeface="Courier New" charset="0"/>
                <a:cs typeface="Courier New" charset="0"/>
              </a:rPr>
              <a:t>80</a:t>
            </a:r>
          </a:p>
          <a:p>
            <a:pPr>
              <a:buFont typeface="Wingdings" charset="2"/>
              <a:buChar char="q"/>
            </a:pPr>
            <a:r>
              <a:rPr lang="en-US" sz="2400" dirty="0">
                <a:solidFill>
                  <a:schemeClr val="tx1"/>
                </a:solidFill>
              </a:rPr>
              <a:t> </a:t>
            </a:r>
            <a:r>
              <a:rPr lang="en-US" sz="2400" dirty="0" smtClean="0">
                <a:solidFill>
                  <a:schemeClr val="tx1"/>
                </a:solidFill>
              </a:rPr>
              <a:t>It </a:t>
            </a:r>
            <a:r>
              <a:rPr lang="en-US" sz="2400" dirty="0">
                <a:solidFill>
                  <a:schemeClr val="tx1"/>
                </a:solidFill>
              </a:rPr>
              <a:t>assumes you are using the same TLS certificates as in the previous </a:t>
            </a:r>
            <a:r>
              <a:rPr lang="en-US" sz="2400" dirty="0" smtClean="0">
                <a:solidFill>
                  <a:schemeClr val="tx1"/>
                </a:solidFill>
              </a:rPr>
              <a:t>examples</a:t>
            </a: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166</a:t>
            </a:fld>
            <a:endParaRPr lang="en-US" altLang="en-US"/>
          </a:p>
        </p:txBody>
      </p:sp>
    </p:spTree>
    <p:extLst>
      <p:ext uri="{BB962C8B-B14F-4D97-AF65-F5344CB8AC3E}">
        <p14:creationId xmlns:p14="http://schemas.microsoft.com/office/powerpoint/2010/main" val="1165085194"/>
      </p:ext>
    </p:extLst>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the </a:t>
            </a:r>
            <a:r>
              <a:rPr lang="en-US" dirty="0" smtClean="0"/>
              <a:t>Registry </a:t>
            </a:r>
            <a:r>
              <a:rPr lang="en-US" dirty="0"/>
              <a:t>as a S</a:t>
            </a:r>
            <a:r>
              <a:rPr lang="en-US" dirty="0" smtClean="0"/>
              <a:t>ervice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First</a:t>
            </a:r>
            <a:r>
              <a:rPr lang="en-US" sz="2400" dirty="0">
                <a:solidFill>
                  <a:schemeClr val="tx1"/>
                </a:solidFill>
              </a:rPr>
              <a:t>, save the TLS certificate and key as secrets</a:t>
            </a:r>
            <a:r>
              <a:rPr lang="en-US" sz="2400" dirty="0" smtClean="0">
                <a:solidFill>
                  <a:schemeClr val="tx1"/>
                </a:solidFill>
              </a:rPr>
              <a:t>:</a:t>
            </a: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Next</a:t>
            </a:r>
            <a:r>
              <a:rPr lang="en-US" sz="2400" dirty="0">
                <a:solidFill>
                  <a:schemeClr val="tx1"/>
                </a:solidFill>
              </a:rPr>
              <a:t>, add a label to the node where you want to run the </a:t>
            </a:r>
            <a:r>
              <a:rPr lang="en-US" sz="2400" dirty="0" smtClean="0">
                <a:solidFill>
                  <a:schemeClr val="tx1"/>
                </a:solidFill>
              </a:rPr>
              <a:t>registry</a:t>
            </a:r>
          </a:p>
          <a:p>
            <a:pPr>
              <a:buFont typeface="Wingdings" charset="2"/>
              <a:buChar char="q"/>
            </a:pPr>
            <a:r>
              <a:rPr lang="en-US" sz="2400" dirty="0">
                <a:solidFill>
                  <a:schemeClr val="tx1"/>
                </a:solidFill>
              </a:rPr>
              <a:t> </a:t>
            </a:r>
            <a:r>
              <a:rPr lang="en-US" sz="2400" dirty="0" smtClean="0">
                <a:solidFill>
                  <a:schemeClr val="tx1"/>
                </a:solidFill>
              </a:rPr>
              <a:t>To </a:t>
            </a:r>
            <a:r>
              <a:rPr lang="en-US" sz="2400" dirty="0">
                <a:solidFill>
                  <a:schemeClr val="tx1"/>
                </a:solidFill>
              </a:rPr>
              <a:t>get the node’s name, use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node </a:t>
            </a:r>
            <a:r>
              <a:rPr lang="en-US" sz="2400" dirty="0" smtClean="0">
                <a:solidFill>
                  <a:schemeClr val="tx1"/>
                </a:solidFill>
                <a:latin typeface="Courier New" charset="0"/>
                <a:ea typeface="Courier New" charset="0"/>
                <a:cs typeface="Courier New" charset="0"/>
              </a:rPr>
              <a:t>ls</a:t>
            </a:r>
          </a:p>
          <a:p>
            <a:pPr>
              <a:buFont typeface="Wingdings" charset="2"/>
              <a:buChar char="q"/>
            </a:pPr>
            <a:r>
              <a:rPr lang="en-US" sz="2400" dirty="0" smtClean="0">
                <a:solidFill>
                  <a:schemeClr val="tx1"/>
                </a:solidFill>
                <a:ea typeface="Courier New" charset="0"/>
                <a:cs typeface="Courier New" charset="0"/>
              </a:rPr>
              <a:t> </a:t>
            </a:r>
            <a:r>
              <a:rPr lang="en-US" sz="2400" dirty="0" smtClean="0">
                <a:solidFill>
                  <a:schemeClr val="tx1"/>
                </a:solidFill>
              </a:rPr>
              <a:t>Substitute </a:t>
            </a:r>
            <a:r>
              <a:rPr lang="en-US" sz="2400" dirty="0">
                <a:solidFill>
                  <a:schemeClr val="tx1"/>
                </a:solidFill>
              </a:rPr>
              <a:t>your node’s name for </a:t>
            </a:r>
            <a:r>
              <a:rPr lang="en-US" sz="2400" dirty="0">
                <a:solidFill>
                  <a:schemeClr val="tx1"/>
                </a:solidFill>
                <a:latin typeface="Courier New" charset="0"/>
                <a:ea typeface="Courier New" charset="0"/>
                <a:cs typeface="Courier New" charset="0"/>
              </a:rPr>
              <a:t>node1</a:t>
            </a:r>
            <a:r>
              <a:rPr lang="en-US" sz="2400" dirty="0">
                <a:solidFill>
                  <a:schemeClr val="tx1"/>
                </a:solidFill>
              </a:rPr>
              <a:t> </a:t>
            </a:r>
            <a:r>
              <a:rPr lang="en-US" sz="2400" dirty="0" smtClean="0">
                <a:solidFill>
                  <a:schemeClr val="tx1"/>
                </a:solidFill>
              </a:rPr>
              <a:t>below:</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167</a:t>
            </a:fld>
            <a:endParaRPr lang="en-US" altLang="en-US"/>
          </a:p>
        </p:txBody>
      </p:sp>
      <p:sp>
        <p:nvSpPr>
          <p:cNvPr id="6" name="Content Placeholder 2"/>
          <p:cNvSpPr>
            <a:spLocks noGrp="1"/>
          </p:cNvSpPr>
          <p:nvPr/>
        </p:nvSpPr>
        <p:spPr>
          <a:xfrm>
            <a:off x="1447800" y="1600200"/>
            <a:ext cx="9372600" cy="10668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secret create </a:t>
            </a:r>
            <a:r>
              <a:rPr lang="en-US" sz="2400" dirty="0" err="1">
                <a:solidFill>
                  <a:schemeClr val="bg1"/>
                </a:solidFill>
                <a:latin typeface="Courier New" charset="0"/>
                <a:ea typeface="Courier New" charset="0"/>
                <a:cs typeface="Courier New" charset="0"/>
              </a:rPr>
              <a:t>domain.crt</a:t>
            </a:r>
            <a:r>
              <a:rPr lang="en-US" sz="2400" dirty="0">
                <a:solidFill>
                  <a:schemeClr val="bg1"/>
                </a:solidFill>
                <a:latin typeface="Courier New" charset="0"/>
                <a:ea typeface="Courier New" charset="0"/>
                <a:cs typeface="Courier New" charset="0"/>
              </a:rPr>
              <a:t> certs/</a:t>
            </a:r>
            <a:r>
              <a:rPr lang="en-US" sz="2400" dirty="0" err="1">
                <a:solidFill>
                  <a:schemeClr val="bg1"/>
                </a:solidFill>
                <a:latin typeface="Courier New" charset="0"/>
                <a:ea typeface="Courier New" charset="0"/>
                <a:cs typeface="Courier New" charset="0"/>
              </a:rPr>
              <a:t>domain.crt</a:t>
            </a:r>
            <a:r>
              <a:rPr lang="en-US" sz="2400" dirty="0">
                <a:solidFill>
                  <a:schemeClr val="bg1"/>
                </a:solidFill>
                <a:latin typeface="Courier New" charset="0"/>
                <a:ea typeface="Courier New" charset="0"/>
                <a:cs typeface="Courier New" charset="0"/>
              </a:rPr>
              <a:t> </a:t>
            </a:r>
          </a:p>
          <a:p>
            <a:pPr marL="0" indent="0" algn="ctr">
              <a:buNone/>
            </a:pP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secret create </a:t>
            </a:r>
            <a:r>
              <a:rPr lang="en-US" sz="2400" dirty="0" err="1">
                <a:solidFill>
                  <a:schemeClr val="bg1"/>
                </a:solidFill>
                <a:latin typeface="Courier New" charset="0"/>
                <a:ea typeface="Courier New" charset="0"/>
                <a:cs typeface="Courier New" charset="0"/>
              </a:rPr>
              <a:t>domain.key</a:t>
            </a:r>
            <a:r>
              <a:rPr lang="en-US" sz="2400" dirty="0">
                <a:solidFill>
                  <a:schemeClr val="bg1"/>
                </a:solidFill>
                <a:latin typeface="Courier New" charset="0"/>
                <a:ea typeface="Courier New" charset="0"/>
                <a:cs typeface="Courier New" charset="0"/>
              </a:rPr>
              <a:t> certs/</a:t>
            </a:r>
            <a:r>
              <a:rPr lang="en-US" sz="2400" dirty="0" err="1">
                <a:solidFill>
                  <a:schemeClr val="bg1"/>
                </a:solidFill>
                <a:latin typeface="Courier New" charset="0"/>
                <a:ea typeface="Courier New" charset="0"/>
                <a:cs typeface="Courier New" charset="0"/>
              </a:rPr>
              <a:t>domain.key</a:t>
            </a:r>
            <a:r>
              <a:rPr lang="en-US" sz="2400" dirty="0">
                <a:solidFill>
                  <a:schemeClr val="bg1"/>
                </a:solidFill>
                <a:latin typeface="Courier New" charset="0"/>
                <a:ea typeface="Courier New" charset="0"/>
                <a:cs typeface="Courier New" charset="0"/>
              </a:rPr>
              <a:t> </a:t>
            </a:r>
          </a:p>
        </p:txBody>
      </p:sp>
      <p:sp>
        <p:nvSpPr>
          <p:cNvPr id="7" name="Content Placeholder 2"/>
          <p:cNvSpPr>
            <a:spLocks noGrp="1"/>
          </p:cNvSpPr>
          <p:nvPr/>
        </p:nvSpPr>
        <p:spPr>
          <a:xfrm>
            <a:off x="1143000" y="4648200"/>
            <a:ext cx="9875521"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bg1"/>
                </a:solidFill>
                <a:latin typeface="Courier New" charset="0"/>
                <a:ea typeface="Courier New" charset="0"/>
                <a:cs typeface="Courier New" charset="0"/>
              </a:rPr>
              <a:t>$ </a:t>
            </a:r>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node update --label-add registry=true node1 </a:t>
            </a:r>
          </a:p>
        </p:txBody>
      </p:sp>
    </p:spTree>
    <p:extLst>
      <p:ext uri="{BB962C8B-B14F-4D97-AF65-F5344CB8AC3E}">
        <p14:creationId xmlns:p14="http://schemas.microsoft.com/office/powerpoint/2010/main" val="895740643"/>
      </p:ext>
    </p:extLst>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the </a:t>
            </a:r>
            <a:r>
              <a:rPr lang="en-US" dirty="0" smtClean="0"/>
              <a:t>Registry </a:t>
            </a:r>
            <a:r>
              <a:rPr lang="en-US" dirty="0"/>
              <a:t>as a S</a:t>
            </a:r>
            <a:r>
              <a:rPr lang="en-US" dirty="0" smtClean="0"/>
              <a:t>ervice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Next</a:t>
            </a:r>
            <a:r>
              <a:rPr lang="en-US" sz="2400" dirty="0">
                <a:solidFill>
                  <a:schemeClr val="tx1"/>
                </a:solidFill>
              </a:rPr>
              <a:t>, create the service, granting it access to the two secrets and constraining it to only run on nodes with the label </a:t>
            </a:r>
            <a:r>
              <a:rPr lang="en-US" sz="2400" dirty="0" smtClean="0">
                <a:solidFill>
                  <a:schemeClr val="tx1"/>
                </a:solidFill>
                <a:latin typeface="Courier New" charset="0"/>
                <a:ea typeface="Courier New" charset="0"/>
                <a:cs typeface="Courier New" charset="0"/>
              </a:rPr>
              <a:t>registry=true</a:t>
            </a:r>
          </a:p>
          <a:p>
            <a:pPr>
              <a:buFont typeface="Wingdings" charset="2"/>
              <a:buChar char="q"/>
            </a:pPr>
            <a:r>
              <a:rPr lang="en-US" sz="2400" dirty="0">
                <a:solidFill>
                  <a:schemeClr val="tx1"/>
                </a:solidFill>
              </a:rPr>
              <a:t> </a:t>
            </a:r>
            <a:r>
              <a:rPr lang="en-US" sz="2400" dirty="0" smtClean="0">
                <a:solidFill>
                  <a:schemeClr val="tx1"/>
                </a:solidFill>
              </a:rPr>
              <a:t>Besides </a:t>
            </a:r>
            <a:r>
              <a:rPr lang="en-US" sz="2400" dirty="0">
                <a:solidFill>
                  <a:schemeClr val="tx1"/>
                </a:solidFill>
              </a:rPr>
              <a:t>the constraint, you are also specifying that only a single replica should run at a </a:t>
            </a:r>
            <a:r>
              <a:rPr lang="en-US" sz="2400" dirty="0" smtClean="0">
                <a:solidFill>
                  <a:schemeClr val="tx1"/>
                </a:solidFill>
              </a:rPr>
              <a:t>time</a:t>
            </a:r>
          </a:p>
          <a:p>
            <a:pPr>
              <a:buFont typeface="Wingdings"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example bind-mounts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mnt</a:t>
            </a:r>
            <a:r>
              <a:rPr lang="en-US" sz="2400" dirty="0">
                <a:solidFill>
                  <a:schemeClr val="tx1"/>
                </a:solidFill>
                <a:latin typeface="Courier New" charset="0"/>
                <a:ea typeface="Courier New" charset="0"/>
                <a:cs typeface="Courier New" charset="0"/>
              </a:rPr>
              <a:t>/registry</a:t>
            </a:r>
            <a:r>
              <a:rPr lang="en-US" sz="2400" dirty="0">
                <a:solidFill>
                  <a:schemeClr val="tx1"/>
                </a:solidFill>
              </a:rPr>
              <a:t> on the swarm node to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var</a:t>
            </a:r>
            <a:r>
              <a:rPr lang="en-US" sz="2400" dirty="0">
                <a:solidFill>
                  <a:schemeClr val="tx1"/>
                </a:solidFill>
                <a:latin typeface="Courier New" charset="0"/>
                <a:ea typeface="Courier New" charset="0"/>
                <a:cs typeface="Courier New" charset="0"/>
              </a:rPr>
              <a:t>/lib/registry/</a:t>
            </a:r>
            <a:r>
              <a:rPr lang="en-US" sz="2400" dirty="0">
                <a:solidFill>
                  <a:schemeClr val="tx1"/>
                </a:solidFill>
              </a:rPr>
              <a:t> within the </a:t>
            </a:r>
            <a:r>
              <a:rPr lang="en-US" sz="2400" dirty="0" smtClean="0">
                <a:solidFill>
                  <a:schemeClr val="tx1"/>
                </a:solidFill>
              </a:rPr>
              <a:t>container</a:t>
            </a:r>
            <a:endParaRPr lang="en-US" sz="2400" dirty="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Bind </a:t>
            </a:r>
            <a:r>
              <a:rPr lang="en-US" sz="2400" dirty="0">
                <a:solidFill>
                  <a:schemeClr val="tx1"/>
                </a:solidFill>
              </a:rPr>
              <a:t>mounts rely on the pre-existing source directory, so be sure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mnt</a:t>
            </a:r>
            <a:r>
              <a:rPr lang="en-US" sz="2400" dirty="0">
                <a:solidFill>
                  <a:schemeClr val="tx1"/>
                </a:solidFill>
                <a:latin typeface="Courier New" charset="0"/>
                <a:ea typeface="Courier New" charset="0"/>
                <a:cs typeface="Courier New" charset="0"/>
              </a:rPr>
              <a:t>/registry</a:t>
            </a:r>
            <a:r>
              <a:rPr lang="en-US" sz="2400" dirty="0">
                <a:solidFill>
                  <a:schemeClr val="tx1"/>
                </a:solidFill>
              </a:rPr>
              <a:t> exists on </a:t>
            </a:r>
            <a:r>
              <a:rPr lang="en-US" sz="2400" dirty="0" smtClean="0">
                <a:solidFill>
                  <a:schemeClr val="tx1"/>
                </a:solidFill>
                <a:latin typeface="Courier New" charset="0"/>
                <a:ea typeface="Courier New" charset="0"/>
                <a:cs typeface="Courier New" charset="0"/>
              </a:rPr>
              <a:t>node1</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might need to create it before running the following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service create</a:t>
            </a:r>
            <a:r>
              <a:rPr lang="en-US" sz="2400" dirty="0">
                <a:solidFill>
                  <a:schemeClr val="tx1"/>
                </a:solidFill>
              </a:rPr>
              <a:t> </a:t>
            </a:r>
            <a:r>
              <a:rPr lang="en-US" sz="2400" dirty="0" smtClean="0">
                <a:solidFill>
                  <a:schemeClr val="tx1"/>
                </a:solidFill>
              </a:rPr>
              <a:t>command</a:t>
            </a:r>
            <a:endParaRPr lang="en-US" sz="2400" dirty="0">
              <a:solidFill>
                <a:schemeClr val="tx1"/>
              </a:solidFill>
            </a:endParaRPr>
          </a:p>
          <a:p>
            <a:pPr>
              <a:buFont typeface="Wingdings"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168</a:t>
            </a:fld>
            <a:endParaRPr lang="en-US" altLang="en-US"/>
          </a:p>
        </p:txBody>
      </p:sp>
    </p:spTree>
    <p:extLst>
      <p:ext uri="{BB962C8B-B14F-4D97-AF65-F5344CB8AC3E}">
        <p14:creationId xmlns:p14="http://schemas.microsoft.com/office/powerpoint/2010/main" val="1997498033"/>
      </p:ext>
    </p:extLst>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 the </a:t>
            </a:r>
            <a:r>
              <a:rPr lang="en-US" dirty="0" smtClean="0"/>
              <a:t>Registry </a:t>
            </a:r>
            <a:r>
              <a:rPr lang="en-US" dirty="0"/>
              <a:t>as a S</a:t>
            </a:r>
            <a:r>
              <a:rPr lang="en-US" dirty="0" smtClean="0"/>
              <a:t>ervice</a:t>
            </a:r>
            <a:endParaRPr lang="en-US" dirty="0"/>
          </a:p>
        </p:txBody>
      </p:sp>
      <p:sp>
        <p:nvSpPr>
          <p:cNvPr id="3" name="Content Placeholder 2"/>
          <p:cNvSpPr>
            <a:spLocks noGrp="1"/>
          </p:cNvSpPr>
          <p:nvPr>
            <p:ph idx="1"/>
          </p:nvPr>
        </p:nvSpPr>
        <p:spPr>
          <a:xfrm>
            <a:off x="1097279" y="1066801"/>
            <a:ext cx="10058401" cy="5257799"/>
          </a:xfrm>
        </p:spPr>
        <p:txBody>
          <a:bodyPr>
            <a:normAutofit/>
          </a:bodyPr>
          <a:lstStyle/>
          <a:p>
            <a:pPr>
              <a:buFont typeface="Wingdings" charset="2"/>
              <a:buChar char="q"/>
            </a:pPr>
            <a:r>
              <a:rPr lang="en-US" sz="2400" dirty="0" smtClean="0">
                <a:solidFill>
                  <a:schemeClr val="tx1"/>
                </a:solidFill>
              </a:rPr>
              <a:t> By </a:t>
            </a:r>
            <a:r>
              <a:rPr lang="en-US" sz="2400" dirty="0">
                <a:solidFill>
                  <a:schemeClr val="tx1"/>
                </a:solidFill>
              </a:rPr>
              <a:t>default, secrets are mounted </a:t>
            </a:r>
            <a:r>
              <a:rPr lang="en-US" sz="2400" dirty="0" smtClean="0">
                <a:solidFill>
                  <a:schemeClr val="tx1"/>
                </a:solidFill>
              </a:rPr>
              <a:t>at </a:t>
            </a:r>
            <a:r>
              <a:rPr lang="en-US" sz="2400" dirty="0" smtClean="0">
                <a:solidFill>
                  <a:schemeClr val="tx1"/>
                </a:solidFill>
                <a:latin typeface="Courier New" charset="0"/>
                <a:ea typeface="Courier New" charset="0"/>
                <a:cs typeface="Courier New" charset="0"/>
              </a:rPr>
              <a:t>/</a:t>
            </a:r>
            <a:r>
              <a:rPr lang="en-US" sz="2400" dirty="0">
                <a:solidFill>
                  <a:schemeClr val="tx1"/>
                </a:solidFill>
                <a:latin typeface="Courier New" charset="0"/>
                <a:ea typeface="Courier New" charset="0"/>
                <a:cs typeface="Courier New" charset="0"/>
              </a:rPr>
              <a:t>run/secrets/&lt;secret-name</a:t>
            </a:r>
            <a:r>
              <a:rPr lang="en-US" sz="2400" dirty="0" smtClean="0">
                <a:solidFill>
                  <a:schemeClr val="tx1"/>
                </a:solidFill>
                <a:latin typeface="Courier New" charset="0"/>
                <a:ea typeface="Courier New" charset="0"/>
                <a:cs typeface="Courier New" charset="0"/>
              </a:rPr>
              <a:t>&gt;</a:t>
            </a: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solidFill>
                <a:schemeClr val="tx1"/>
              </a:solidFill>
              <a:latin typeface="Courier New" charset="0"/>
              <a:ea typeface="Courier New" charset="0"/>
              <a:cs typeface="Courier New" charset="0"/>
            </a:endParaRPr>
          </a:p>
          <a:p>
            <a:pPr>
              <a:buFont typeface="Wingdings" charset="2"/>
              <a:buChar char="q"/>
            </a:pPr>
            <a:r>
              <a:rPr lang="en-US" sz="2400" dirty="0" smtClean="0">
                <a:solidFill>
                  <a:schemeClr val="tx1"/>
                </a:solidFill>
                <a:ea typeface="Courier New" charset="0"/>
                <a:cs typeface="Courier New" charset="0"/>
              </a:rPr>
              <a:t> </a:t>
            </a:r>
            <a:r>
              <a:rPr lang="en-US" sz="2400" dirty="0" smtClean="0">
                <a:solidFill>
                  <a:schemeClr val="tx1"/>
                </a:solidFill>
              </a:rPr>
              <a:t>You </a:t>
            </a:r>
            <a:r>
              <a:rPr lang="en-US" sz="2400" dirty="0">
                <a:solidFill>
                  <a:schemeClr val="tx1"/>
                </a:solidFill>
              </a:rPr>
              <a:t>can access the service on port </a:t>
            </a:r>
            <a:r>
              <a:rPr lang="en-US" sz="2400" dirty="0">
                <a:solidFill>
                  <a:schemeClr val="tx1"/>
                </a:solidFill>
                <a:latin typeface="Courier New" charset="0"/>
                <a:ea typeface="Courier New" charset="0"/>
                <a:cs typeface="Courier New" charset="0"/>
              </a:rPr>
              <a:t>80</a:t>
            </a:r>
            <a:r>
              <a:rPr lang="en-US" sz="2400" dirty="0">
                <a:solidFill>
                  <a:schemeClr val="tx1"/>
                </a:solidFill>
              </a:rPr>
              <a:t> of any swarm </a:t>
            </a:r>
            <a:r>
              <a:rPr lang="en-US" sz="2400" dirty="0" smtClean="0">
                <a:solidFill>
                  <a:schemeClr val="tx1"/>
                </a:solidFill>
              </a:rPr>
              <a:t>node</a:t>
            </a: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169</a:t>
            </a:fld>
            <a:endParaRPr lang="en-US" altLang="en-US"/>
          </a:p>
        </p:txBody>
      </p:sp>
      <p:sp>
        <p:nvSpPr>
          <p:cNvPr id="6" name="Content Placeholder 2"/>
          <p:cNvSpPr>
            <a:spLocks noGrp="1"/>
          </p:cNvSpPr>
          <p:nvPr/>
        </p:nvSpPr>
        <p:spPr>
          <a:xfrm>
            <a:off x="1903818" y="1524000"/>
            <a:ext cx="8387540" cy="3886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100"/>
              </a:spcBef>
            </a:pPr>
            <a:r>
              <a:rPr lang="en-US" sz="1800" dirty="0">
                <a:solidFill>
                  <a:schemeClr val="bg1"/>
                </a:solidFill>
                <a:latin typeface="Courier New" charset="0"/>
                <a:ea typeface="Courier New" charset="0"/>
                <a:cs typeface="Courier New" charset="0"/>
              </a:rPr>
              <a:t>$ </a:t>
            </a:r>
            <a:r>
              <a:rPr lang="en-US" sz="1800" dirty="0" err="1">
                <a:solidFill>
                  <a:schemeClr val="bg1"/>
                </a:solidFill>
                <a:latin typeface="Courier New" charset="0"/>
                <a:ea typeface="Courier New" charset="0"/>
                <a:cs typeface="Courier New" charset="0"/>
              </a:rPr>
              <a:t>docker</a:t>
            </a:r>
            <a:r>
              <a:rPr lang="en-US" sz="1800" dirty="0">
                <a:solidFill>
                  <a:schemeClr val="bg1"/>
                </a:solidFill>
                <a:latin typeface="Courier New" charset="0"/>
                <a:ea typeface="Courier New" charset="0"/>
                <a:cs typeface="Courier New" charset="0"/>
              </a:rPr>
              <a:t> service create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name registry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secret </a:t>
            </a:r>
            <a:r>
              <a:rPr lang="en-US" sz="1800" dirty="0" err="1">
                <a:solidFill>
                  <a:schemeClr val="bg1"/>
                </a:solidFill>
                <a:latin typeface="Courier New" charset="0"/>
                <a:ea typeface="Courier New" charset="0"/>
                <a:cs typeface="Courier New" charset="0"/>
              </a:rPr>
              <a:t>domain.crt</a:t>
            </a:r>
            <a:r>
              <a:rPr lang="en-US" sz="1800" dirty="0">
                <a:solidFill>
                  <a:schemeClr val="bg1"/>
                </a:solidFill>
                <a:latin typeface="Courier New" charset="0"/>
                <a:ea typeface="Courier New" charset="0"/>
                <a:cs typeface="Courier New" charset="0"/>
              </a:rPr>
              <a:t>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secret </a:t>
            </a:r>
            <a:r>
              <a:rPr lang="en-US" sz="1800" dirty="0" err="1">
                <a:solidFill>
                  <a:schemeClr val="bg1"/>
                </a:solidFill>
                <a:latin typeface="Courier New" charset="0"/>
                <a:ea typeface="Courier New" charset="0"/>
                <a:cs typeface="Courier New" charset="0"/>
              </a:rPr>
              <a:t>domain.key</a:t>
            </a:r>
            <a:r>
              <a:rPr lang="en-US" sz="1800" dirty="0">
                <a:solidFill>
                  <a:schemeClr val="bg1"/>
                </a:solidFill>
                <a:latin typeface="Courier New" charset="0"/>
                <a:ea typeface="Courier New" charset="0"/>
                <a:cs typeface="Courier New" charset="0"/>
              </a:rPr>
              <a:t>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constraint '</a:t>
            </a:r>
            <a:r>
              <a:rPr lang="en-US" sz="1800" dirty="0" err="1">
                <a:solidFill>
                  <a:schemeClr val="bg1"/>
                </a:solidFill>
                <a:latin typeface="Courier New" charset="0"/>
                <a:ea typeface="Courier New" charset="0"/>
                <a:cs typeface="Courier New" charset="0"/>
              </a:rPr>
              <a:t>node.labels.registry</a:t>
            </a:r>
            <a:r>
              <a:rPr lang="en-US" sz="1800" dirty="0">
                <a:solidFill>
                  <a:schemeClr val="bg1"/>
                </a:solidFill>
                <a:latin typeface="Courier New" charset="0"/>
                <a:ea typeface="Courier New" charset="0"/>
                <a:cs typeface="Courier New" charset="0"/>
              </a:rPr>
              <a:t>==true'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mount type=</a:t>
            </a:r>
            <a:r>
              <a:rPr lang="en-US" sz="1800" dirty="0" err="1">
                <a:solidFill>
                  <a:schemeClr val="bg1"/>
                </a:solidFill>
                <a:latin typeface="Courier New" charset="0"/>
                <a:ea typeface="Courier New" charset="0"/>
                <a:cs typeface="Courier New" charset="0"/>
              </a:rPr>
              <a:t>bind,src</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mnt</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registry,dst</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var</a:t>
            </a:r>
            <a:r>
              <a:rPr lang="en-US" sz="1800" dirty="0">
                <a:solidFill>
                  <a:schemeClr val="bg1"/>
                </a:solidFill>
                <a:latin typeface="Courier New" charset="0"/>
                <a:ea typeface="Courier New" charset="0"/>
                <a:cs typeface="Courier New" charset="0"/>
              </a:rPr>
              <a:t>/lib/registry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e REGISTRY_HTTP_ADDR=0.0.0.0:80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e REGISTRY_HTTP_TLS_CERTIFICATE=/run/secrets/</a:t>
            </a:r>
            <a:r>
              <a:rPr lang="en-US" sz="1800" dirty="0" err="1">
                <a:solidFill>
                  <a:schemeClr val="bg1"/>
                </a:solidFill>
                <a:latin typeface="Courier New" charset="0"/>
                <a:ea typeface="Courier New" charset="0"/>
                <a:cs typeface="Courier New" charset="0"/>
              </a:rPr>
              <a:t>domain.crt</a:t>
            </a:r>
            <a:r>
              <a:rPr lang="en-US" sz="1800" dirty="0">
                <a:solidFill>
                  <a:schemeClr val="bg1"/>
                </a:solidFill>
                <a:latin typeface="Courier New" charset="0"/>
                <a:ea typeface="Courier New" charset="0"/>
                <a:cs typeface="Courier New" charset="0"/>
              </a:rPr>
              <a:t>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e REGISTRY_HTTP_TLS_KEY=/run/secrets/</a:t>
            </a:r>
            <a:r>
              <a:rPr lang="en-US" sz="1800" dirty="0" err="1">
                <a:solidFill>
                  <a:schemeClr val="bg1"/>
                </a:solidFill>
                <a:latin typeface="Courier New" charset="0"/>
                <a:ea typeface="Courier New" charset="0"/>
                <a:cs typeface="Courier New" charset="0"/>
              </a:rPr>
              <a:t>domain.key</a:t>
            </a:r>
            <a:r>
              <a:rPr lang="en-US" sz="1800" dirty="0">
                <a:solidFill>
                  <a:schemeClr val="bg1"/>
                </a:solidFill>
                <a:latin typeface="Courier New" charset="0"/>
                <a:ea typeface="Courier New" charset="0"/>
                <a:cs typeface="Courier New" charset="0"/>
              </a:rPr>
              <a:t>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publish published=80,target=80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replicas 1 \ </a:t>
            </a:r>
            <a:endParaRPr lang="en-US" sz="1800" dirty="0" smtClean="0">
              <a:solidFill>
                <a:schemeClr val="bg1"/>
              </a:solidFill>
              <a:latin typeface="Courier New" charset="0"/>
              <a:ea typeface="Courier New" charset="0"/>
              <a:cs typeface="Courier New" charset="0"/>
            </a:endParaRPr>
          </a:p>
          <a:p>
            <a:pPr>
              <a:spcBef>
                <a:spcPts val="100"/>
              </a:spcBef>
            </a:pPr>
            <a:r>
              <a:rPr lang="en-US" sz="1800" dirty="0" smtClean="0">
                <a:solidFill>
                  <a:schemeClr val="bg1"/>
                </a:solidFill>
                <a:latin typeface="Courier New" charset="0"/>
                <a:ea typeface="Courier New" charset="0"/>
                <a:cs typeface="Courier New" charset="0"/>
              </a:rPr>
              <a:t>registry:2 </a:t>
            </a:r>
            <a:endParaRPr lang="en-US" sz="18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742581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lvl1pPr defTabSz="813816">
              <a:defRPr sz="3559" spc="-89"/>
            </a:lvl1pPr>
          </a:lstStyle>
          <a:p>
            <a:r>
              <a:t>Basic Commands</a:t>
            </a:r>
          </a:p>
        </p:txBody>
      </p:sp>
      <p:sp>
        <p:nvSpPr>
          <p:cNvPr id="183" name="Shape 183"/>
          <p:cNvSpPr>
            <a:spLocks noGrp="1"/>
          </p:cNvSpPr>
          <p:nvPr>
            <p:ph type="body" idx="1"/>
          </p:nvPr>
        </p:nvSpPr>
        <p:spPr>
          <a:xfrm>
            <a:off x="1097280" y="1043356"/>
            <a:ext cx="10058399" cy="5029199"/>
          </a:xfrm>
          <a:prstGeom prst="rect">
            <a:avLst/>
          </a:prstGeom>
        </p:spPr>
        <p:txBody>
          <a:bodyPr>
            <a:normAutofit/>
          </a:bodyPr>
          <a:lstStyle/>
          <a:p>
            <a:pPr>
              <a:buFont typeface="Wingdings"/>
              <a:buChar char="❑"/>
              <a:defRPr sz="2800"/>
            </a:pPr>
            <a:r>
              <a:rPr lang="en-US" dirty="0" smtClean="0"/>
              <a:t> </a:t>
            </a:r>
            <a:r>
              <a:rPr dirty="0" smtClean="0"/>
              <a:t>See </a:t>
            </a:r>
            <a:r>
              <a:rPr dirty="0"/>
              <a:t>local repository of images</a:t>
            </a:r>
          </a:p>
          <a:p>
            <a:pPr marL="292608" lvl="1" indent="-91440">
              <a:buFont typeface="Wingdings"/>
              <a:buChar char="❑"/>
              <a:defRPr sz="2800"/>
            </a:pPr>
            <a:endParaRPr sz="2000" dirty="0"/>
          </a:p>
          <a:p>
            <a:pPr marL="0">
              <a:buFont typeface="Wingdings"/>
              <a:buChar char="❑"/>
              <a:defRPr sz="2800"/>
            </a:pPr>
            <a:r>
              <a:rPr dirty="0"/>
              <a:t> Check to see if containers are running</a:t>
            </a:r>
          </a:p>
          <a:p>
            <a:pPr marL="292608" lvl="1" indent="-91440">
              <a:buFont typeface="Wingdings"/>
              <a:buChar char="❑"/>
              <a:defRPr sz="2800"/>
            </a:pPr>
            <a:endParaRPr sz="2000" dirty="0"/>
          </a:p>
          <a:p>
            <a:pPr marL="0">
              <a:buFont typeface="Wingdings"/>
              <a:buChar char="❑"/>
              <a:defRPr sz="2800"/>
            </a:pPr>
            <a:r>
              <a:rPr dirty="0"/>
              <a:t> Pull a container down</a:t>
            </a:r>
          </a:p>
          <a:p>
            <a:pPr marL="292608" lvl="1" indent="-91440">
              <a:buFont typeface="Wingdings"/>
              <a:buChar char="❑"/>
              <a:defRPr sz="2800"/>
            </a:pPr>
            <a:endParaRPr sz="2000" dirty="0"/>
          </a:p>
          <a:p>
            <a:pPr marL="0">
              <a:buFont typeface="Wingdings"/>
              <a:buChar char="❑"/>
              <a:defRPr sz="2800"/>
            </a:pPr>
            <a:r>
              <a:rPr dirty="0"/>
              <a:t> Check system-wide </a:t>
            </a:r>
            <a:r>
              <a:rPr dirty="0" smtClean="0"/>
              <a:t>information</a:t>
            </a:r>
            <a:endParaRPr lang="en-US" dirty="0" smtClean="0"/>
          </a:p>
          <a:p>
            <a:pPr marL="0">
              <a:buFont typeface="Wingdings"/>
              <a:buChar char="❑"/>
              <a:defRPr sz="2800"/>
            </a:pPr>
            <a:endParaRPr lang="en-US" dirty="0"/>
          </a:p>
          <a:p>
            <a:pPr marL="0">
              <a:buFont typeface="Wingdings"/>
              <a:buChar char="❑"/>
              <a:defRPr sz="2800"/>
            </a:pPr>
            <a:r>
              <a:rPr lang="en-US" dirty="0" smtClean="0"/>
              <a:t> Or course, if you want to see all the available Docker commands:</a:t>
            </a:r>
            <a:endParaRPr dirty="0"/>
          </a:p>
        </p:txBody>
      </p:sp>
      <p:sp>
        <p:nvSpPr>
          <p:cNvPr id="184" name="Shape 184"/>
          <p:cNvSpPr/>
          <p:nvPr/>
        </p:nvSpPr>
        <p:spPr>
          <a:xfrm>
            <a:off x="4914545" y="1504890"/>
            <a:ext cx="2400655"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2500">
                <a:solidFill>
                  <a:srgbClr val="FFFFFF"/>
                </a:solidFill>
                <a:latin typeface="Courier New"/>
                <a:ea typeface="Courier New"/>
                <a:cs typeface="Courier New"/>
                <a:sym typeface="Courier New"/>
              </a:defRPr>
            </a:lvl1pPr>
          </a:lstStyle>
          <a:p>
            <a:pPr algn="ctr"/>
            <a:r>
              <a:rPr sz="2000"/>
              <a:t>$ docker images</a:t>
            </a:r>
          </a:p>
        </p:txBody>
      </p:sp>
      <p:sp>
        <p:nvSpPr>
          <p:cNvPr id="185" name="Shape 185"/>
          <p:cNvSpPr/>
          <p:nvPr/>
        </p:nvSpPr>
        <p:spPr>
          <a:xfrm>
            <a:off x="5225298" y="2438400"/>
            <a:ext cx="1785102"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2500">
                <a:solidFill>
                  <a:srgbClr val="FFFFFF"/>
                </a:solidFill>
                <a:latin typeface="Courier New"/>
                <a:ea typeface="Courier New"/>
                <a:cs typeface="Courier New"/>
                <a:sym typeface="Courier New"/>
              </a:defRPr>
            </a:lvl1pPr>
          </a:lstStyle>
          <a:p>
            <a:pPr algn="ctr"/>
            <a:r>
              <a:rPr sz="2000" dirty="0"/>
              <a:t>$ docker ps</a:t>
            </a:r>
          </a:p>
        </p:txBody>
      </p:sp>
      <p:sp>
        <p:nvSpPr>
          <p:cNvPr id="186" name="Shape 186"/>
          <p:cNvSpPr/>
          <p:nvPr/>
        </p:nvSpPr>
        <p:spPr>
          <a:xfrm>
            <a:off x="2438400" y="3333690"/>
            <a:ext cx="7371656"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square" lIns="45719" rIns="45719" anchor="ctr">
            <a:spAutoFit/>
          </a:bodyPr>
          <a:lstStyle>
            <a:lvl1pPr>
              <a:defRPr sz="2500">
                <a:solidFill>
                  <a:srgbClr val="FFFFFF"/>
                </a:solidFill>
                <a:latin typeface="Courier New"/>
                <a:ea typeface="Courier New"/>
                <a:cs typeface="Courier New"/>
                <a:sym typeface="Courier New"/>
              </a:defRPr>
            </a:lvl1pPr>
          </a:lstStyle>
          <a:p>
            <a:pPr algn="ctr"/>
            <a:r>
              <a:rPr sz="2000" dirty="0"/>
              <a:t>$ docker pull &lt;reponame/imagename:tag</a:t>
            </a:r>
            <a:r>
              <a:rPr lang="en-US" sz="2000" dirty="0"/>
              <a:t>&gt;</a:t>
            </a:r>
            <a:endParaRPr sz="2000" dirty="0"/>
          </a:p>
        </p:txBody>
      </p:sp>
      <p:sp>
        <p:nvSpPr>
          <p:cNvPr id="187" name="Shape 187"/>
          <p:cNvSpPr/>
          <p:nvPr/>
        </p:nvSpPr>
        <p:spPr>
          <a:xfrm>
            <a:off x="5069921" y="4267200"/>
            <a:ext cx="2092879"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2500">
                <a:solidFill>
                  <a:srgbClr val="FFFFFF"/>
                </a:solidFill>
                <a:latin typeface="Courier New"/>
                <a:ea typeface="Courier New"/>
                <a:cs typeface="Courier New"/>
                <a:sym typeface="Courier New"/>
              </a:defRPr>
            </a:lvl1pPr>
          </a:lstStyle>
          <a:p>
            <a:pPr algn="ctr"/>
            <a:r>
              <a:rPr sz="2000"/>
              <a:t>$ docker info</a:t>
            </a:r>
          </a:p>
        </p:txBody>
      </p:sp>
      <p:sp>
        <p:nvSpPr>
          <p:cNvPr id="188" name="Shape 188"/>
          <p:cNvSpPr/>
          <p:nvPr/>
        </p:nvSpPr>
        <p:spPr>
          <a:xfrm>
            <a:off x="2045923" y="5813945"/>
            <a:ext cx="92396"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endParaRPr dirty="0"/>
          </a:p>
        </p:txBody>
      </p:sp>
      <p:sp>
        <p:nvSpPr>
          <p:cNvPr id="10" name="Shape 187"/>
          <p:cNvSpPr/>
          <p:nvPr/>
        </p:nvSpPr>
        <p:spPr>
          <a:xfrm>
            <a:off x="5410200" y="5467290"/>
            <a:ext cx="1403358"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square" lIns="45719" rIns="45719" anchor="ctr">
            <a:spAutoFit/>
          </a:bodyPr>
          <a:lstStyle>
            <a:lvl1pPr>
              <a:defRPr sz="2500">
                <a:solidFill>
                  <a:srgbClr val="FFFFFF"/>
                </a:solidFill>
                <a:latin typeface="Courier New"/>
                <a:ea typeface="Courier New"/>
                <a:cs typeface="Courier New"/>
                <a:sym typeface="Courier New"/>
              </a:defRPr>
            </a:lvl1pPr>
          </a:lstStyle>
          <a:p>
            <a:pPr algn="ctr"/>
            <a:r>
              <a:rPr sz="2000"/>
              <a:t>$ </a:t>
            </a:r>
            <a:r>
              <a:rPr sz="2000" smtClean="0"/>
              <a:t>docker</a:t>
            </a:r>
            <a:endParaRPr sz="2000"/>
          </a:p>
        </p:txBody>
      </p:sp>
    </p:spTree>
    <p:extLst>
      <p:ext uri="{BB962C8B-B14F-4D97-AF65-F5344CB8AC3E}">
        <p14:creationId xmlns:p14="http://schemas.microsoft.com/office/powerpoint/2010/main" val="11588761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smtClean="0"/>
              <a:t>Restricting Access</a:t>
            </a:r>
            <a:endParaRPr lang="en-US" dirty="0"/>
          </a:p>
        </p:txBody>
      </p:sp>
    </p:spTree>
    <p:extLst>
      <p:ext uri="{BB962C8B-B14F-4D97-AF65-F5344CB8AC3E}">
        <p14:creationId xmlns:p14="http://schemas.microsoft.com/office/powerpoint/2010/main" val="75651652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Restricting A</a:t>
            </a:r>
            <a:r>
              <a:rPr lang="en-US" dirty="0" smtClean="0"/>
              <a:t>ccess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Except </a:t>
            </a:r>
            <a:r>
              <a:rPr lang="en-US" sz="2400" dirty="0">
                <a:solidFill>
                  <a:schemeClr val="tx1"/>
                </a:solidFill>
              </a:rPr>
              <a:t>for registries running on secure local networks, registries should always implement access </a:t>
            </a:r>
            <a:r>
              <a:rPr lang="en-US" sz="2400" dirty="0" smtClean="0">
                <a:solidFill>
                  <a:schemeClr val="tx1"/>
                </a:solidFill>
              </a:rPr>
              <a:t>restrictions</a:t>
            </a:r>
          </a:p>
          <a:p>
            <a:pPr>
              <a:buFont typeface="Wingdings"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simplest way to achieve access restriction is through basic </a:t>
            </a:r>
            <a:r>
              <a:rPr lang="en-US" sz="2400" dirty="0" smtClean="0">
                <a:solidFill>
                  <a:schemeClr val="tx1"/>
                </a:solidFill>
              </a:rPr>
              <a:t>authentication</a:t>
            </a: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example uses native basic authentication using </a:t>
            </a:r>
            <a:r>
              <a:rPr lang="en-US" sz="2400" dirty="0" err="1">
                <a:solidFill>
                  <a:schemeClr val="tx1"/>
                </a:solidFill>
                <a:latin typeface="Courier New" charset="0"/>
                <a:ea typeface="Courier New" charset="0"/>
                <a:cs typeface="Courier New" charset="0"/>
              </a:rPr>
              <a:t>htpasswd</a:t>
            </a:r>
            <a:r>
              <a:rPr lang="en-US" sz="2400" dirty="0">
                <a:solidFill>
                  <a:schemeClr val="tx1"/>
                </a:solidFill>
              </a:rPr>
              <a:t> to store the secrets.</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171</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3202094"/>
            <a:ext cx="2819400" cy="2819400"/>
          </a:xfrm>
          <a:prstGeom prst="rect">
            <a:avLst/>
          </a:prstGeom>
        </p:spPr>
      </p:pic>
    </p:spTree>
    <p:extLst>
      <p:ext uri="{BB962C8B-B14F-4D97-AF65-F5344CB8AC3E}">
        <p14:creationId xmlns:p14="http://schemas.microsoft.com/office/powerpoint/2010/main" val="1669995014"/>
      </p:ext>
    </p:extLst>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Restricting A</a:t>
            </a:r>
            <a:r>
              <a:rPr lang="en-US" dirty="0" smtClean="0"/>
              <a:t>ccess</a:t>
            </a:r>
            <a:endParaRPr lang="en-US" dirty="0"/>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400" dirty="0" smtClean="0"/>
              <a:t> </a:t>
            </a:r>
            <a:r>
              <a:rPr lang="en-US" sz="2400" dirty="0">
                <a:solidFill>
                  <a:schemeClr val="tx1"/>
                </a:solidFill>
              </a:rPr>
              <a:t>Create a password file with one entry for the user </a:t>
            </a:r>
            <a:r>
              <a:rPr lang="en-US" sz="2400" dirty="0">
                <a:solidFill>
                  <a:schemeClr val="tx1"/>
                </a:solidFill>
                <a:latin typeface="Courier New" charset="0"/>
                <a:ea typeface="Courier New" charset="0"/>
                <a:cs typeface="Courier New" charset="0"/>
              </a:rPr>
              <a:t>testuser</a:t>
            </a:r>
            <a:r>
              <a:rPr lang="en-US" sz="2400" dirty="0">
                <a:solidFill>
                  <a:schemeClr val="tx1"/>
                </a:solidFill>
              </a:rPr>
              <a:t>, with password </a:t>
            </a:r>
            <a:r>
              <a:rPr lang="en-US" sz="2400" dirty="0">
                <a:solidFill>
                  <a:schemeClr val="tx1"/>
                </a:solidFill>
                <a:latin typeface="Courier New" charset="0"/>
                <a:ea typeface="Courier New" charset="0"/>
                <a:cs typeface="Courier New" charset="0"/>
              </a:rPr>
              <a:t>testpassword</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Stop the </a:t>
            </a:r>
            <a:r>
              <a:rPr lang="en-US" sz="2400" dirty="0" smtClean="0">
                <a:solidFill>
                  <a:schemeClr val="tx1"/>
                </a:solidFill>
              </a:rPr>
              <a:t>previous registry:</a:t>
            </a: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Now, let’s start our registry with the basic authentication!</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172</a:t>
            </a:fld>
            <a:endParaRPr lang="en-US" altLang="en-US"/>
          </a:p>
        </p:txBody>
      </p:sp>
      <p:sp>
        <p:nvSpPr>
          <p:cNvPr id="7" name="Content Placeholder 2"/>
          <p:cNvSpPr>
            <a:spLocks noGrp="1"/>
          </p:cNvSpPr>
          <p:nvPr/>
        </p:nvSpPr>
        <p:spPr>
          <a:xfrm>
            <a:off x="1752600" y="1828800"/>
            <a:ext cx="8610600" cy="18288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mkdir</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auth</a:t>
            </a:r>
            <a:r>
              <a:rPr lang="en-US" dirty="0">
                <a:solidFill>
                  <a:schemeClr val="bg1"/>
                </a:solidFill>
                <a:latin typeface="Courier New" charset="0"/>
                <a:ea typeface="Courier New" charset="0"/>
                <a:cs typeface="Courier New" charset="0"/>
              </a:rPr>
              <a:t> </a:t>
            </a:r>
          </a:p>
          <a:p>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run \ </a:t>
            </a:r>
          </a:p>
          <a:p>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entrypoint</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htpasswd</a:t>
            </a:r>
            <a:r>
              <a:rPr lang="en-US" dirty="0">
                <a:solidFill>
                  <a:schemeClr val="bg1"/>
                </a:solidFill>
                <a:latin typeface="Courier New" charset="0"/>
                <a:ea typeface="Courier New" charset="0"/>
                <a:cs typeface="Courier New" charset="0"/>
              </a:rPr>
              <a:t> \ </a:t>
            </a:r>
          </a:p>
          <a:p>
            <a:r>
              <a:rPr lang="en-US" dirty="0">
                <a:solidFill>
                  <a:schemeClr val="bg1"/>
                </a:solidFill>
                <a:latin typeface="Courier New" charset="0"/>
                <a:ea typeface="Courier New" charset="0"/>
                <a:cs typeface="Courier New" charset="0"/>
              </a:rPr>
              <a:t>  registry:2 -</a:t>
            </a:r>
            <a:r>
              <a:rPr lang="en-US" dirty="0" err="1">
                <a:solidFill>
                  <a:schemeClr val="bg1"/>
                </a:solidFill>
                <a:latin typeface="Courier New" charset="0"/>
                <a:ea typeface="Courier New" charset="0"/>
                <a:cs typeface="Courier New" charset="0"/>
              </a:rPr>
              <a:t>Bbn</a:t>
            </a:r>
            <a:r>
              <a:rPr lang="en-US" dirty="0">
                <a:solidFill>
                  <a:schemeClr val="bg1"/>
                </a:solidFill>
                <a:latin typeface="Courier New" charset="0"/>
                <a:ea typeface="Courier New" charset="0"/>
                <a:cs typeface="Courier New" charset="0"/>
              </a:rPr>
              <a:t> testuser testpassword &gt; </a:t>
            </a:r>
            <a:r>
              <a:rPr lang="en-US" dirty="0" err="1">
                <a:solidFill>
                  <a:schemeClr val="bg1"/>
                </a:solidFill>
                <a:latin typeface="Courier New" charset="0"/>
                <a:ea typeface="Courier New" charset="0"/>
                <a:cs typeface="Courier New" charset="0"/>
              </a:rPr>
              <a:t>auth</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htpasswd</a:t>
            </a:r>
            <a:r>
              <a:rPr lang="en-US" dirty="0">
                <a:solidFill>
                  <a:schemeClr val="bg1"/>
                </a:solidFill>
                <a:latin typeface="Courier New" charset="0"/>
                <a:ea typeface="Courier New" charset="0"/>
                <a:cs typeface="Courier New" charset="0"/>
              </a:rPr>
              <a:t> </a:t>
            </a:r>
          </a:p>
        </p:txBody>
      </p:sp>
      <p:sp>
        <p:nvSpPr>
          <p:cNvPr id="9" name="Content Placeholder 2"/>
          <p:cNvSpPr>
            <a:spLocks noGrp="1"/>
          </p:cNvSpPr>
          <p:nvPr/>
        </p:nvSpPr>
        <p:spPr>
          <a:xfrm>
            <a:off x="3505200" y="4419600"/>
            <a:ext cx="5257800"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container stop registry </a:t>
            </a:r>
          </a:p>
        </p:txBody>
      </p:sp>
    </p:spTree>
    <p:extLst>
      <p:ext uri="{BB962C8B-B14F-4D97-AF65-F5344CB8AC3E}">
        <p14:creationId xmlns:p14="http://schemas.microsoft.com/office/powerpoint/2010/main" val="755218336"/>
      </p:ext>
    </p:extLst>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Restricting A</a:t>
            </a:r>
            <a:r>
              <a:rPr lang="en-US" dirty="0" smtClean="0"/>
              <a:t>ccess</a:t>
            </a:r>
            <a:endParaRPr lang="en-US" dirty="0"/>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400" dirty="0" smtClean="0"/>
              <a:t> </a:t>
            </a:r>
            <a:r>
              <a:rPr lang="en-US" sz="2400" dirty="0">
                <a:solidFill>
                  <a:schemeClr val="tx1"/>
                </a:solidFill>
              </a:rPr>
              <a:t>Start the registry with basic </a:t>
            </a:r>
            <a:r>
              <a:rPr lang="en-US" sz="2400" dirty="0" smtClean="0">
                <a:solidFill>
                  <a:schemeClr val="tx1"/>
                </a:solidFill>
              </a:rPr>
              <a:t>authentication</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Try to pull an image from the registry, or push an image to the </a:t>
            </a:r>
            <a:r>
              <a:rPr lang="en-US" sz="2400" dirty="0" smtClean="0">
                <a:solidFill>
                  <a:schemeClr val="tx1"/>
                </a:solidFill>
              </a:rPr>
              <a:t>registry</a:t>
            </a: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173</a:t>
            </a:fld>
            <a:endParaRPr lang="en-US" altLang="en-US"/>
          </a:p>
        </p:txBody>
      </p:sp>
      <p:sp>
        <p:nvSpPr>
          <p:cNvPr id="7" name="Content Placeholder 2"/>
          <p:cNvSpPr>
            <a:spLocks noGrp="1"/>
          </p:cNvSpPr>
          <p:nvPr/>
        </p:nvSpPr>
        <p:spPr>
          <a:xfrm>
            <a:off x="2362200" y="1582988"/>
            <a:ext cx="7391400" cy="3751012"/>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100"/>
              </a:spcBef>
              <a:buNone/>
            </a:pPr>
            <a:r>
              <a:rPr lang="en-US" sz="1800" dirty="0" smtClean="0">
                <a:solidFill>
                  <a:schemeClr val="bg1"/>
                </a:solidFill>
                <a:latin typeface="Courier New" charset="0"/>
                <a:ea typeface="Courier New" charset="0"/>
                <a:cs typeface="Courier New" charset="0"/>
              </a:rPr>
              <a:t> $ </a:t>
            </a:r>
            <a:r>
              <a:rPr lang="en-US" sz="1800" dirty="0" err="1">
                <a:solidFill>
                  <a:schemeClr val="bg1"/>
                </a:solidFill>
                <a:latin typeface="Courier New" charset="0"/>
                <a:ea typeface="Courier New" charset="0"/>
                <a:cs typeface="Courier New" charset="0"/>
              </a:rPr>
              <a:t>docker</a:t>
            </a:r>
            <a:r>
              <a:rPr lang="en-US" sz="1800" dirty="0">
                <a:solidFill>
                  <a:schemeClr val="bg1"/>
                </a:solidFill>
                <a:latin typeface="Courier New" charset="0"/>
                <a:ea typeface="Courier New" charset="0"/>
                <a:cs typeface="Courier New" charset="0"/>
              </a:rPr>
              <a:t> run -d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p 5000:5000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restart=always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name registry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v `</a:t>
            </a:r>
            <a:r>
              <a:rPr lang="en-US" sz="1800" dirty="0" err="1">
                <a:solidFill>
                  <a:schemeClr val="bg1"/>
                </a:solidFill>
                <a:latin typeface="Courier New" charset="0"/>
                <a:ea typeface="Courier New" charset="0"/>
                <a:cs typeface="Courier New" charset="0"/>
              </a:rPr>
              <a:t>pwd</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auth</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auth</a:t>
            </a:r>
            <a:r>
              <a:rPr lang="en-US" sz="1800" dirty="0">
                <a:solidFill>
                  <a:schemeClr val="bg1"/>
                </a:solidFill>
                <a:latin typeface="Courier New" charset="0"/>
                <a:ea typeface="Courier New" charset="0"/>
                <a:cs typeface="Courier New" charset="0"/>
              </a:rPr>
              <a:t>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e "REGISTRY_AUTH=</a:t>
            </a:r>
            <a:r>
              <a:rPr lang="en-US" sz="1800" dirty="0" err="1">
                <a:solidFill>
                  <a:schemeClr val="bg1"/>
                </a:solidFill>
                <a:latin typeface="Courier New" charset="0"/>
                <a:ea typeface="Courier New" charset="0"/>
                <a:cs typeface="Courier New" charset="0"/>
              </a:rPr>
              <a:t>htpasswd</a:t>
            </a:r>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a:t>
            </a: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e "REGISTRY_AUTH_HTPASSWD_REALM=Registry Realm"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e REGISTRY_AUTH_HTPASSWD_PATH=/</a:t>
            </a:r>
            <a:r>
              <a:rPr lang="en-US" sz="1800" dirty="0" err="1">
                <a:solidFill>
                  <a:schemeClr val="bg1"/>
                </a:solidFill>
                <a:latin typeface="Courier New" charset="0"/>
                <a:ea typeface="Courier New" charset="0"/>
                <a:cs typeface="Courier New" charset="0"/>
              </a:rPr>
              <a:t>auth</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htpasswd</a:t>
            </a:r>
            <a:r>
              <a:rPr lang="en-US" sz="1800" dirty="0">
                <a:solidFill>
                  <a:schemeClr val="bg1"/>
                </a:solidFill>
                <a:latin typeface="Courier New" charset="0"/>
                <a:ea typeface="Courier New" charset="0"/>
                <a:cs typeface="Courier New" charset="0"/>
              </a:rPr>
              <a:t>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v `</a:t>
            </a:r>
            <a:r>
              <a:rPr lang="en-US" sz="1800" dirty="0" err="1">
                <a:solidFill>
                  <a:schemeClr val="bg1"/>
                </a:solidFill>
                <a:latin typeface="Courier New" charset="0"/>
                <a:ea typeface="Courier New" charset="0"/>
                <a:cs typeface="Courier New" charset="0"/>
              </a:rPr>
              <a:t>pwd</a:t>
            </a:r>
            <a:r>
              <a:rPr lang="en-US" sz="1800" dirty="0">
                <a:solidFill>
                  <a:schemeClr val="bg1"/>
                </a:solidFill>
                <a:latin typeface="Courier New" charset="0"/>
                <a:ea typeface="Courier New" charset="0"/>
                <a:cs typeface="Courier New" charset="0"/>
              </a:rPr>
              <a:t>`/certs:/certs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e REGISTRY_HTTP_TLS_CERTIFICATE=/certs/</a:t>
            </a:r>
            <a:r>
              <a:rPr lang="en-US" sz="1800" dirty="0" err="1">
                <a:solidFill>
                  <a:schemeClr val="bg1"/>
                </a:solidFill>
                <a:latin typeface="Courier New" charset="0"/>
                <a:ea typeface="Courier New" charset="0"/>
                <a:cs typeface="Courier New" charset="0"/>
              </a:rPr>
              <a:t>domain.crt</a:t>
            </a:r>
            <a:r>
              <a:rPr lang="en-US" sz="1800" dirty="0">
                <a:solidFill>
                  <a:schemeClr val="bg1"/>
                </a:solidFill>
                <a:latin typeface="Courier New" charset="0"/>
                <a:ea typeface="Courier New" charset="0"/>
                <a:cs typeface="Courier New" charset="0"/>
              </a:rPr>
              <a:t>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e REGISTRY_HTTP_TLS_KEY=/certs/</a:t>
            </a:r>
            <a:r>
              <a:rPr lang="en-US" sz="1800" dirty="0" err="1">
                <a:solidFill>
                  <a:schemeClr val="bg1"/>
                </a:solidFill>
                <a:latin typeface="Courier New" charset="0"/>
                <a:ea typeface="Courier New" charset="0"/>
                <a:cs typeface="Courier New" charset="0"/>
              </a:rPr>
              <a:t>domain.key</a:t>
            </a:r>
            <a:r>
              <a:rPr lang="en-US" sz="1800" dirty="0">
                <a:solidFill>
                  <a:schemeClr val="bg1"/>
                </a:solidFill>
                <a:latin typeface="Courier New" charset="0"/>
                <a:ea typeface="Courier New" charset="0"/>
                <a:cs typeface="Courier New" charset="0"/>
              </a:rPr>
              <a:t> \ </a:t>
            </a:r>
            <a:endParaRPr lang="en-US" sz="1800" dirty="0" smtClean="0">
              <a:solidFill>
                <a:schemeClr val="bg1"/>
              </a:solidFill>
              <a:latin typeface="Courier New" charset="0"/>
              <a:ea typeface="Courier New" charset="0"/>
              <a:cs typeface="Courier New" charset="0"/>
            </a:endParaRPr>
          </a:p>
          <a:p>
            <a:pPr marL="0" indent="0">
              <a:spcBef>
                <a:spcPts val="100"/>
              </a:spcBef>
              <a:buNone/>
            </a:pPr>
            <a:r>
              <a:rPr lang="en-US" sz="1800" dirty="0" smtClean="0">
                <a:solidFill>
                  <a:schemeClr val="bg1"/>
                </a:solidFill>
                <a:latin typeface="Courier New" charset="0"/>
                <a:ea typeface="Courier New" charset="0"/>
                <a:cs typeface="Courier New" charset="0"/>
              </a:rPr>
              <a:t> registry:2 </a:t>
            </a:r>
            <a:endParaRPr lang="en-US" sz="18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036381061"/>
      </p:ext>
    </p:extLst>
  </p:cSld>
  <p:clrMapOvr>
    <a:masterClrMapping/>
  </p:clrMapOvr>
  <p:transition>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Restricting A</a:t>
            </a:r>
            <a:r>
              <a:rPr lang="en-US" dirty="0" smtClean="0"/>
              <a:t>ccess</a:t>
            </a:r>
            <a:endParaRPr lang="en-US" dirty="0"/>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400" dirty="0" smtClean="0"/>
              <a:t> These commands fail! But, why?</a:t>
            </a:r>
          </a:p>
          <a:p>
            <a:pPr>
              <a:buFont typeface="Wingdings" charset="2"/>
              <a:buChar char="q"/>
            </a:pPr>
            <a:r>
              <a:rPr lang="en-US" sz="2400" dirty="0">
                <a:solidFill>
                  <a:schemeClr val="tx1"/>
                </a:solidFill>
              </a:rPr>
              <a:t> </a:t>
            </a:r>
            <a:r>
              <a:rPr lang="en-US" sz="2400" dirty="0" smtClean="0">
                <a:solidFill>
                  <a:schemeClr val="tx1"/>
                </a:solidFill>
              </a:rPr>
              <a:t>Because it works! We have got to log in...</a:t>
            </a:r>
          </a:p>
          <a:p>
            <a:pPr>
              <a:buFont typeface="Wingdings" charset="2"/>
              <a:buChar char="q"/>
            </a:pPr>
            <a:r>
              <a:rPr lang="en-US" sz="2400" dirty="0">
                <a:solidFill>
                  <a:schemeClr val="tx1"/>
                </a:solidFill>
              </a:rPr>
              <a:t> </a:t>
            </a:r>
            <a:r>
              <a:rPr lang="en-US" sz="2400" dirty="0" smtClean="0">
                <a:solidFill>
                  <a:schemeClr val="tx1"/>
                </a:solidFill>
              </a:rPr>
              <a:t>Log </a:t>
            </a:r>
            <a:r>
              <a:rPr lang="en-US" sz="2400" dirty="0">
                <a:solidFill>
                  <a:schemeClr val="tx1"/>
                </a:solidFill>
              </a:rPr>
              <a:t>in to the </a:t>
            </a:r>
            <a:r>
              <a:rPr lang="en-US" sz="2400" dirty="0" smtClean="0">
                <a:solidFill>
                  <a:schemeClr val="tx1"/>
                </a:solidFill>
              </a:rPr>
              <a:t>registry</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Provide </a:t>
            </a:r>
            <a:r>
              <a:rPr lang="en-US" sz="2400" dirty="0">
                <a:solidFill>
                  <a:schemeClr val="tx1"/>
                </a:solidFill>
              </a:rPr>
              <a:t>the username and password from the first </a:t>
            </a:r>
            <a:r>
              <a:rPr lang="en-US" sz="2400" dirty="0" smtClean="0">
                <a:solidFill>
                  <a:schemeClr val="tx1"/>
                </a:solidFill>
              </a:rPr>
              <a:t>step</a:t>
            </a:r>
          </a:p>
          <a:p>
            <a:pPr>
              <a:buFont typeface="Wingdings" charset="2"/>
              <a:buChar char="q"/>
            </a:pPr>
            <a:r>
              <a:rPr lang="en-US" sz="2400" dirty="0">
                <a:solidFill>
                  <a:schemeClr val="tx1"/>
                </a:solidFill>
              </a:rPr>
              <a:t> </a:t>
            </a:r>
            <a:r>
              <a:rPr lang="en-US" sz="2400" dirty="0" smtClean="0">
                <a:solidFill>
                  <a:schemeClr val="tx1"/>
                </a:solidFill>
              </a:rPr>
              <a:t>Now we can </a:t>
            </a:r>
            <a:r>
              <a:rPr lang="en-US" sz="2400" dirty="0">
                <a:solidFill>
                  <a:schemeClr val="tx1"/>
                </a:solidFill>
              </a:rPr>
              <a:t>pull an image from the registry or push an image to the </a:t>
            </a:r>
            <a:r>
              <a:rPr lang="en-US" sz="2400" dirty="0" smtClean="0">
                <a:solidFill>
                  <a:schemeClr val="tx1"/>
                </a:solidFill>
              </a:rPr>
              <a:t>registry</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174</a:t>
            </a:fld>
            <a:endParaRPr lang="en-US" altLang="en-US"/>
          </a:p>
        </p:txBody>
      </p:sp>
      <p:sp>
        <p:nvSpPr>
          <p:cNvPr id="8" name="Content Placeholder 2"/>
          <p:cNvSpPr>
            <a:spLocks noGrp="1"/>
          </p:cNvSpPr>
          <p:nvPr/>
        </p:nvSpPr>
        <p:spPr>
          <a:xfrm>
            <a:off x="2133600" y="2590800"/>
            <a:ext cx="7924800" cy="374072"/>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bg1"/>
                </a:solidFill>
                <a:latin typeface="Courier New" charset="0"/>
                <a:ea typeface="Courier New" charset="0"/>
                <a:cs typeface="Courier New" charset="0"/>
              </a:rPr>
              <a:t>$ </a:t>
            </a:r>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login myregistrydomain.com:5000 </a:t>
            </a:r>
          </a:p>
        </p:txBody>
      </p:sp>
    </p:spTree>
    <p:extLst>
      <p:ext uri="{BB962C8B-B14F-4D97-AF65-F5344CB8AC3E}">
        <p14:creationId xmlns:p14="http://schemas.microsoft.com/office/powerpoint/2010/main" val="939326205"/>
      </p:ext>
    </p:extLst>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smtClean="0"/>
              <a:t>Deploy Using a Compose File</a:t>
            </a:r>
            <a:endParaRPr lang="en-US" dirty="0"/>
          </a:p>
        </p:txBody>
      </p:sp>
    </p:spTree>
    <p:extLst>
      <p:ext uri="{BB962C8B-B14F-4D97-AF65-F5344CB8AC3E}">
        <p14:creationId xmlns:p14="http://schemas.microsoft.com/office/powerpoint/2010/main" val="75293856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 U</a:t>
            </a:r>
            <a:r>
              <a:rPr lang="en-US" dirty="0" smtClean="0"/>
              <a:t>sing </a:t>
            </a:r>
            <a:r>
              <a:rPr lang="en-US" dirty="0"/>
              <a:t>a Compose F</a:t>
            </a:r>
            <a:r>
              <a:rPr lang="en-US" dirty="0" smtClean="0"/>
              <a:t>ile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If </a:t>
            </a:r>
            <a:r>
              <a:rPr lang="en-US" sz="2400" dirty="0">
                <a:solidFill>
                  <a:schemeClr val="tx1"/>
                </a:solidFill>
              </a:rPr>
              <a:t>your registry invocation is advanced, it may be easier to </a:t>
            </a:r>
            <a:r>
              <a:rPr lang="en-US" sz="2400" dirty="0" smtClean="0">
                <a:solidFill>
                  <a:schemeClr val="tx1"/>
                </a:solidFill>
              </a:rPr>
              <a:t>Docker Compose </a:t>
            </a:r>
          </a:p>
          <a:p>
            <a:pPr>
              <a:buFont typeface="Wingdings" charset="2"/>
              <a:buChar char="q"/>
            </a:pPr>
            <a:r>
              <a:rPr lang="en-US" sz="2400" dirty="0">
                <a:solidFill>
                  <a:schemeClr val="tx1"/>
                </a:solidFill>
              </a:rPr>
              <a:t> Use the following example </a:t>
            </a:r>
            <a:r>
              <a:rPr lang="en-US" sz="2400" dirty="0" err="1">
                <a:solidFill>
                  <a:schemeClr val="tx1"/>
                </a:solidFill>
                <a:latin typeface="Courier New" charset="0"/>
                <a:ea typeface="Courier New" charset="0"/>
                <a:cs typeface="Courier New" charset="0"/>
              </a:rPr>
              <a:t>docker-compose.yml</a:t>
            </a:r>
            <a:r>
              <a:rPr lang="en-US" sz="2400" dirty="0">
                <a:solidFill>
                  <a:schemeClr val="tx1"/>
                </a:solidFill>
              </a:rPr>
              <a:t> as a </a:t>
            </a:r>
            <a:r>
              <a:rPr lang="en-US" sz="2400" dirty="0" smtClean="0">
                <a:solidFill>
                  <a:schemeClr val="tx1"/>
                </a:solidFill>
              </a:rPr>
              <a:t>template:</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176</a:t>
            </a:fld>
            <a:endParaRPr lang="en-US" altLang="en-US"/>
          </a:p>
        </p:txBody>
      </p:sp>
      <p:sp>
        <p:nvSpPr>
          <p:cNvPr id="7" name="Content Placeholder 2"/>
          <p:cNvSpPr>
            <a:spLocks noGrp="1"/>
          </p:cNvSpPr>
          <p:nvPr/>
        </p:nvSpPr>
        <p:spPr>
          <a:xfrm>
            <a:off x="2510720" y="2057400"/>
            <a:ext cx="7242880" cy="4009763"/>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100"/>
              </a:spcBef>
              <a:buNone/>
            </a:pPr>
            <a:r>
              <a:rPr lang="en-US" sz="1600" dirty="0">
                <a:latin typeface="Courier New" charset="0"/>
                <a:ea typeface="Courier New" charset="0"/>
                <a:cs typeface="Courier New" charset="0"/>
              </a:rPr>
              <a:t>registry: </a:t>
            </a:r>
            <a:endParaRPr lang="en-US" sz="1600" dirty="0" smtClean="0">
              <a:latin typeface="Courier New" charset="0"/>
              <a:ea typeface="Courier New" charset="0"/>
              <a:cs typeface="Courier New" charset="0"/>
            </a:endParaRPr>
          </a:p>
          <a:p>
            <a:pPr marL="0" indent="0">
              <a:spcBef>
                <a:spcPts val="100"/>
              </a:spcBef>
              <a:buNone/>
            </a:pPr>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restart</a:t>
            </a:r>
            <a:r>
              <a:rPr lang="en-US" sz="1600" dirty="0">
                <a:latin typeface="Courier New" charset="0"/>
                <a:ea typeface="Courier New" charset="0"/>
                <a:cs typeface="Courier New" charset="0"/>
              </a:rPr>
              <a:t>: always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image</a:t>
            </a:r>
            <a:r>
              <a:rPr lang="en-US" sz="1600" dirty="0">
                <a:latin typeface="Courier New" charset="0"/>
                <a:ea typeface="Courier New" charset="0"/>
                <a:cs typeface="Courier New" charset="0"/>
              </a:rPr>
              <a:t>: registry:2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ports</a:t>
            </a:r>
            <a:r>
              <a:rPr lang="en-US" sz="1600" dirty="0">
                <a:latin typeface="Courier New" charset="0"/>
                <a:ea typeface="Courier New" charset="0"/>
                <a:cs typeface="Courier New" charset="0"/>
              </a:rPr>
              <a:t>: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 </a:t>
            </a:r>
            <a:r>
              <a:rPr lang="en-US" sz="1600" dirty="0">
                <a:latin typeface="Courier New" charset="0"/>
                <a:ea typeface="Courier New" charset="0"/>
                <a:cs typeface="Courier New" charset="0"/>
              </a:rPr>
              <a:t>5000:5000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environment</a:t>
            </a:r>
            <a:r>
              <a:rPr lang="en-US" sz="1600" dirty="0">
                <a:latin typeface="Courier New" charset="0"/>
                <a:ea typeface="Courier New" charset="0"/>
                <a:cs typeface="Courier New" charset="0"/>
              </a:rPr>
              <a:t>: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REGISTRY_HTTP_TLS_CERTIFICATE</a:t>
            </a:r>
            <a:r>
              <a:rPr lang="en-US" sz="1600" dirty="0">
                <a:latin typeface="Courier New" charset="0"/>
                <a:ea typeface="Courier New" charset="0"/>
                <a:cs typeface="Courier New" charset="0"/>
              </a:rPr>
              <a:t>: /certs/</a:t>
            </a:r>
            <a:r>
              <a:rPr lang="en-US" sz="1600" dirty="0" err="1">
                <a:latin typeface="Courier New" charset="0"/>
                <a:ea typeface="Courier New" charset="0"/>
                <a:cs typeface="Courier New" charset="0"/>
              </a:rPr>
              <a:t>domain.crt</a:t>
            </a:r>
            <a:r>
              <a:rPr lang="en-US" sz="1600" dirty="0">
                <a:latin typeface="Courier New" charset="0"/>
                <a:ea typeface="Courier New" charset="0"/>
                <a:cs typeface="Courier New" charset="0"/>
              </a:rPr>
              <a:t>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REGISTRY_HTTP_TLS_KEY</a:t>
            </a:r>
            <a:r>
              <a:rPr lang="en-US" sz="1600" dirty="0">
                <a:latin typeface="Courier New" charset="0"/>
                <a:ea typeface="Courier New" charset="0"/>
                <a:cs typeface="Courier New" charset="0"/>
              </a:rPr>
              <a:t>: /certs/</a:t>
            </a:r>
            <a:r>
              <a:rPr lang="en-US" sz="1600" dirty="0" err="1">
                <a:latin typeface="Courier New" charset="0"/>
                <a:ea typeface="Courier New" charset="0"/>
                <a:cs typeface="Courier New" charset="0"/>
              </a:rPr>
              <a:t>domain.key</a:t>
            </a:r>
            <a:r>
              <a:rPr lang="en-US" sz="1600" dirty="0">
                <a:latin typeface="Courier New" charset="0"/>
                <a:ea typeface="Courier New" charset="0"/>
                <a:cs typeface="Courier New" charset="0"/>
              </a:rPr>
              <a:t>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REGISTRY_AUTH</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htpasswd</a:t>
            </a:r>
            <a:r>
              <a:rPr lang="en-US" sz="1600" dirty="0">
                <a:latin typeface="Courier New" charset="0"/>
                <a:ea typeface="Courier New" charset="0"/>
                <a:cs typeface="Courier New" charset="0"/>
              </a:rPr>
              <a:t>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REGISTRY_AUTH_HTPASSWD_PATH</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auth</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htpasswd</a:t>
            </a:r>
            <a:r>
              <a:rPr lang="en-US" sz="1600" dirty="0">
                <a:latin typeface="Courier New" charset="0"/>
                <a:ea typeface="Courier New" charset="0"/>
                <a:cs typeface="Courier New" charset="0"/>
              </a:rPr>
              <a:t>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REGISTRY_AUTH_HTPASSWD_REALM</a:t>
            </a:r>
            <a:r>
              <a:rPr lang="en-US" sz="1600" dirty="0">
                <a:latin typeface="Courier New" charset="0"/>
                <a:ea typeface="Courier New" charset="0"/>
                <a:cs typeface="Courier New" charset="0"/>
              </a:rPr>
              <a:t>: Registry Realm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volumes</a:t>
            </a:r>
            <a:r>
              <a:rPr lang="en-US" sz="1600" dirty="0">
                <a:latin typeface="Courier New" charset="0"/>
                <a:ea typeface="Courier New" charset="0"/>
                <a:cs typeface="Courier New" charset="0"/>
              </a:rPr>
              <a:t>: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 </a:t>
            </a:r>
            <a:r>
              <a:rPr lang="en-US" sz="1600" dirty="0">
                <a:latin typeface="Courier New" charset="0"/>
                <a:ea typeface="Courier New" charset="0"/>
                <a:cs typeface="Courier New" charset="0"/>
              </a:rPr>
              <a:t>/path/data:/</a:t>
            </a:r>
            <a:r>
              <a:rPr lang="en-US" sz="1600" dirty="0" err="1">
                <a:latin typeface="Courier New" charset="0"/>
                <a:ea typeface="Courier New" charset="0"/>
                <a:cs typeface="Courier New" charset="0"/>
              </a:rPr>
              <a:t>var</a:t>
            </a:r>
            <a:r>
              <a:rPr lang="en-US" sz="1600" dirty="0">
                <a:latin typeface="Courier New" charset="0"/>
                <a:ea typeface="Courier New" charset="0"/>
                <a:cs typeface="Courier New" charset="0"/>
              </a:rPr>
              <a:t>/lib/registry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 </a:t>
            </a:r>
            <a:r>
              <a:rPr lang="en-US" sz="1600" dirty="0">
                <a:latin typeface="Courier New" charset="0"/>
                <a:ea typeface="Courier New" charset="0"/>
                <a:cs typeface="Courier New" charset="0"/>
              </a:rPr>
              <a:t>/path/certs:/certs </a:t>
            </a:r>
            <a:endParaRPr lang="en-US" sz="1600" dirty="0" smtClean="0">
              <a:latin typeface="Courier New" charset="0"/>
              <a:ea typeface="Courier New" charset="0"/>
              <a:cs typeface="Courier New" charset="0"/>
            </a:endParaRPr>
          </a:p>
          <a:p>
            <a:pPr marL="0" indent="0">
              <a:spcBef>
                <a:spcPts val="100"/>
              </a:spcBef>
              <a:buNone/>
            </a:pPr>
            <a:r>
              <a:rPr lang="en-US" sz="1600" dirty="0" smtClean="0">
                <a:latin typeface="Courier New" charset="0"/>
                <a:ea typeface="Courier New" charset="0"/>
                <a:cs typeface="Courier New" charset="0"/>
              </a:rPr>
              <a:t>    - </a:t>
            </a:r>
            <a:r>
              <a:rPr lang="en-US" sz="1600" dirty="0">
                <a:latin typeface="Courier New" charset="0"/>
                <a:ea typeface="Courier New" charset="0"/>
                <a:cs typeface="Courier New" charset="0"/>
              </a:rPr>
              <a:t>/path/</a:t>
            </a:r>
            <a:r>
              <a:rPr lang="en-US" sz="1600" dirty="0" err="1">
                <a:latin typeface="Courier New" charset="0"/>
                <a:ea typeface="Courier New" charset="0"/>
                <a:cs typeface="Courier New" charset="0"/>
              </a:rPr>
              <a:t>auth</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auth</a:t>
            </a:r>
            <a:endParaRPr lang="en-US" sz="16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664864252"/>
      </p:ext>
    </p:extLst>
  </p:cSld>
  <p:clrMapOvr>
    <a:masterClrMapping/>
  </p:clrMapOvr>
  <p:transition>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 U</a:t>
            </a:r>
            <a:r>
              <a:rPr lang="en-US" dirty="0" smtClean="0"/>
              <a:t>sing </a:t>
            </a:r>
            <a:r>
              <a:rPr lang="en-US" dirty="0"/>
              <a:t>a Compose F</a:t>
            </a:r>
            <a:r>
              <a:rPr lang="en-US" dirty="0" smtClean="0"/>
              <a:t>ile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Start </a:t>
            </a:r>
            <a:r>
              <a:rPr lang="en-US" sz="2400" dirty="0" smtClean="0">
                <a:solidFill>
                  <a:schemeClr val="tx1"/>
                </a:solidFill>
              </a:rPr>
              <a:t>it up by </a:t>
            </a:r>
            <a:r>
              <a:rPr lang="en-US" sz="2400" dirty="0">
                <a:solidFill>
                  <a:schemeClr val="tx1"/>
                </a:solidFill>
              </a:rPr>
              <a:t>issuing the </a:t>
            </a:r>
            <a:r>
              <a:rPr lang="en-US" sz="2400" dirty="0" smtClean="0">
                <a:solidFill>
                  <a:schemeClr val="tx1"/>
                </a:solidFill>
              </a:rPr>
              <a:t>following in </a:t>
            </a:r>
            <a:r>
              <a:rPr lang="en-US" sz="2400" dirty="0">
                <a:solidFill>
                  <a:schemeClr val="tx1"/>
                </a:solidFill>
              </a:rPr>
              <a:t>the directory containing the </a:t>
            </a:r>
            <a:r>
              <a:rPr lang="en-US" sz="2400" dirty="0" err="1" smtClean="0">
                <a:solidFill>
                  <a:schemeClr val="tx1"/>
                </a:solidFill>
                <a:latin typeface="Courier New" charset="0"/>
                <a:ea typeface="Courier New" charset="0"/>
                <a:cs typeface="Courier New" charset="0"/>
              </a:rPr>
              <a:t>docker-compose.yml</a:t>
            </a:r>
            <a:r>
              <a:rPr lang="en-US" sz="2400" dirty="0">
                <a:solidFill>
                  <a:schemeClr val="tx1"/>
                </a:solidFill>
              </a:rPr>
              <a:t> file</a:t>
            </a:r>
            <a:r>
              <a:rPr lang="en-US" sz="2400" dirty="0" smtClean="0">
                <a:solidFill>
                  <a:schemeClr val="tx1"/>
                </a:solidFill>
              </a:rPr>
              <a:t>:</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177</a:t>
            </a:fld>
            <a:endParaRPr lang="en-US" altLang="en-US"/>
          </a:p>
        </p:txBody>
      </p:sp>
      <p:sp>
        <p:nvSpPr>
          <p:cNvPr id="8" name="Content Placeholder 2"/>
          <p:cNvSpPr>
            <a:spLocks noGrp="1"/>
          </p:cNvSpPr>
          <p:nvPr/>
        </p:nvSpPr>
        <p:spPr>
          <a:xfrm>
            <a:off x="4267200" y="1911928"/>
            <a:ext cx="3657600" cy="374072"/>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-compose up -d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852013"/>
            <a:ext cx="3200400" cy="315010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508102">
            <a:off x="7774722" y="2162798"/>
            <a:ext cx="1252628" cy="889366"/>
          </a:xfrm>
          <a:prstGeom prst="rect">
            <a:avLst/>
          </a:prstGeom>
        </p:spPr>
      </p:pic>
      <p:sp>
        <p:nvSpPr>
          <p:cNvPr id="10" name="TextBox 9"/>
          <p:cNvSpPr txBox="1"/>
          <p:nvPr/>
        </p:nvSpPr>
        <p:spPr>
          <a:xfrm rot="20584186" flipH="1">
            <a:off x="8165813" y="3042538"/>
            <a:ext cx="1696298" cy="1077218"/>
          </a:xfrm>
          <a:prstGeom prst="rect">
            <a:avLst/>
          </a:prstGeom>
          <a:noFill/>
        </p:spPr>
        <p:txBody>
          <a:bodyPr wrap="none" rtlCol="0">
            <a:spAutoFit/>
          </a:bodyPr>
          <a:lstStyle/>
          <a:p>
            <a:pPr algn="ctr"/>
            <a:r>
              <a:rPr lang="en-US" sz="3200" dirty="0">
                <a:solidFill>
                  <a:srgbClr val="E72102"/>
                </a:solidFill>
                <a:latin typeface="Hand Of Sean (Demo)" charset="0"/>
                <a:ea typeface="Hand Of Sean (Demo)" charset="0"/>
                <a:cs typeface="Hand Of Sean (Demo)" charset="0"/>
              </a:rPr>
              <a:t>d</a:t>
            </a:r>
            <a:r>
              <a:rPr lang="en-US" sz="3200" dirty="0" smtClean="0">
                <a:solidFill>
                  <a:srgbClr val="E72102"/>
                </a:solidFill>
                <a:latin typeface="Hand Of Sean (Demo)" charset="0"/>
                <a:ea typeface="Hand Of Sean (Demo)" charset="0"/>
                <a:cs typeface="Hand Of Sean (Demo)" charset="0"/>
              </a:rPr>
              <a:t>aemon</a:t>
            </a:r>
          </a:p>
          <a:p>
            <a:pPr algn="ctr"/>
            <a:r>
              <a:rPr lang="en-US" sz="3200" dirty="0" smtClean="0">
                <a:solidFill>
                  <a:srgbClr val="E72102"/>
                </a:solidFill>
                <a:latin typeface="Hand Of Sean (Demo)" charset="0"/>
                <a:ea typeface="Hand Of Sean (Demo)" charset="0"/>
                <a:cs typeface="Hand Of Sean (Demo)" charset="0"/>
              </a:rPr>
              <a:t>mode</a:t>
            </a:r>
            <a:endParaRPr lang="en-US" sz="32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572748781"/>
      </p:ext>
    </p:extLst>
  </p:cSld>
  <p:clrMapOvr>
    <a:masterClrMapping/>
  </p:clrMapOvr>
  <p:transition>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H</a:t>
            </a:r>
            <a:r>
              <a:rPr lang="en-US" sz="4950" dirty="0" smtClean="0"/>
              <a:t>ands-on Exercise(s)</a:t>
            </a:r>
            <a:endParaRPr lang="en-US" dirty="0"/>
          </a:p>
        </p:txBody>
      </p:sp>
    </p:spTree>
    <p:extLst>
      <p:ext uri="{BB962C8B-B14F-4D97-AF65-F5344CB8AC3E}">
        <p14:creationId xmlns:p14="http://schemas.microsoft.com/office/powerpoint/2010/main" val="174898524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Tree>
    <p:extLst>
      <p:ext uri="{BB962C8B-B14F-4D97-AF65-F5344CB8AC3E}">
        <p14:creationId xmlns:p14="http://schemas.microsoft.com/office/powerpoint/2010/main" val="438768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prstGeom prst="rect">
            <a:avLst/>
          </a:prstGeom>
        </p:spPr>
        <p:txBody>
          <a:bodyPr/>
          <a:lstStyle>
            <a:lvl1pPr defTabSz="813816">
              <a:defRPr sz="3559" spc="-89"/>
            </a:lvl1pPr>
          </a:lstStyle>
          <a:p>
            <a:r>
              <a:t>Basic Commands</a:t>
            </a:r>
          </a:p>
        </p:txBody>
      </p:sp>
      <p:sp>
        <p:nvSpPr>
          <p:cNvPr id="191" name="Shape 191"/>
          <p:cNvSpPr>
            <a:spLocks noGrp="1"/>
          </p:cNvSpPr>
          <p:nvPr>
            <p:ph type="body" sz="quarter" idx="1"/>
          </p:nvPr>
        </p:nvSpPr>
        <p:spPr>
          <a:xfrm>
            <a:off x="1097280" y="1066800"/>
            <a:ext cx="8281501" cy="1958610"/>
          </a:xfrm>
          <a:prstGeom prst="rect">
            <a:avLst/>
          </a:prstGeom>
        </p:spPr>
        <p:txBody>
          <a:bodyPr/>
          <a:lstStyle>
            <a:lvl1pPr>
              <a:buFont typeface="Wingdings"/>
              <a:buChar char="❑"/>
              <a:defRPr sz="2800"/>
            </a:lvl1pPr>
            <a:lvl2pPr marL="292608" indent="-91440">
              <a:buFont typeface="Wingdings"/>
              <a:buChar char="❑"/>
              <a:defRPr sz="2800"/>
            </a:lvl2pPr>
          </a:lstStyle>
          <a:p>
            <a:r>
              <a:rPr sz="2400" dirty="0"/>
              <a:t> How do we “get in” our container?</a:t>
            </a:r>
          </a:p>
          <a:p>
            <a:pPr lvl="1"/>
            <a:r>
              <a:rPr sz="2400" dirty="0"/>
              <a:t> By spinning off an image using ‘run</a:t>
            </a:r>
            <a:r>
              <a:rPr sz="2400" dirty="0" smtClean="0"/>
              <a:t>’</a:t>
            </a:r>
            <a:r>
              <a:rPr lang="en-US" sz="2400" dirty="0" smtClean="0"/>
              <a:t>:</a:t>
            </a:r>
            <a:endParaRPr sz="2400" dirty="0"/>
          </a:p>
        </p:txBody>
      </p:sp>
      <p:sp>
        <p:nvSpPr>
          <p:cNvPr id="192" name="Shape 192"/>
          <p:cNvSpPr/>
          <p:nvPr/>
        </p:nvSpPr>
        <p:spPr>
          <a:xfrm>
            <a:off x="3127349" y="1905000"/>
            <a:ext cx="5940086"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2500">
                <a:solidFill>
                  <a:srgbClr val="FFFFFF"/>
                </a:solidFill>
                <a:latin typeface="Courier New"/>
                <a:ea typeface="Courier New"/>
                <a:cs typeface="Courier New"/>
                <a:sym typeface="Courier New"/>
              </a:defRPr>
            </a:lvl1pPr>
          </a:lstStyle>
          <a:p>
            <a:pPr algn="ctr"/>
            <a:r>
              <a:rPr lang="en-US" sz="2000" dirty="0"/>
              <a:t>$ </a:t>
            </a:r>
            <a:r>
              <a:rPr sz="2000" dirty="0" err="1"/>
              <a:t>docker</a:t>
            </a:r>
            <a:r>
              <a:rPr sz="2000" dirty="0"/>
              <a:t> run &lt;image-name, or image-id&gt;</a:t>
            </a:r>
          </a:p>
        </p:txBody>
      </p:sp>
      <p:sp>
        <p:nvSpPr>
          <p:cNvPr id="193" name="Shape 193"/>
          <p:cNvSpPr/>
          <p:nvPr/>
        </p:nvSpPr>
        <p:spPr>
          <a:xfrm>
            <a:off x="1097280" y="2743200"/>
            <a:ext cx="8281501" cy="257487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vl2pPr marL="292608" indent="-91440" defTabSz="914400">
              <a:lnSpc>
                <a:spcPct val="90000"/>
              </a:lnSpc>
              <a:spcBef>
                <a:spcPts val="1200"/>
              </a:spcBef>
              <a:buClr>
                <a:schemeClr val="accent1"/>
              </a:buClr>
              <a:buSzPct val="100000"/>
              <a:buFont typeface="Wingdings"/>
              <a:buChar char="❑"/>
              <a:defRPr sz="2800">
                <a:solidFill>
                  <a:srgbClr val="404040"/>
                </a:solidFill>
              </a:defRPr>
            </a:lvl2pPr>
          </a:lstStyle>
          <a:p>
            <a:r>
              <a:rPr sz="2400" dirty="0"/>
              <a:t> Container is running, but where is it?</a:t>
            </a:r>
          </a:p>
          <a:p>
            <a:pPr lvl="1"/>
            <a:r>
              <a:rPr sz="2400" dirty="0"/>
              <a:t> Enter active containers with ‘exec -it</a:t>
            </a:r>
            <a:r>
              <a:rPr sz="2400" dirty="0" smtClean="0"/>
              <a:t>’</a:t>
            </a:r>
            <a:r>
              <a:rPr lang="en-US" sz="2400" dirty="0" smtClean="0"/>
              <a:t>:</a:t>
            </a:r>
            <a:endParaRPr sz="2400" dirty="0"/>
          </a:p>
        </p:txBody>
      </p:sp>
      <p:sp>
        <p:nvSpPr>
          <p:cNvPr id="194" name="Shape 194"/>
          <p:cNvSpPr/>
          <p:nvPr/>
        </p:nvSpPr>
        <p:spPr>
          <a:xfrm>
            <a:off x="2667000" y="3624797"/>
            <a:ext cx="6709527"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nchor="ctr">
            <a:spAutoFit/>
          </a:bodyPr>
          <a:lstStyle>
            <a:lvl1pPr>
              <a:defRPr sz="2500">
                <a:solidFill>
                  <a:srgbClr val="FFFFFF"/>
                </a:solidFill>
                <a:latin typeface="Courier New"/>
                <a:ea typeface="Courier New"/>
                <a:cs typeface="Courier New"/>
                <a:sym typeface="Courier New"/>
              </a:defRPr>
            </a:lvl1pPr>
          </a:lstStyle>
          <a:p>
            <a:pPr algn="ctr"/>
            <a:r>
              <a:rPr lang="en-US" sz="2000"/>
              <a:t>$ </a:t>
            </a:r>
            <a:r>
              <a:rPr sz="2000" dirty="0" err="1"/>
              <a:t>docker</a:t>
            </a:r>
            <a:r>
              <a:rPr sz="2000" dirty="0"/>
              <a:t> exec -it &lt;image-name, or image-id&gt;</a:t>
            </a:r>
          </a:p>
        </p:txBody>
      </p:sp>
    </p:spTree>
    <p:extLst>
      <p:ext uri="{BB962C8B-B14F-4D97-AF65-F5344CB8AC3E}">
        <p14:creationId xmlns:p14="http://schemas.microsoft.com/office/powerpoint/2010/main" val="17025105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Docker Compose</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dirty="0" smtClean="0"/>
              <a:t>Managing multi-container </a:t>
            </a:r>
            <a:r>
              <a:rPr lang="en-US" dirty="0"/>
              <a:t>Docker applications</a:t>
            </a:r>
            <a:endParaRPr lang="en-US" dirty="0" smtClean="0"/>
          </a:p>
        </p:txBody>
      </p:sp>
    </p:spTree>
    <p:extLst>
      <p:ext uri="{BB962C8B-B14F-4D97-AF65-F5344CB8AC3E}">
        <p14:creationId xmlns:p14="http://schemas.microsoft.com/office/powerpoint/2010/main" val="133397057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Overview</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A2278F1-C508-473B-BA88-559DB2570B26}" type="slidenum">
              <a:rPr lang="en-US" altLang="en-US" smtClean="0"/>
              <a:pPr/>
              <a:t>181</a:t>
            </a:fld>
            <a:endParaRPr lang="en-US" altLang="en-US"/>
          </a:p>
        </p:txBody>
      </p:sp>
    </p:spTree>
    <p:extLst>
      <p:ext uri="{BB962C8B-B14F-4D97-AF65-F5344CB8AC3E}">
        <p14:creationId xmlns:p14="http://schemas.microsoft.com/office/powerpoint/2010/main" val="105002134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So, we’ve seen a bit of it already, but what is Docker Compose?</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182</a:t>
            </a:fld>
            <a:endParaRPr lang="en-US" altLang="en-US"/>
          </a:p>
        </p:txBody>
      </p:sp>
      <p:sp>
        <p:nvSpPr>
          <p:cNvPr id="9" name="Rounded Rectangle 8"/>
          <p:cNvSpPr/>
          <p:nvPr/>
        </p:nvSpPr>
        <p:spPr>
          <a:xfrm>
            <a:off x="1173480" y="1600200"/>
            <a:ext cx="9799320" cy="27432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latin typeface="+mj-lt"/>
              </a:rPr>
              <a:t>“</a:t>
            </a:r>
            <a:r>
              <a:rPr lang="en-US" sz="2200" dirty="0" smtClean="0">
                <a:solidFill>
                  <a:schemeClr val="tx1"/>
                </a:solidFill>
                <a:latin typeface="+mj-lt"/>
              </a:rPr>
              <a:t>Docker </a:t>
            </a:r>
            <a:r>
              <a:rPr lang="en-US" sz="2200" dirty="0">
                <a:solidFill>
                  <a:schemeClr val="tx1"/>
                </a:solidFill>
                <a:latin typeface="+mj-lt"/>
              </a:rPr>
              <a:t>Compose is a tool for defining and running complex applications with Docker. </a:t>
            </a:r>
            <a:r>
              <a:rPr lang="en-US" sz="2200" dirty="0" smtClean="0">
                <a:solidFill>
                  <a:schemeClr val="tx1"/>
                </a:solidFill>
                <a:latin typeface="+mj-lt"/>
              </a:rPr>
              <a:t>With </a:t>
            </a:r>
            <a:r>
              <a:rPr lang="en-US" sz="2200" dirty="0">
                <a:solidFill>
                  <a:schemeClr val="tx1"/>
                </a:solidFill>
                <a:latin typeface="+mj-lt"/>
              </a:rPr>
              <a:t>Compose, you define a multi-container application in a single file, then spin your application up in a single command which does everything that needs to be done to get it running</a:t>
            </a:r>
            <a:r>
              <a:rPr lang="en-US" sz="2200" dirty="0" smtClean="0">
                <a:solidFill>
                  <a:schemeClr val="tx1"/>
                </a:solidFill>
                <a:latin typeface="+mj-lt"/>
              </a:rPr>
              <a:t>.”</a:t>
            </a:r>
            <a:endParaRPr lang="en-US" sz="2200" dirty="0">
              <a:solidFill>
                <a:schemeClr val="tx1"/>
              </a:solidFill>
              <a:latin typeface="+mj-lt"/>
            </a:endParaRPr>
          </a:p>
          <a:p>
            <a:r>
              <a:rPr lang="en-US" sz="2000" b="1" dirty="0">
                <a:solidFill>
                  <a:schemeClr val="tx1"/>
                </a:solidFill>
              </a:rPr>
              <a:t> </a:t>
            </a:r>
            <a:r>
              <a:rPr lang="en-US" sz="2000" b="1" dirty="0" smtClean="0">
                <a:solidFill>
                  <a:schemeClr val="tx1"/>
                </a:solidFill>
              </a:rPr>
              <a:t>— </a:t>
            </a:r>
            <a:r>
              <a:rPr lang="en-US" sz="2000" b="1" dirty="0" err="1">
                <a:solidFill>
                  <a:schemeClr val="tx1"/>
                </a:solidFill>
              </a:rPr>
              <a:t>github.com</a:t>
            </a:r>
            <a:r>
              <a:rPr lang="en-US" sz="2000" b="1" dirty="0">
                <a:solidFill>
                  <a:schemeClr val="tx1"/>
                </a:solidFill>
              </a:rPr>
              <a:t>/</a:t>
            </a:r>
            <a:r>
              <a:rPr lang="en-US" sz="2000" b="1" dirty="0" err="1">
                <a:solidFill>
                  <a:schemeClr val="tx1"/>
                </a:solidFill>
              </a:rPr>
              <a:t>docker</a:t>
            </a:r>
            <a:r>
              <a:rPr lang="en-US" sz="2000" b="1" dirty="0">
                <a:solidFill>
                  <a:schemeClr val="tx1"/>
                </a:solidFill>
              </a:rPr>
              <a:t>/compose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00" y="3200400"/>
            <a:ext cx="1729986" cy="3048000"/>
          </a:xfrm>
          <a:prstGeom prst="rect">
            <a:avLst/>
          </a:prstGeom>
        </p:spPr>
      </p:pic>
    </p:spTree>
    <p:extLst>
      <p:ext uri="{BB962C8B-B14F-4D97-AF65-F5344CB8AC3E}">
        <p14:creationId xmlns:p14="http://schemas.microsoft.com/office/powerpoint/2010/main" val="1835567595"/>
      </p:ext>
    </p:extLst>
  </p:cSld>
  <p:clrMapOvr>
    <a:masterClrMapping/>
  </p:clrMapOvr>
  <p:transition>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Compose Introduction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a:t>When working with </a:t>
            </a:r>
            <a:r>
              <a:rPr lang="en-US" sz="2400" b="1" dirty="0"/>
              <a:t>multiple</a:t>
            </a:r>
            <a:r>
              <a:rPr lang="en-US" sz="2400" dirty="0"/>
              <a:t> containers, it can be difficult to manage </a:t>
            </a:r>
            <a:r>
              <a:rPr lang="en-US" sz="2400" dirty="0" smtClean="0"/>
              <a:t>starting, </a:t>
            </a:r>
            <a:r>
              <a:rPr lang="en-US" sz="2400" dirty="0"/>
              <a:t>along with the </a:t>
            </a:r>
            <a:r>
              <a:rPr lang="en-US" sz="2400" dirty="0" smtClean="0"/>
              <a:t>configuration, </a:t>
            </a:r>
            <a:r>
              <a:rPr lang="en-US" sz="2400" dirty="0"/>
              <a:t>of variables and links. </a:t>
            </a:r>
            <a:endParaRPr lang="en-US" sz="2400" dirty="0" smtClean="0"/>
          </a:p>
          <a:p>
            <a:pPr>
              <a:buFont typeface="Wingdings" panose="05000000000000000000" pitchFamily="2" charset="2"/>
              <a:buChar char="q"/>
            </a:pPr>
            <a:r>
              <a:rPr lang="en-US" sz="2400" dirty="0"/>
              <a:t> </a:t>
            </a:r>
            <a:r>
              <a:rPr lang="en-US" sz="2400" dirty="0" smtClean="0"/>
              <a:t>To </a:t>
            </a:r>
            <a:r>
              <a:rPr lang="en-US" sz="2400" dirty="0"/>
              <a:t>solve this problem, Docker has a tool called Docker </a:t>
            </a:r>
            <a:r>
              <a:rPr lang="en-US" sz="2400" dirty="0" smtClean="0"/>
              <a:t>Compose, </a:t>
            </a:r>
            <a:r>
              <a:rPr lang="en-US" sz="2400" dirty="0"/>
              <a:t>to manage the </a:t>
            </a:r>
            <a:r>
              <a:rPr lang="en-US" sz="2400" b="1" dirty="0" smtClean="0"/>
              <a:t>orchestration</a:t>
            </a:r>
            <a:r>
              <a:rPr lang="en-US" sz="2400" dirty="0" smtClean="0"/>
              <a:t> and launching </a:t>
            </a:r>
            <a:r>
              <a:rPr lang="en-US" sz="2400" dirty="0"/>
              <a:t>of containers.  </a:t>
            </a: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183</a:t>
            </a:fld>
            <a:endParaRPr lang="en-US" altLang="en-US"/>
          </a:p>
        </p:txBody>
      </p:sp>
    </p:spTree>
    <p:extLst>
      <p:ext uri="{BB962C8B-B14F-4D97-AF65-F5344CB8AC3E}">
        <p14:creationId xmlns:p14="http://schemas.microsoft.com/office/powerpoint/2010/main" val="931087008"/>
      </p:ext>
    </p:extLst>
  </p:cSld>
  <p:clrMapOvr>
    <a:masterClrMapping/>
  </p:clrMapOvr>
  <p:transition>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Compose Introduction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a:t>Docker Compose is </a:t>
            </a:r>
            <a:r>
              <a:rPr lang="en-US" sz="2400" b="1" dirty="0"/>
              <a:t>based</a:t>
            </a:r>
            <a:r>
              <a:rPr lang="en-US" sz="2400" dirty="0"/>
              <a:t> on a </a:t>
            </a:r>
            <a:r>
              <a:rPr lang="en-US" sz="2400" dirty="0" err="1">
                <a:latin typeface="Courier New" charset="0"/>
                <a:ea typeface="Courier New" charset="0"/>
                <a:cs typeface="Courier New" charset="0"/>
              </a:rPr>
              <a:t>docker-compose.yml</a:t>
            </a:r>
            <a:r>
              <a:rPr lang="en-US" sz="2400" dirty="0"/>
              <a:t> file. </a:t>
            </a:r>
            <a:endParaRPr lang="en-US" sz="2400" dirty="0" smtClean="0"/>
          </a:p>
          <a:p>
            <a:pPr>
              <a:buFont typeface="Wingdings" panose="05000000000000000000" pitchFamily="2" charset="2"/>
              <a:buChar char="q"/>
            </a:pPr>
            <a:r>
              <a:rPr lang="en-US" sz="2400" dirty="0"/>
              <a:t> </a:t>
            </a:r>
            <a:r>
              <a:rPr lang="en-US" sz="2400" dirty="0" smtClean="0"/>
              <a:t>This </a:t>
            </a:r>
            <a:r>
              <a:rPr lang="en-US" sz="2400" dirty="0"/>
              <a:t>file </a:t>
            </a:r>
            <a:r>
              <a:rPr lang="en-US" sz="2400" b="1" dirty="0"/>
              <a:t>defines</a:t>
            </a:r>
            <a:r>
              <a:rPr lang="en-US" sz="2400" dirty="0"/>
              <a:t> all of the containers and settings you need to launch your set of clusters. </a:t>
            </a:r>
            <a:endParaRPr lang="en-US" sz="2400" dirty="0" smtClean="0"/>
          </a:p>
          <a:p>
            <a:pPr>
              <a:buFont typeface="Wingdings" panose="05000000000000000000" pitchFamily="2" charset="2"/>
              <a:buChar char="q"/>
            </a:pPr>
            <a:r>
              <a:rPr lang="en-US" sz="2400" dirty="0"/>
              <a:t> </a:t>
            </a:r>
            <a:r>
              <a:rPr lang="en-US" sz="2400" dirty="0" smtClean="0"/>
              <a:t>The </a:t>
            </a:r>
            <a:r>
              <a:rPr lang="en-US" sz="2400" dirty="0"/>
              <a:t>properties </a:t>
            </a:r>
            <a:r>
              <a:rPr lang="en-US" sz="2400" b="1" dirty="0"/>
              <a:t>map</a:t>
            </a:r>
            <a:r>
              <a:rPr lang="en-US" sz="2400" dirty="0"/>
              <a:t> onto how you use the </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 run</a:t>
            </a:r>
            <a:r>
              <a:rPr lang="en-US" sz="2400" dirty="0"/>
              <a:t> commands, however, are now stored in source control and shared along with your code.</a:t>
            </a:r>
            <a:endParaRPr lang="en-US" sz="2400" dirty="0" smtClean="0"/>
          </a:p>
          <a:p>
            <a:pPr lvl="1">
              <a:buFont typeface="Wingdings" panose="05000000000000000000" pitchFamily="2" charset="2"/>
              <a:buChar char="q"/>
            </a:pPr>
            <a:endParaRPr lang="en-US" sz="2400" dirty="0" smtClean="0"/>
          </a:p>
          <a:p>
            <a:pPr>
              <a:buFont typeface="Wingdings" panose="05000000000000000000" pitchFamily="2" charset="2"/>
              <a:buChar char="q"/>
            </a:pPr>
            <a:endParaRPr lang="en-US" sz="2600" dirty="0" smtClean="0">
              <a:ea typeface="Courier New" charset="0"/>
              <a:cs typeface="Courier New" charset="0"/>
            </a:endParaRP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184</a:t>
            </a:fld>
            <a:endParaRPr lang="en-US" altLang="en-US"/>
          </a:p>
        </p:txBody>
      </p:sp>
    </p:spTree>
    <p:extLst>
      <p:ext uri="{BB962C8B-B14F-4D97-AF65-F5344CB8AC3E}">
        <p14:creationId xmlns:p14="http://schemas.microsoft.com/office/powerpoint/2010/main" val="1290978117"/>
      </p:ext>
    </p:extLst>
  </p:cSld>
  <p:clrMapOvr>
    <a:masterClrMapping/>
  </p:clrMapOvr>
  <p:transition>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to Know Compose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An </a:t>
            </a:r>
            <a:r>
              <a:rPr lang="en-US" sz="2400" dirty="0">
                <a:solidFill>
                  <a:schemeClr val="tx1"/>
                </a:solidFill>
              </a:rPr>
              <a:t>application using Docker containers will typically consist of multiple </a:t>
            </a:r>
            <a:r>
              <a:rPr lang="en-US" sz="2400" dirty="0" smtClean="0">
                <a:solidFill>
                  <a:schemeClr val="tx1"/>
                </a:solidFill>
              </a:rPr>
              <a:t>containers</a:t>
            </a:r>
          </a:p>
          <a:p>
            <a:pPr>
              <a:buFont typeface="Wingdings" charset="2"/>
              <a:buChar char="q"/>
            </a:pPr>
            <a:r>
              <a:rPr lang="en-US" sz="2400" dirty="0">
                <a:solidFill>
                  <a:schemeClr val="tx1"/>
                </a:solidFill>
              </a:rPr>
              <a:t> </a:t>
            </a:r>
            <a:r>
              <a:rPr lang="en-US" sz="2400" dirty="0" smtClean="0">
                <a:solidFill>
                  <a:schemeClr val="tx1"/>
                </a:solidFill>
              </a:rPr>
              <a:t>With Docker Compose, there is no need to write shell scripts to start your containers</a:t>
            </a:r>
          </a:p>
          <a:p>
            <a:pPr>
              <a:buFont typeface="Wingdings" charset="2"/>
              <a:buChar char="q"/>
            </a:pPr>
            <a:r>
              <a:rPr lang="en-US" sz="2400" dirty="0">
                <a:solidFill>
                  <a:schemeClr val="tx1"/>
                </a:solidFill>
              </a:rPr>
              <a:t> </a:t>
            </a:r>
            <a:r>
              <a:rPr lang="en-US" sz="2400" dirty="0" smtClean="0">
                <a:solidFill>
                  <a:schemeClr val="tx1"/>
                </a:solidFill>
              </a:rPr>
              <a:t>All </a:t>
            </a:r>
            <a:r>
              <a:rPr lang="en-US" sz="2400" dirty="0">
                <a:solidFill>
                  <a:schemeClr val="tx1"/>
                </a:solidFill>
              </a:rPr>
              <a:t>the containers are defined in a configuration file </a:t>
            </a: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S</a:t>
            </a:r>
            <a:r>
              <a:rPr lang="en-US" sz="2400" i="1" dirty="0" smtClean="0">
                <a:solidFill>
                  <a:schemeClr val="tx1"/>
                </a:solidFill>
              </a:rPr>
              <a:t>ervices</a:t>
            </a:r>
            <a:r>
              <a:rPr lang="en-US" sz="2400" dirty="0">
                <a:solidFill>
                  <a:schemeClr val="tx1"/>
                </a:solidFill>
              </a:rPr>
              <a:t>, and then </a:t>
            </a:r>
            <a:r>
              <a:rPr lang="en-US" sz="2400" dirty="0" err="1">
                <a:solidFill>
                  <a:schemeClr val="tx1"/>
                </a:solidFill>
              </a:rPr>
              <a:t>docker</a:t>
            </a:r>
            <a:r>
              <a:rPr lang="en-US" sz="2400" dirty="0">
                <a:solidFill>
                  <a:schemeClr val="tx1"/>
                </a:solidFill>
              </a:rPr>
              <a:t>-compose script is used to start, stop, and restart the application </a:t>
            </a:r>
            <a:endParaRPr lang="en-US" sz="2400" dirty="0" smtClean="0">
              <a:solidFill>
                <a:schemeClr val="tx1"/>
              </a:solidFill>
            </a:endParaRPr>
          </a:p>
          <a:p>
            <a:pPr>
              <a:buFont typeface="Wingdings" charset="2"/>
              <a:buChar char="q"/>
            </a:pPr>
            <a:r>
              <a:rPr lang="en-US" sz="2400" dirty="0">
                <a:solidFill>
                  <a:schemeClr val="tx1"/>
                </a:solidFill>
              </a:rPr>
              <a:t> A</a:t>
            </a:r>
            <a:r>
              <a:rPr lang="en-US" sz="2400" dirty="0" smtClean="0">
                <a:solidFill>
                  <a:schemeClr val="tx1"/>
                </a:solidFill>
              </a:rPr>
              <a:t>nd </a:t>
            </a:r>
            <a:r>
              <a:rPr lang="en-US" sz="2400" dirty="0">
                <a:solidFill>
                  <a:schemeClr val="tx1"/>
                </a:solidFill>
              </a:rPr>
              <a:t>all the services in that application, and all the containers within that </a:t>
            </a:r>
            <a:r>
              <a:rPr lang="en-US" sz="2400" dirty="0" smtClean="0">
                <a:solidFill>
                  <a:schemeClr val="tx1"/>
                </a:solidFill>
              </a:rPr>
              <a:t>service</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185</a:t>
            </a:fld>
            <a:endParaRPr lang="en-US" altLang="en-US"/>
          </a:p>
        </p:txBody>
      </p:sp>
    </p:spTree>
    <p:extLst>
      <p:ext uri="{BB962C8B-B14F-4D97-AF65-F5344CB8AC3E}">
        <p14:creationId xmlns:p14="http://schemas.microsoft.com/office/powerpoint/2010/main" val="110401451"/>
      </p:ext>
    </p:extLst>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Compose Commands</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186</a:t>
            </a:fld>
            <a:endParaRPr lang="en-US" altLang="en-US"/>
          </a:p>
        </p:txBody>
      </p:sp>
      <p:graphicFrame>
        <p:nvGraphicFramePr>
          <p:cNvPr id="9" name="Table 8"/>
          <p:cNvGraphicFramePr>
            <a:graphicFrameLocks noGrp="1"/>
          </p:cNvGraphicFramePr>
          <p:nvPr>
            <p:extLst/>
          </p:nvPr>
        </p:nvGraphicFramePr>
        <p:xfrm>
          <a:off x="906779" y="1371600"/>
          <a:ext cx="10439401" cy="3053080"/>
        </p:xfrm>
        <a:graphic>
          <a:graphicData uri="http://schemas.openxmlformats.org/drawingml/2006/table">
            <a:tbl>
              <a:tblPr firstRow="1" bandRow="1">
                <a:tableStyleId>{5C22544A-7EE6-4342-B048-85BDC9FD1C3A}</a:tableStyleId>
              </a:tblPr>
              <a:tblGrid>
                <a:gridCol w="1500664"/>
                <a:gridCol w="3719037"/>
                <a:gridCol w="1565910"/>
                <a:gridCol w="3653790"/>
              </a:tblGrid>
              <a:tr h="370840">
                <a:tc>
                  <a:txBody>
                    <a:bodyPr/>
                    <a:lstStyle/>
                    <a:p>
                      <a:r>
                        <a:rPr lang="en-US" sz="2400" b="1" dirty="0" smtClean="0"/>
                        <a:t>Command</a:t>
                      </a:r>
                      <a:endParaRPr lang="en-US" sz="2400" b="1" dirty="0"/>
                    </a:p>
                  </a:txBody>
                  <a:tcPr/>
                </a:tc>
                <a:tc>
                  <a:txBody>
                    <a:bodyPr/>
                    <a:lstStyle/>
                    <a:p>
                      <a:r>
                        <a:rPr lang="en-US" sz="2400" b="1" dirty="0" smtClean="0"/>
                        <a:t>Description</a:t>
                      </a:r>
                      <a:endParaRPr lang="en-US" sz="2400" b="1" dirty="0"/>
                    </a:p>
                  </a:txBody>
                  <a:tcPr/>
                </a:tc>
                <a:tc>
                  <a:txBody>
                    <a:bodyPr/>
                    <a:lstStyle/>
                    <a:p>
                      <a:r>
                        <a:rPr lang="en-US" sz="2400" b="1" dirty="0" smtClean="0"/>
                        <a:t>Command</a:t>
                      </a:r>
                      <a:endParaRPr lang="en-US" sz="2400" b="1" dirty="0"/>
                    </a:p>
                  </a:txBody>
                  <a:tcPr/>
                </a:tc>
                <a:tc>
                  <a:txBody>
                    <a:bodyPr/>
                    <a:lstStyle/>
                    <a:p>
                      <a:r>
                        <a:rPr lang="en-US" sz="2400" b="1" dirty="0" smtClean="0"/>
                        <a:t>Description</a:t>
                      </a:r>
                      <a:endParaRPr lang="en-US" sz="2400" b="1" dirty="0"/>
                    </a:p>
                  </a:txBody>
                  <a:tcPr/>
                </a:tc>
              </a:tr>
              <a:tr h="370840">
                <a:tc>
                  <a:txBody>
                    <a:bodyPr/>
                    <a:lstStyle/>
                    <a:p>
                      <a:r>
                        <a:rPr lang="en-US" dirty="0" smtClean="0">
                          <a:latin typeface="Courier New" charset="0"/>
                          <a:ea typeface="Courier New" charset="0"/>
                          <a:cs typeface="Courier New" charset="0"/>
                        </a:rPr>
                        <a:t>build</a:t>
                      </a:r>
                      <a:endParaRPr lang="en-US" dirty="0">
                        <a:latin typeface="Courier New" charset="0"/>
                        <a:ea typeface="Courier New" charset="0"/>
                        <a:cs typeface="Courier New" charset="0"/>
                      </a:endParaRPr>
                    </a:p>
                  </a:txBody>
                  <a:tcPr/>
                </a:tc>
                <a:tc>
                  <a:txBody>
                    <a:bodyPr/>
                    <a:lstStyle/>
                    <a:p>
                      <a:r>
                        <a:rPr lang="en-US" dirty="0">
                          <a:effectLst/>
                        </a:rPr>
                        <a:t>Build or rebuild services</a:t>
                      </a:r>
                    </a:p>
                  </a:txBody>
                  <a:tcPr marL="82550" marR="82550" marT="38100" marB="38100" anchor="ctr"/>
                </a:tc>
                <a:tc>
                  <a:txBody>
                    <a:bodyPr/>
                    <a:lstStyle/>
                    <a:p>
                      <a:r>
                        <a:rPr lang="en-US" dirty="0" smtClean="0">
                          <a:latin typeface="Courier New" charset="0"/>
                          <a:ea typeface="Courier New" charset="0"/>
                          <a:cs typeface="Courier New" charset="0"/>
                        </a:rPr>
                        <a:t>restart</a:t>
                      </a:r>
                      <a:endParaRPr lang="en-US" dirty="0">
                        <a:latin typeface="Courier New" charset="0"/>
                        <a:ea typeface="Courier New" charset="0"/>
                        <a:cs typeface="Courier New" charset="0"/>
                      </a:endParaRPr>
                    </a:p>
                  </a:txBody>
                  <a:tcPr/>
                </a:tc>
                <a:tc>
                  <a:txBody>
                    <a:bodyPr/>
                    <a:lstStyle/>
                    <a:p>
                      <a:r>
                        <a:rPr lang="en-US" dirty="0">
                          <a:effectLst/>
                        </a:rPr>
                        <a:t>Restart services</a:t>
                      </a:r>
                    </a:p>
                  </a:txBody>
                  <a:tcPr marL="82550" marR="82550" marT="38100" marB="38100" anchor="ctr"/>
                </a:tc>
              </a:tr>
              <a:tr h="370840">
                <a:tc>
                  <a:txBody>
                    <a:bodyPr/>
                    <a:lstStyle/>
                    <a:p>
                      <a:r>
                        <a:rPr lang="en-US" dirty="0" smtClean="0">
                          <a:latin typeface="Courier New" charset="0"/>
                          <a:ea typeface="Courier New" charset="0"/>
                          <a:cs typeface="Courier New" charset="0"/>
                        </a:rPr>
                        <a:t>help</a:t>
                      </a:r>
                      <a:endParaRPr lang="en-US" dirty="0">
                        <a:latin typeface="Courier New" charset="0"/>
                        <a:ea typeface="Courier New" charset="0"/>
                        <a:cs typeface="Courier New" charset="0"/>
                      </a:endParaRPr>
                    </a:p>
                  </a:txBody>
                  <a:tcPr/>
                </a:tc>
                <a:tc>
                  <a:txBody>
                    <a:bodyPr/>
                    <a:lstStyle/>
                    <a:p>
                      <a:r>
                        <a:rPr lang="en-US" dirty="0">
                          <a:effectLst/>
                        </a:rPr>
                        <a:t>Get help on a command</a:t>
                      </a:r>
                    </a:p>
                  </a:txBody>
                  <a:tcPr marL="82550" marR="82550" marT="38100" marB="38100" anchor="ctr"/>
                </a:tc>
                <a:tc>
                  <a:txBody>
                    <a:bodyPr/>
                    <a:lstStyle/>
                    <a:p>
                      <a:r>
                        <a:rPr lang="en-US" dirty="0" err="1" smtClean="0">
                          <a:latin typeface="Courier New" charset="0"/>
                          <a:ea typeface="Courier New" charset="0"/>
                          <a:cs typeface="Courier New" charset="0"/>
                        </a:rPr>
                        <a:t>rm</a:t>
                      </a:r>
                      <a:endParaRPr lang="en-US" dirty="0">
                        <a:latin typeface="Courier New" charset="0"/>
                        <a:ea typeface="Courier New" charset="0"/>
                        <a:cs typeface="Courier New" charset="0"/>
                      </a:endParaRPr>
                    </a:p>
                  </a:txBody>
                  <a:tcPr/>
                </a:tc>
                <a:tc>
                  <a:txBody>
                    <a:bodyPr/>
                    <a:lstStyle/>
                    <a:p>
                      <a:r>
                        <a:rPr lang="en-US" dirty="0">
                          <a:effectLst/>
                        </a:rPr>
                        <a:t>Remove stopped containers</a:t>
                      </a:r>
                    </a:p>
                  </a:txBody>
                  <a:tcPr marL="82550" marR="82550" marT="38100" marB="38100" anchor="ctr"/>
                </a:tc>
              </a:tr>
              <a:tr h="370840">
                <a:tc>
                  <a:txBody>
                    <a:bodyPr/>
                    <a:lstStyle/>
                    <a:p>
                      <a:r>
                        <a:rPr lang="en-US" dirty="0" smtClean="0">
                          <a:latin typeface="Courier New" charset="0"/>
                          <a:ea typeface="Courier New" charset="0"/>
                          <a:cs typeface="Courier New" charset="0"/>
                        </a:rPr>
                        <a:t>kill</a:t>
                      </a:r>
                      <a:endParaRPr lang="en-US" dirty="0">
                        <a:latin typeface="Courier New" charset="0"/>
                        <a:ea typeface="Courier New" charset="0"/>
                        <a:cs typeface="Courier New" charset="0"/>
                      </a:endParaRPr>
                    </a:p>
                  </a:txBody>
                  <a:tcPr/>
                </a:tc>
                <a:tc>
                  <a:txBody>
                    <a:bodyPr/>
                    <a:lstStyle/>
                    <a:p>
                      <a:r>
                        <a:rPr lang="en-US" dirty="0">
                          <a:effectLst/>
                        </a:rPr>
                        <a:t>Kill containers</a:t>
                      </a:r>
                    </a:p>
                  </a:txBody>
                  <a:tcPr marL="82550" marR="82550" marT="38100" marB="38100" anchor="ctr"/>
                </a:tc>
                <a:tc>
                  <a:txBody>
                    <a:bodyPr/>
                    <a:lstStyle/>
                    <a:p>
                      <a:r>
                        <a:rPr lang="en-US" dirty="0" smtClean="0">
                          <a:latin typeface="Courier New" charset="0"/>
                          <a:ea typeface="Courier New" charset="0"/>
                          <a:cs typeface="Courier New" charset="0"/>
                        </a:rPr>
                        <a:t>run</a:t>
                      </a:r>
                      <a:endParaRPr lang="en-US" dirty="0">
                        <a:latin typeface="Courier New" charset="0"/>
                        <a:ea typeface="Courier New" charset="0"/>
                        <a:cs typeface="Courier New" charset="0"/>
                      </a:endParaRPr>
                    </a:p>
                  </a:txBody>
                  <a:tcPr/>
                </a:tc>
                <a:tc>
                  <a:txBody>
                    <a:bodyPr/>
                    <a:lstStyle/>
                    <a:p>
                      <a:r>
                        <a:rPr lang="en-US" dirty="0">
                          <a:effectLst/>
                        </a:rPr>
                        <a:t>Run a one-off command</a:t>
                      </a:r>
                    </a:p>
                  </a:txBody>
                  <a:tcPr marL="82550" marR="82550" marT="38100" marB="38100" anchor="ctr"/>
                </a:tc>
              </a:tr>
              <a:tr h="370840">
                <a:tc>
                  <a:txBody>
                    <a:bodyPr/>
                    <a:lstStyle/>
                    <a:p>
                      <a:r>
                        <a:rPr lang="en-US" dirty="0" smtClean="0">
                          <a:latin typeface="Courier New" charset="0"/>
                          <a:ea typeface="Courier New" charset="0"/>
                          <a:cs typeface="Courier New" charset="0"/>
                        </a:rPr>
                        <a:t>logs</a:t>
                      </a:r>
                      <a:endParaRPr lang="en-US" dirty="0">
                        <a:latin typeface="Courier New" charset="0"/>
                        <a:ea typeface="Courier New" charset="0"/>
                        <a:cs typeface="Courier New" charset="0"/>
                      </a:endParaRPr>
                    </a:p>
                  </a:txBody>
                  <a:tcPr/>
                </a:tc>
                <a:tc>
                  <a:txBody>
                    <a:bodyPr/>
                    <a:lstStyle/>
                    <a:p>
                      <a:r>
                        <a:rPr lang="en-US" dirty="0">
                          <a:effectLst/>
                        </a:rPr>
                        <a:t>View output from containers</a:t>
                      </a:r>
                    </a:p>
                  </a:txBody>
                  <a:tcPr marL="82550" marR="82550" marT="38100" marB="38100" anchor="ctr"/>
                </a:tc>
                <a:tc>
                  <a:txBody>
                    <a:bodyPr/>
                    <a:lstStyle/>
                    <a:p>
                      <a:r>
                        <a:rPr lang="en-US" dirty="0" smtClean="0">
                          <a:latin typeface="Courier New" charset="0"/>
                          <a:ea typeface="Courier New" charset="0"/>
                          <a:cs typeface="Courier New" charset="0"/>
                        </a:rPr>
                        <a:t>scale</a:t>
                      </a:r>
                      <a:endParaRPr lang="en-US" dirty="0">
                        <a:latin typeface="Courier New" charset="0"/>
                        <a:ea typeface="Courier New" charset="0"/>
                        <a:cs typeface="Courier New" charset="0"/>
                      </a:endParaRPr>
                    </a:p>
                  </a:txBody>
                  <a:tcPr/>
                </a:tc>
                <a:tc>
                  <a:txBody>
                    <a:bodyPr/>
                    <a:lstStyle/>
                    <a:p>
                      <a:r>
                        <a:rPr lang="en-US" dirty="0">
                          <a:effectLst/>
                        </a:rPr>
                        <a:t>Set number of containers for </a:t>
                      </a:r>
                      <a:r>
                        <a:rPr lang="en-US" dirty="0" smtClean="0">
                          <a:effectLst/>
                        </a:rPr>
                        <a:t>services</a:t>
                      </a:r>
                      <a:endParaRPr lang="en-US" dirty="0">
                        <a:effectLst/>
                      </a:endParaRPr>
                    </a:p>
                  </a:txBody>
                  <a:tcPr marL="82550" marR="82550" marT="38100" marB="38100" anchor="ctr"/>
                </a:tc>
              </a:tr>
              <a:tr h="370840">
                <a:tc>
                  <a:txBody>
                    <a:bodyPr/>
                    <a:lstStyle/>
                    <a:p>
                      <a:r>
                        <a:rPr lang="en-US" dirty="0" smtClean="0">
                          <a:latin typeface="Courier New" charset="0"/>
                          <a:ea typeface="Courier New" charset="0"/>
                          <a:cs typeface="Courier New" charset="0"/>
                        </a:rPr>
                        <a:t>port</a:t>
                      </a:r>
                      <a:endParaRPr lang="en-US" dirty="0">
                        <a:latin typeface="Courier New" charset="0"/>
                        <a:ea typeface="Courier New" charset="0"/>
                        <a:cs typeface="Courier New" charset="0"/>
                      </a:endParaRPr>
                    </a:p>
                  </a:txBody>
                  <a:tcPr/>
                </a:tc>
                <a:tc>
                  <a:txBody>
                    <a:bodyPr/>
                    <a:lstStyle/>
                    <a:p>
                      <a:r>
                        <a:rPr lang="en-US" dirty="0">
                          <a:effectLst/>
                        </a:rPr>
                        <a:t>Print the public port for a port binding</a:t>
                      </a:r>
                    </a:p>
                  </a:txBody>
                  <a:tcPr marL="82550" marR="82550" marT="38100" marB="38100" anchor="ctr"/>
                </a:tc>
                <a:tc>
                  <a:txBody>
                    <a:bodyPr/>
                    <a:lstStyle/>
                    <a:p>
                      <a:r>
                        <a:rPr lang="en-US" dirty="0" smtClean="0">
                          <a:latin typeface="Courier New" charset="0"/>
                          <a:ea typeface="Courier New" charset="0"/>
                          <a:cs typeface="Courier New" charset="0"/>
                        </a:rPr>
                        <a:t>start</a:t>
                      </a:r>
                      <a:endParaRPr lang="en-US" dirty="0">
                        <a:latin typeface="Courier New" charset="0"/>
                        <a:ea typeface="Courier New" charset="0"/>
                        <a:cs typeface="Courier New" charset="0"/>
                      </a:endParaRPr>
                    </a:p>
                  </a:txBody>
                  <a:tcPr/>
                </a:tc>
                <a:tc>
                  <a:txBody>
                    <a:bodyPr/>
                    <a:lstStyle/>
                    <a:p>
                      <a:r>
                        <a:rPr lang="en-US" dirty="0">
                          <a:effectLst/>
                        </a:rPr>
                        <a:t>Start services</a:t>
                      </a:r>
                    </a:p>
                  </a:txBody>
                  <a:tcPr marL="82550" marR="82550" marT="38100" marB="38100" anchor="ctr"/>
                </a:tc>
              </a:tr>
              <a:tr h="370840">
                <a:tc>
                  <a:txBody>
                    <a:bodyPr/>
                    <a:lstStyle/>
                    <a:p>
                      <a:r>
                        <a:rPr lang="en-US" dirty="0" err="1" smtClean="0">
                          <a:latin typeface="Courier New" charset="0"/>
                          <a:ea typeface="Courier New" charset="0"/>
                          <a:cs typeface="Courier New" charset="0"/>
                        </a:rPr>
                        <a:t>ps</a:t>
                      </a:r>
                      <a:endParaRPr lang="en-US" dirty="0">
                        <a:latin typeface="Courier New" charset="0"/>
                        <a:ea typeface="Courier New" charset="0"/>
                        <a:cs typeface="Courier New" charset="0"/>
                      </a:endParaRPr>
                    </a:p>
                  </a:txBody>
                  <a:tcPr/>
                </a:tc>
                <a:tc>
                  <a:txBody>
                    <a:bodyPr/>
                    <a:lstStyle/>
                    <a:p>
                      <a:r>
                        <a:rPr lang="en-US" dirty="0">
                          <a:effectLst/>
                        </a:rPr>
                        <a:t>List containers</a:t>
                      </a:r>
                    </a:p>
                  </a:txBody>
                  <a:tcPr marL="82550" marR="82550" marT="38100" marB="38100" anchor="ctr"/>
                </a:tc>
                <a:tc>
                  <a:txBody>
                    <a:bodyPr/>
                    <a:lstStyle/>
                    <a:p>
                      <a:r>
                        <a:rPr lang="en-US" dirty="0" smtClean="0">
                          <a:latin typeface="Courier New" charset="0"/>
                          <a:ea typeface="Courier New" charset="0"/>
                          <a:cs typeface="Courier New" charset="0"/>
                        </a:rPr>
                        <a:t>stop</a:t>
                      </a:r>
                      <a:endParaRPr lang="en-US" dirty="0">
                        <a:latin typeface="Courier New" charset="0"/>
                        <a:ea typeface="Courier New" charset="0"/>
                        <a:cs typeface="Courier New" charset="0"/>
                      </a:endParaRPr>
                    </a:p>
                  </a:txBody>
                  <a:tcPr/>
                </a:tc>
                <a:tc>
                  <a:txBody>
                    <a:bodyPr/>
                    <a:lstStyle/>
                    <a:p>
                      <a:r>
                        <a:rPr lang="en-US" dirty="0" smtClean="0">
                          <a:effectLst/>
                        </a:rPr>
                        <a:t>Stop services</a:t>
                      </a:r>
                      <a:endParaRPr lang="en-US" dirty="0">
                        <a:effectLst/>
                      </a:endParaRPr>
                    </a:p>
                  </a:txBody>
                  <a:tcPr marL="82550" marR="82550" marT="38100" marB="38100" anchor="ctr"/>
                </a:tc>
              </a:tr>
              <a:tr h="370840">
                <a:tc>
                  <a:txBody>
                    <a:bodyPr/>
                    <a:lstStyle/>
                    <a:p>
                      <a:r>
                        <a:rPr lang="en-US" dirty="0" smtClean="0">
                          <a:latin typeface="Courier New" charset="0"/>
                          <a:ea typeface="Courier New" charset="0"/>
                          <a:cs typeface="Courier New" charset="0"/>
                        </a:rPr>
                        <a:t>pull</a:t>
                      </a:r>
                      <a:endParaRPr lang="en-US" dirty="0">
                        <a:latin typeface="Courier New" charset="0"/>
                        <a:ea typeface="Courier New" charset="0"/>
                        <a:cs typeface="Courier New" charset="0"/>
                      </a:endParaRPr>
                    </a:p>
                  </a:txBody>
                  <a:tcPr/>
                </a:tc>
                <a:tc>
                  <a:txBody>
                    <a:bodyPr/>
                    <a:lstStyle/>
                    <a:p>
                      <a:r>
                        <a:rPr lang="en-US" dirty="0">
                          <a:effectLst/>
                        </a:rPr>
                        <a:t>Pulls service images</a:t>
                      </a:r>
                    </a:p>
                  </a:txBody>
                  <a:tcPr marL="82550" marR="82550" marT="38100" marB="38100" anchor="ctr"/>
                </a:tc>
                <a:tc>
                  <a:txBody>
                    <a:bodyPr/>
                    <a:lstStyle/>
                    <a:p>
                      <a:r>
                        <a:rPr lang="en-US" dirty="0" smtClean="0">
                          <a:latin typeface="Courier New" charset="0"/>
                          <a:ea typeface="Courier New" charset="0"/>
                          <a:cs typeface="Courier New" charset="0"/>
                        </a:rPr>
                        <a:t>up</a:t>
                      </a:r>
                      <a:endParaRPr lang="en-US" dirty="0">
                        <a:latin typeface="Courier New" charset="0"/>
                        <a:ea typeface="Courier New" charset="0"/>
                        <a:cs typeface="Courier New" charset="0"/>
                      </a:endParaRPr>
                    </a:p>
                  </a:txBody>
                  <a:tcPr/>
                </a:tc>
                <a:tc>
                  <a:txBody>
                    <a:bodyPr/>
                    <a:lstStyle/>
                    <a:p>
                      <a:r>
                        <a:rPr lang="en-US" dirty="0">
                          <a:effectLst/>
                        </a:rPr>
                        <a:t>Create and start containers</a:t>
                      </a:r>
                    </a:p>
                  </a:txBody>
                  <a:tcPr marL="82550" marR="82550" marT="38100" marB="38100" anchor="ctr"/>
                </a:tc>
              </a:tr>
            </a:tbl>
          </a:graphicData>
        </a:graphic>
      </p:graphicFrame>
    </p:spTree>
    <p:extLst>
      <p:ext uri="{BB962C8B-B14F-4D97-AF65-F5344CB8AC3E}">
        <p14:creationId xmlns:p14="http://schemas.microsoft.com/office/powerpoint/2010/main" val="1443830885"/>
      </p:ext>
    </p:extLst>
  </p:cSld>
  <p:clrMapOvr>
    <a:masterClrMapping/>
  </p:clrMapOvr>
  <p:transition>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Compose Commands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An </a:t>
            </a:r>
            <a:r>
              <a:rPr lang="en-US" sz="2400" dirty="0">
                <a:solidFill>
                  <a:schemeClr val="tx1"/>
                </a:solidFill>
              </a:rPr>
              <a:t>application using Docker containers will typically consist of multiple </a:t>
            </a:r>
            <a:r>
              <a:rPr lang="en-US" sz="2400" dirty="0" smtClean="0">
                <a:solidFill>
                  <a:schemeClr val="tx1"/>
                </a:solidFill>
              </a:rPr>
              <a:t>containers</a:t>
            </a:r>
          </a:p>
          <a:p>
            <a:pPr>
              <a:buFont typeface="Wingdings" charset="2"/>
              <a:buChar char="q"/>
            </a:pPr>
            <a:r>
              <a:rPr lang="en-US" sz="2400" dirty="0">
                <a:solidFill>
                  <a:schemeClr val="tx1"/>
                </a:solidFill>
              </a:rPr>
              <a:t> </a:t>
            </a:r>
            <a:r>
              <a:rPr lang="en-US" sz="2400" dirty="0" smtClean="0">
                <a:solidFill>
                  <a:schemeClr val="tx1"/>
                </a:solidFill>
              </a:rPr>
              <a:t>With Docker Compose, there is no need to write shell scripts to start your containers</a:t>
            </a:r>
          </a:p>
          <a:p>
            <a:pPr>
              <a:buFont typeface="Wingdings" charset="2"/>
              <a:buChar char="q"/>
            </a:pPr>
            <a:r>
              <a:rPr lang="en-US" sz="2400" dirty="0">
                <a:solidFill>
                  <a:schemeClr val="tx1"/>
                </a:solidFill>
              </a:rPr>
              <a:t> </a:t>
            </a:r>
            <a:r>
              <a:rPr lang="en-US" sz="2400" dirty="0" smtClean="0">
                <a:solidFill>
                  <a:schemeClr val="tx1"/>
                </a:solidFill>
              </a:rPr>
              <a:t>All </a:t>
            </a:r>
            <a:r>
              <a:rPr lang="en-US" sz="2400" dirty="0">
                <a:solidFill>
                  <a:schemeClr val="tx1"/>
                </a:solidFill>
              </a:rPr>
              <a:t>the containers are defined in a configuration file </a:t>
            </a: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S</a:t>
            </a:r>
            <a:r>
              <a:rPr lang="en-US" sz="2400" i="1" dirty="0" smtClean="0">
                <a:solidFill>
                  <a:schemeClr val="tx1"/>
                </a:solidFill>
              </a:rPr>
              <a:t>ervices</a:t>
            </a:r>
            <a:r>
              <a:rPr lang="en-US" sz="2400" dirty="0">
                <a:solidFill>
                  <a:schemeClr val="tx1"/>
                </a:solidFill>
              </a:rPr>
              <a:t>, and then </a:t>
            </a:r>
            <a:r>
              <a:rPr lang="en-US" sz="2400" dirty="0" err="1">
                <a:solidFill>
                  <a:schemeClr val="tx1"/>
                </a:solidFill>
              </a:rPr>
              <a:t>docker</a:t>
            </a:r>
            <a:r>
              <a:rPr lang="en-US" sz="2400" dirty="0">
                <a:solidFill>
                  <a:schemeClr val="tx1"/>
                </a:solidFill>
              </a:rPr>
              <a:t>-compose script is used to start, stop, and restart the application </a:t>
            </a:r>
            <a:endParaRPr lang="en-US" sz="2400" dirty="0" smtClean="0">
              <a:solidFill>
                <a:schemeClr val="tx1"/>
              </a:solidFill>
            </a:endParaRPr>
          </a:p>
          <a:p>
            <a:pPr>
              <a:buFont typeface="Wingdings" charset="2"/>
              <a:buChar char="q"/>
            </a:pPr>
            <a:r>
              <a:rPr lang="en-US" sz="2400" dirty="0">
                <a:solidFill>
                  <a:schemeClr val="tx1"/>
                </a:solidFill>
              </a:rPr>
              <a:t> A</a:t>
            </a:r>
            <a:r>
              <a:rPr lang="en-US" sz="2400" dirty="0" smtClean="0">
                <a:solidFill>
                  <a:schemeClr val="tx1"/>
                </a:solidFill>
              </a:rPr>
              <a:t>nd </a:t>
            </a:r>
            <a:r>
              <a:rPr lang="en-US" sz="2400" dirty="0">
                <a:solidFill>
                  <a:schemeClr val="tx1"/>
                </a:solidFill>
              </a:rPr>
              <a:t>all the services in that application, and all the containers within that </a:t>
            </a:r>
            <a:r>
              <a:rPr lang="en-US" sz="2400" dirty="0" smtClean="0">
                <a:solidFill>
                  <a:schemeClr val="tx1"/>
                </a:solidFill>
              </a:rPr>
              <a:t>service</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187</a:t>
            </a:fld>
            <a:endParaRPr lang="en-US" altLang="en-US"/>
          </a:p>
        </p:txBody>
      </p:sp>
    </p:spTree>
    <p:extLst>
      <p:ext uri="{BB962C8B-B14F-4D97-AF65-F5344CB8AC3E}">
        <p14:creationId xmlns:p14="http://schemas.microsoft.com/office/powerpoint/2010/main" val="141068678"/>
      </p:ext>
    </p:extLst>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Installation of Docker Compose</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A2278F1-C508-473B-BA88-559DB2570B26}" type="slidenum">
              <a:rPr lang="en-US" altLang="en-US" smtClean="0"/>
              <a:pPr/>
              <a:t>188</a:t>
            </a:fld>
            <a:endParaRPr lang="en-US" altLang="en-US"/>
          </a:p>
        </p:txBody>
      </p:sp>
    </p:spTree>
    <p:extLst>
      <p:ext uri="{BB962C8B-B14F-4D97-AF65-F5344CB8AC3E}">
        <p14:creationId xmlns:p14="http://schemas.microsoft.com/office/powerpoint/2010/main" val="189064575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Installation of Docker Compose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You can run Compose on </a:t>
            </a:r>
            <a:r>
              <a:rPr lang="en-US" sz="2400" dirty="0" err="1">
                <a:solidFill>
                  <a:schemeClr val="tx1"/>
                </a:solidFill>
              </a:rPr>
              <a:t>macOS</a:t>
            </a:r>
            <a:r>
              <a:rPr lang="en-US" sz="2400" dirty="0">
                <a:solidFill>
                  <a:schemeClr val="tx1"/>
                </a:solidFill>
              </a:rPr>
              <a:t>, Windows, and 64-bit </a:t>
            </a:r>
            <a:r>
              <a:rPr lang="en-US" sz="2400" dirty="0" smtClean="0">
                <a:solidFill>
                  <a:schemeClr val="tx1"/>
                </a:solidFill>
              </a:rPr>
              <a:t>Linux</a:t>
            </a:r>
            <a:endParaRPr lang="en-US" sz="2400" dirty="0">
              <a:solidFill>
                <a:schemeClr val="tx1"/>
              </a:solidFill>
            </a:endParaRPr>
          </a:p>
          <a:p>
            <a:pPr marL="0" indent="0">
              <a:buNone/>
            </a:pPr>
            <a:r>
              <a:rPr lang="en-US" sz="2400" dirty="0" smtClean="0">
                <a:solidFill>
                  <a:schemeClr val="tx1"/>
                </a:solidFill>
              </a:rPr>
              <a:t> </a:t>
            </a:r>
            <a:r>
              <a:rPr lang="en-US" sz="2400" b="1" dirty="0" smtClean="0">
                <a:solidFill>
                  <a:schemeClr val="tx1"/>
                </a:solidFill>
              </a:rPr>
              <a:t>Prerequisites</a:t>
            </a:r>
          </a:p>
          <a:p>
            <a:pPr lvl="1">
              <a:buFont typeface="Arial" charset="0"/>
              <a:buChar char="•"/>
            </a:pPr>
            <a:r>
              <a:rPr lang="en-US" sz="2000" dirty="0" smtClean="0">
                <a:solidFill>
                  <a:schemeClr val="tx1"/>
                </a:solidFill>
              </a:rPr>
              <a:t>Docker </a:t>
            </a:r>
            <a:r>
              <a:rPr lang="en-US" sz="2000" dirty="0">
                <a:solidFill>
                  <a:schemeClr val="tx1"/>
                </a:solidFill>
              </a:rPr>
              <a:t>Compose relies on Docker Engine for any meaningful work, so make sure you have Docker Engine installed either locally or remote, depending on your </a:t>
            </a:r>
            <a:r>
              <a:rPr lang="en-US" sz="2000" dirty="0" smtClean="0">
                <a:solidFill>
                  <a:schemeClr val="tx1"/>
                </a:solidFill>
              </a:rPr>
              <a:t>setup</a:t>
            </a:r>
          </a:p>
          <a:p>
            <a:pPr lvl="1">
              <a:buFont typeface="Arial" charset="0"/>
              <a:buChar char="•"/>
            </a:pPr>
            <a:r>
              <a:rPr lang="en-US" sz="2000" dirty="0" smtClean="0">
                <a:solidFill>
                  <a:schemeClr val="tx1"/>
                </a:solidFill>
              </a:rPr>
              <a:t>On </a:t>
            </a:r>
            <a:r>
              <a:rPr lang="en-US" sz="2000" dirty="0">
                <a:solidFill>
                  <a:schemeClr val="tx1"/>
                </a:solidFill>
              </a:rPr>
              <a:t>desktop systems like Docker for Mac and Windows, Docker Compose is included as part of those desktop </a:t>
            </a:r>
            <a:r>
              <a:rPr lang="en-US" sz="2000" dirty="0" smtClean="0">
                <a:solidFill>
                  <a:schemeClr val="tx1"/>
                </a:solidFill>
              </a:rPr>
              <a:t>installs</a:t>
            </a:r>
          </a:p>
          <a:p>
            <a:pPr lvl="1">
              <a:buFont typeface="Arial" charset="0"/>
              <a:buChar char="•"/>
            </a:pPr>
            <a:r>
              <a:rPr lang="en-US" sz="2000" dirty="0" smtClean="0">
                <a:solidFill>
                  <a:schemeClr val="tx1"/>
                </a:solidFill>
              </a:rPr>
              <a:t>On </a:t>
            </a:r>
            <a:r>
              <a:rPr lang="en-US" sz="2000" dirty="0">
                <a:solidFill>
                  <a:schemeClr val="tx1"/>
                </a:solidFill>
              </a:rPr>
              <a:t>Linux systems, first install the Docker for your OS as described on the Get Docker page, then come back here for instructions on installing Compose on Linux </a:t>
            </a:r>
            <a:r>
              <a:rPr lang="en-US" sz="2000" dirty="0" smtClean="0">
                <a:solidFill>
                  <a:schemeClr val="tx1"/>
                </a:solidFill>
              </a:rPr>
              <a:t>systems</a:t>
            </a:r>
          </a:p>
          <a:p>
            <a:pPr lvl="1">
              <a:buFont typeface="Arial" charset="0"/>
              <a:buChar char="•"/>
            </a:pPr>
            <a:r>
              <a:rPr lang="en-US" sz="2000" dirty="0" smtClean="0">
                <a:solidFill>
                  <a:schemeClr val="tx1"/>
                </a:solidFill>
              </a:rPr>
              <a:t>To </a:t>
            </a:r>
            <a:r>
              <a:rPr lang="en-US" sz="2000" dirty="0">
                <a:solidFill>
                  <a:schemeClr val="tx1"/>
                </a:solidFill>
              </a:rPr>
              <a:t>run Compose as a non-root user, see </a:t>
            </a:r>
            <a:r>
              <a:rPr lang="en-US" sz="2000" dirty="0" smtClean="0">
                <a:solidFill>
                  <a:schemeClr val="tx1"/>
                </a:solidFill>
              </a:rPr>
              <a:t>”Manage </a:t>
            </a:r>
            <a:r>
              <a:rPr lang="en-US" sz="2000" dirty="0">
                <a:solidFill>
                  <a:schemeClr val="tx1"/>
                </a:solidFill>
              </a:rPr>
              <a:t>Docker as a non-root </a:t>
            </a:r>
            <a:r>
              <a:rPr lang="en-US" sz="2000" dirty="0" smtClean="0">
                <a:solidFill>
                  <a:schemeClr val="tx1"/>
                </a:solidFill>
              </a:rPr>
              <a:t>user”</a:t>
            </a:r>
            <a:endParaRPr lang="en-US" sz="2000" dirty="0">
              <a:solidFill>
                <a:schemeClr val="tx1"/>
              </a:solidFill>
            </a:endParaRPr>
          </a:p>
          <a:p>
            <a:pPr lvl="1">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189</a:t>
            </a:fld>
            <a:endParaRPr lang="en-US" altLang="en-US"/>
          </a:p>
        </p:txBody>
      </p:sp>
    </p:spTree>
    <p:extLst>
      <p:ext uri="{BB962C8B-B14F-4D97-AF65-F5344CB8AC3E}">
        <p14:creationId xmlns:p14="http://schemas.microsoft.com/office/powerpoint/2010/main" val="191516327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lvl1pPr defTabSz="813816">
              <a:defRPr sz="3559" spc="-89"/>
            </a:lvl1pPr>
          </a:lstStyle>
          <a:p>
            <a:r>
              <a:t>Basic Commands</a:t>
            </a:r>
          </a:p>
        </p:txBody>
      </p:sp>
      <p:sp>
        <p:nvSpPr>
          <p:cNvPr id="197" name="Shape 197"/>
          <p:cNvSpPr/>
          <p:nvPr/>
        </p:nvSpPr>
        <p:spPr>
          <a:xfrm>
            <a:off x="1219200" y="1066800"/>
            <a:ext cx="9936480" cy="189424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stStyle>
          <a:p>
            <a:r>
              <a:rPr sz="2400" dirty="0"/>
              <a:t> You know you are “in” when you </a:t>
            </a:r>
            <a:r>
              <a:rPr sz="2400" dirty="0" smtClean="0"/>
              <a:t>se</a:t>
            </a:r>
            <a:r>
              <a:rPr lang="en-US" sz="2400" dirty="0" smtClean="0"/>
              <a:t>e something, like this:</a:t>
            </a:r>
            <a:endParaRPr sz="2400" dirty="0"/>
          </a:p>
        </p:txBody>
      </p:sp>
      <p:sp>
        <p:nvSpPr>
          <p:cNvPr id="198" name="Shape 198"/>
          <p:cNvSpPr/>
          <p:nvPr/>
        </p:nvSpPr>
        <p:spPr>
          <a:xfrm>
            <a:off x="2964520" y="1504890"/>
            <a:ext cx="6262959"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square" lIns="45719" rIns="45719" anchor="ctr">
            <a:spAutoFit/>
          </a:bodyPr>
          <a:lstStyle>
            <a:lvl1pPr>
              <a:defRPr sz="2500">
                <a:solidFill>
                  <a:srgbClr val="FFFFFF"/>
                </a:solidFill>
                <a:latin typeface="Courier New"/>
                <a:ea typeface="Courier New"/>
                <a:cs typeface="Courier New"/>
                <a:sym typeface="Courier New"/>
              </a:defRPr>
            </a:lvl1pPr>
          </a:lstStyle>
          <a:p>
            <a:pPr algn="ctr"/>
            <a:r>
              <a:rPr sz="2000" dirty="0"/>
              <a:t>root@&lt;container-name, or container-id&gt;</a:t>
            </a:r>
          </a:p>
        </p:txBody>
      </p:sp>
      <p:sp>
        <p:nvSpPr>
          <p:cNvPr id="199" name="Shape 199"/>
          <p:cNvSpPr/>
          <p:nvPr/>
        </p:nvSpPr>
        <p:spPr>
          <a:xfrm>
            <a:off x="1219200" y="2209801"/>
            <a:ext cx="10134600" cy="323938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91439" indent="-91439">
              <a:lnSpc>
                <a:spcPct val="90000"/>
              </a:lnSpc>
              <a:spcBef>
                <a:spcPts val="1200"/>
              </a:spcBef>
              <a:buClr>
                <a:schemeClr val="accent1"/>
              </a:buClr>
              <a:buSzPct val="100000"/>
              <a:buFont typeface="Wingdings"/>
              <a:buChar char="❑"/>
              <a:defRPr sz="2800">
                <a:solidFill>
                  <a:srgbClr val="404040"/>
                </a:solidFill>
              </a:defRPr>
            </a:pPr>
            <a:r>
              <a:rPr sz="2400" dirty="0"/>
              <a:t> Now that we are “in” the container, we can use all our trusty Linux commands like, </a:t>
            </a:r>
            <a:r>
              <a:rPr sz="2400" dirty="0">
                <a:latin typeface="Courier New"/>
                <a:ea typeface="Courier New"/>
                <a:cs typeface="Courier New"/>
                <a:sym typeface="Courier New"/>
              </a:rPr>
              <a:t>ll</a:t>
            </a:r>
            <a:r>
              <a:rPr sz="2400" dirty="0"/>
              <a:t>, </a:t>
            </a:r>
            <a:r>
              <a:rPr sz="2400" dirty="0">
                <a:latin typeface="Courier New"/>
                <a:ea typeface="Courier New"/>
                <a:cs typeface="Courier New"/>
                <a:sym typeface="Courier New"/>
              </a:rPr>
              <a:t>cd</a:t>
            </a:r>
            <a:r>
              <a:rPr sz="2400" dirty="0"/>
              <a:t>, </a:t>
            </a:r>
            <a:r>
              <a:rPr sz="2400" dirty="0">
                <a:latin typeface="Courier New"/>
                <a:ea typeface="Courier New"/>
                <a:cs typeface="Courier New"/>
                <a:sym typeface="Courier New"/>
              </a:rPr>
              <a:t>vi</a:t>
            </a:r>
            <a:r>
              <a:rPr sz="2400" dirty="0"/>
              <a:t>, and </a:t>
            </a:r>
            <a:r>
              <a:rPr sz="2400" dirty="0">
                <a:latin typeface="Courier New"/>
                <a:ea typeface="Courier New"/>
                <a:cs typeface="Courier New"/>
                <a:sym typeface="Courier New"/>
              </a:rPr>
              <a:t>apt-get…</a:t>
            </a:r>
          </a:p>
          <a:p>
            <a:pPr marL="91439" indent="-91439">
              <a:lnSpc>
                <a:spcPct val="90000"/>
              </a:lnSpc>
              <a:spcBef>
                <a:spcPts val="1200"/>
              </a:spcBef>
              <a:buClr>
                <a:schemeClr val="accent1"/>
              </a:buClr>
              <a:buSzPct val="100000"/>
              <a:buFont typeface="Wingdings"/>
              <a:buChar char="❑"/>
              <a:defRPr sz="2800">
                <a:solidFill>
                  <a:srgbClr val="404040"/>
                </a:solidFill>
              </a:defRPr>
            </a:pPr>
            <a:r>
              <a:rPr lang="en-US" sz="2400" dirty="0">
                <a:latin typeface="+mn-lt"/>
                <a:ea typeface="Courier New"/>
                <a:cs typeface="Courier New"/>
                <a:sym typeface="Courier New"/>
              </a:rPr>
              <a:t> </a:t>
            </a:r>
            <a:r>
              <a:rPr sz="2400" dirty="0" smtClean="0">
                <a:latin typeface="+mn-lt"/>
                <a:cs typeface="+mn-cs"/>
                <a:sym typeface="Helvetica"/>
              </a:rPr>
              <a:t>Look </a:t>
            </a:r>
            <a:r>
              <a:rPr sz="2400" dirty="0">
                <a:latin typeface="+mn-lt"/>
                <a:cs typeface="+mn-cs"/>
                <a:sym typeface="Helvetica"/>
              </a:rPr>
              <a:t>around and update </a:t>
            </a:r>
            <a:r>
              <a:rPr sz="2400" dirty="0" smtClean="0">
                <a:latin typeface="+mn-lt"/>
                <a:cs typeface="+mn-cs"/>
                <a:sym typeface="Helvetica"/>
              </a:rPr>
              <a:t>your </a:t>
            </a:r>
            <a:r>
              <a:rPr sz="2400" dirty="0">
                <a:latin typeface="+mn-lt"/>
                <a:cs typeface="+mn-cs"/>
                <a:sym typeface="Helvetica"/>
              </a:rPr>
              <a:t>system using </a:t>
            </a:r>
            <a:r>
              <a:rPr sz="2400" dirty="0">
                <a:latin typeface="Courier New"/>
                <a:ea typeface="Courier New"/>
                <a:cs typeface="Courier New"/>
                <a:sym typeface="Courier New"/>
              </a:rPr>
              <a:t>apt-get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1" y="3152098"/>
            <a:ext cx="3383280" cy="3383280"/>
          </a:xfrm>
          <a:prstGeom prst="rect">
            <a:avLst/>
          </a:prstGeom>
        </p:spPr>
      </p:pic>
    </p:spTree>
    <p:extLst>
      <p:ext uri="{BB962C8B-B14F-4D97-AF65-F5344CB8AC3E}">
        <p14:creationId xmlns:p14="http://schemas.microsoft.com/office/powerpoint/2010/main" val="10220625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Installation of Docker Compose on Linux</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a:solidFill>
                  <a:schemeClr val="tx1"/>
                </a:solidFill>
              </a:rPr>
              <a:t> </a:t>
            </a:r>
            <a:r>
              <a:rPr lang="en-US" sz="2400" dirty="0" smtClean="0">
                <a:solidFill>
                  <a:schemeClr val="tx1"/>
                </a:solidFill>
              </a:rPr>
              <a:t>On</a:t>
            </a:r>
            <a:r>
              <a:rPr lang="en-US" sz="2400" dirty="0">
                <a:solidFill>
                  <a:schemeClr val="tx1"/>
                </a:solidFill>
              </a:rPr>
              <a:t> </a:t>
            </a:r>
            <a:r>
              <a:rPr lang="en-US" sz="2400" b="1" dirty="0">
                <a:solidFill>
                  <a:schemeClr val="tx1"/>
                </a:solidFill>
              </a:rPr>
              <a:t>Linux</a:t>
            </a:r>
            <a:r>
              <a:rPr lang="en-US" sz="2400" dirty="0">
                <a:solidFill>
                  <a:schemeClr val="tx1"/>
                </a:solidFill>
              </a:rPr>
              <a:t>, you can download the Docker Compose </a:t>
            </a:r>
            <a:r>
              <a:rPr lang="en-US" sz="2400" dirty="0" smtClean="0">
                <a:solidFill>
                  <a:schemeClr val="tx1"/>
                </a:solidFill>
              </a:rPr>
              <a:t>binary</a:t>
            </a:r>
          </a:p>
          <a:p>
            <a:pPr>
              <a:buFont typeface="Wingdings" charset="2"/>
              <a:buChar char="q"/>
            </a:pPr>
            <a:r>
              <a:rPr lang="en-US" sz="2400" dirty="0">
                <a:solidFill>
                  <a:schemeClr val="tx1"/>
                </a:solidFill>
              </a:rPr>
              <a:t> Run this command to download the latest version of Docker Compose</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Apply executable permissions to the binary</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Optionally, install command completion for the </a:t>
            </a:r>
            <a:r>
              <a:rPr lang="en-US" sz="2400" dirty="0">
                <a:solidFill>
                  <a:schemeClr val="tx1"/>
                </a:solidFill>
                <a:latin typeface="Courier New" charset="0"/>
                <a:ea typeface="Courier New" charset="0"/>
                <a:cs typeface="Courier New" charset="0"/>
              </a:rPr>
              <a:t>bash</a:t>
            </a:r>
            <a:r>
              <a:rPr lang="en-US" sz="2400" dirty="0">
                <a:solidFill>
                  <a:schemeClr val="tx1"/>
                </a:solidFill>
              </a:rPr>
              <a:t> and </a:t>
            </a:r>
            <a:r>
              <a:rPr lang="en-US" sz="2400" dirty="0" err="1" smtClean="0">
                <a:solidFill>
                  <a:schemeClr val="tx1"/>
                </a:solidFill>
                <a:latin typeface="Courier New" charset="0"/>
                <a:ea typeface="Courier New" charset="0"/>
                <a:cs typeface="Courier New" charset="0"/>
              </a:rPr>
              <a:t>zsh</a:t>
            </a:r>
            <a:r>
              <a:rPr lang="en-US" sz="2400" dirty="0">
                <a:solidFill>
                  <a:schemeClr val="tx1"/>
                </a:solidFill>
              </a:rPr>
              <a:t> shell.</a:t>
            </a:r>
          </a:p>
          <a:p>
            <a:pPr>
              <a:buFont typeface="Wingdings" charset="2"/>
              <a:buChar char="q"/>
            </a:pPr>
            <a:r>
              <a:rPr lang="en-US" sz="2400" dirty="0" smtClean="0">
                <a:solidFill>
                  <a:schemeClr val="tx1"/>
                </a:solidFill>
              </a:rPr>
              <a:t> Test </a:t>
            </a:r>
            <a:r>
              <a:rPr lang="en-US" sz="2400" dirty="0">
                <a:solidFill>
                  <a:schemeClr val="tx1"/>
                </a:solidFill>
              </a:rPr>
              <a:t>the installation.</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190</a:t>
            </a:fld>
            <a:endParaRPr lang="en-US" altLang="en-US"/>
          </a:p>
        </p:txBody>
      </p:sp>
      <p:sp>
        <p:nvSpPr>
          <p:cNvPr id="6" name="Content Placeholder 2"/>
          <p:cNvSpPr>
            <a:spLocks noGrp="1"/>
          </p:cNvSpPr>
          <p:nvPr/>
        </p:nvSpPr>
        <p:spPr>
          <a:xfrm>
            <a:off x="1981200" y="3603119"/>
            <a:ext cx="7467600" cy="435481"/>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sudo</a:t>
            </a:r>
            <a:r>
              <a:rPr lang="en-US" dirty="0" smtClean="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chmod</a:t>
            </a:r>
            <a:r>
              <a:rPr lang="en-US" dirty="0">
                <a:solidFill>
                  <a:schemeClr val="bg1"/>
                </a:solidFill>
                <a:latin typeface="Courier New" charset="0"/>
                <a:ea typeface="Courier New" charset="0"/>
                <a:cs typeface="Courier New" charset="0"/>
              </a:rPr>
              <a:t> +x /</a:t>
            </a:r>
            <a:r>
              <a:rPr lang="en-US" dirty="0" err="1">
                <a:solidFill>
                  <a:schemeClr val="bg1"/>
                </a:solidFill>
                <a:latin typeface="Courier New" charset="0"/>
                <a:ea typeface="Courier New" charset="0"/>
                <a:cs typeface="Courier New" charset="0"/>
              </a:rPr>
              <a:t>usr</a:t>
            </a:r>
            <a:r>
              <a:rPr lang="en-US" dirty="0">
                <a:solidFill>
                  <a:schemeClr val="bg1"/>
                </a:solidFill>
                <a:latin typeface="Courier New" charset="0"/>
                <a:ea typeface="Courier New" charset="0"/>
                <a:cs typeface="Courier New" charset="0"/>
              </a:rPr>
              <a:t>/local/bin/</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-compose </a:t>
            </a:r>
          </a:p>
        </p:txBody>
      </p:sp>
      <p:sp>
        <p:nvSpPr>
          <p:cNvPr id="7" name="Content Placeholder 2"/>
          <p:cNvSpPr>
            <a:spLocks noGrp="1"/>
          </p:cNvSpPr>
          <p:nvPr/>
        </p:nvSpPr>
        <p:spPr>
          <a:xfrm>
            <a:off x="413032" y="2066854"/>
            <a:ext cx="11353800" cy="65304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200"/>
              </a:spcBef>
            </a:pPr>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sudo</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curl -L https://</a:t>
            </a:r>
            <a:r>
              <a:rPr lang="en-US" sz="1800" dirty="0" smtClean="0">
                <a:solidFill>
                  <a:schemeClr val="bg1"/>
                </a:solidFill>
                <a:latin typeface="Courier New" charset="0"/>
                <a:ea typeface="Courier New" charset="0"/>
                <a:cs typeface="Courier New" charset="0"/>
              </a:rPr>
              <a:t>github.com/docker/compose/releases/download/1.19.0/docker</a:t>
            </a:r>
          </a:p>
          <a:p>
            <a:pPr>
              <a:spcBef>
                <a:spcPts val="200"/>
              </a:spcBef>
            </a:pPr>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compose-`</a:t>
            </a:r>
            <a:r>
              <a:rPr lang="en-US" sz="1800" dirty="0" err="1" smtClean="0">
                <a:solidFill>
                  <a:schemeClr val="bg1"/>
                </a:solidFill>
                <a:latin typeface="Courier New" charset="0"/>
                <a:ea typeface="Courier New" charset="0"/>
                <a:cs typeface="Courier New" charset="0"/>
              </a:rPr>
              <a:t>uname</a:t>
            </a:r>
            <a:r>
              <a:rPr lang="en-US" sz="1800" dirty="0" smtClean="0">
                <a:solidFill>
                  <a:schemeClr val="bg1"/>
                </a:solidFill>
                <a:latin typeface="Courier New" charset="0"/>
                <a:ea typeface="Courier New" charset="0"/>
                <a:cs typeface="Courier New" charset="0"/>
              </a:rPr>
              <a:t> -s`-`</a:t>
            </a:r>
            <a:r>
              <a:rPr lang="en-US" sz="1800" dirty="0" err="1">
                <a:solidFill>
                  <a:schemeClr val="bg1"/>
                </a:solidFill>
                <a:latin typeface="Courier New" charset="0"/>
                <a:ea typeface="Courier New" charset="0"/>
                <a:cs typeface="Courier New" charset="0"/>
              </a:rPr>
              <a:t>uname</a:t>
            </a:r>
            <a:r>
              <a:rPr lang="en-US" sz="1800" dirty="0">
                <a:solidFill>
                  <a:schemeClr val="bg1"/>
                </a:solidFill>
                <a:latin typeface="Courier New" charset="0"/>
                <a:ea typeface="Courier New" charset="0"/>
                <a:cs typeface="Courier New" charset="0"/>
              </a:rPr>
              <a:t> -m` -o /</a:t>
            </a:r>
            <a:r>
              <a:rPr lang="en-US" sz="1800" dirty="0" err="1">
                <a:solidFill>
                  <a:schemeClr val="bg1"/>
                </a:solidFill>
                <a:latin typeface="Courier New" charset="0"/>
                <a:ea typeface="Courier New" charset="0"/>
                <a:cs typeface="Courier New" charset="0"/>
              </a:rPr>
              <a:t>usr</a:t>
            </a:r>
            <a:r>
              <a:rPr lang="en-US" sz="1800" dirty="0">
                <a:solidFill>
                  <a:schemeClr val="bg1"/>
                </a:solidFill>
                <a:latin typeface="Courier New" charset="0"/>
                <a:ea typeface="Courier New" charset="0"/>
                <a:cs typeface="Courier New" charset="0"/>
              </a:rPr>
              <a:t>/local/bin/</a:t>
            </a:r>
            <a:r>
              <a:rPr lang="en-US" sz="1800" dirty="0" err="1">
                <a:solidFill>
                  <a:schemeClr val="bg1"/>
                </a:solidFill>
                <a:latin typeface="Courier New" charset="0"/>
                <a:ea typeface="Courier New" charset="0"/>
                <a:cs typeface="Courier New" charset="0"/>
              </a:rPr>
              <a:t>docker</a:t>
            </a:r>
            <a:r>
              <a:rPr lang="en-US" sz="1800" dirty="0">
                <a:solidFill>
                  <a:schemeClr val="bg1"/>
                </a:solidFill>
                <a:latin typeface="Courier New" charset="0"/>
                <a:ea typeface="Courier New" charset="0"/>
                <a:cs typeface="Courier New" charset="0"/>
              </a:rPr>
              <a:t>-compose </a:t>
            </a:r>
          </a:p>
        </p:txBody>
      </p:sp>
      <p:sp>
        <p:nvSpPr>
          <p:cNvPr id="9" name="Content Placeholder 2"/>
          <p:cNvSpPr>
            <a:spLocks noGrp="1"/>
          </p:cNvSpPr>
          <p:nvPr/>
        </p:nvSpPr>
        <p:spPr>
          <a:xfrm>
            <a:off x="2286000" y="5105400"/>
            <a:ext cx="4716779"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-compose --version</a:t>
            </a:r>
          </a:p>
        </p:txBody>
      </p:sp>
      <p:sp>
        <p:nvSpPr>
          <p:cNvPr id="10" name="Content Placeholder 2"/>
          <p:cNvSpPr>
            <a:spLocks noGrp="1"/>
          </p:cNvSpPr>
          <p:nvPr/>
        </p:nvSpPr>
        <p:spPr>
          <a:xfrm>
            <a:off x="4229240" y="5549570"/>
            <a:ext cx="6514960" cy="39403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800" dirty="0" err="1">
                <a:solidFill>
                  <a:schemeClr val="tx1"/>
                </a:solidFill>
                <a:latin typeface="Courier New" charset="0"/>
                <a:ea typeface="Courier New" charset="0"/>
                <a:cs typeface="Courier New" charset="0"/>
              </a:rPr>
              <a:t>docker</a:t>
            </a:r>
            <a:r>
              <a:rPr lang="en-US" sz="1800" dirty="0">
                <a:solidFill>
                  <a:schemeClr val="tx1"/>
                </a:solidFill>
                <a:latin typeface="Courier New" charset="0"/>
                <a:ea typeface="Courier New" charset="0"/>
                <a:cs typeface="Courier New" charset="0"/>
              </a:rPr>
              <a:t>-compose version 1.19.0, build 1719ceb </a:t>
            </a:r>
          </a:p>
        </p:txBody>
      </p:sp>
    </p:spTree>
    <p:extLst>
      <p:ext uri="{BB962C8B-B14F-4D97-AF65-F5344CB8AC3E}">
        <p14:creationId xmlns:p14="http://schemas.microsoft.com/office/powerpoint/2010/main" val="1854237997"/>
      </p:ext>
    </p:extLst>
  </p:cSld>
  <p:clrMapOvr>
    <a:masterClrMapping/>
  </p:clrMapOvr>
  <p:transition>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Docker Compose Configuration File</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A2278F1-C508-473B-BA88-559DB2570B26}" type="slidenum">
              <a:rPr lang="en-US" altLang="en-US" smtClean="0"/>
              <a:pPr/>
              <a:t>191</a:t>
            </a:fld>
            <a:endParaRPr lang="en-US" altLang="en-US"/>
          </a:p>
        </p:txBody>
      </p:sp>
    </p:spTree>
    <p:extLst>
      <p:ext uri="{BB962C8B-B14F-4D97-AF65-F5344CB8AC3E}">
        <p14:creationId xmlns:p14="http://schemas.microsoft.com/office/powerpoint/2010/main" val="175319474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YAML Format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The </a:t>
            </a:r>
            <a:r>
              <a:rPr lang="en-US" sz="2400" b="1" dirty="0"/>
              <a:t>format</a:t>
            </a:r>
            <a:r>
              <a:rPr lang="en-US" sz="2400" dirty="0"/>
              <a:t> of </a:t>
            </a:r>
            <a:r>
              <a:rPr lang="en-US" sz="2400" dirty="0" smtClean="0"/>
              <a:t>YAML </a:t>
            </a:r>
            <a:r>
              <a:rPr lang="en-US" sz="2400" dirty="0"/>
              <a:t>(Yet Another Markup Language</a:t>
            </a:r>
            <a:r>
              <a:rPr lang="en-US" sz="2400" dirty="0" smtClean="0"/>
              <a:t>), looks like this:</a:t>
            </a:r>
            <a:endParaRPr lang="en-US" sz="2400" dirty="0"/>
          </a:p>
          <a:p>
            <a:pPr>
              <a:buFont typeface="Wingdings" panose="05000000000000000000" pitchFamily="2" charset="2"/>
              <a:buChar char="q"/>
            </a:pPr>
            <a:endParaRPr lang="en-US" sz="2400" dirty="0" smtClean="0"/>
          </a:p>
          <a:p>
            <a:pPr lvl="1">
              <a:buFont typeface="Wingdings" panose="05000000000000000000" pitchFamily="2" charset="2"/>
              <a:buChar char="q"/>
            </a:pPr>
            <a:endParaRPr lang="en-US" sz="2400" dirty="0" smtClean="0"/>
          </a:p>
          <a:p>
            <a:pPr lvl="1">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192</a:t>
            </a:fld>
            <a:endParaRPr lang="en-US" altLang="en-US"/>
          </a:p>
        </p:txBody>
      </p:sp>
      <p:sp>
        <p:nvSpPr>
          <p:cNvPr id="9" name="Content Placeholder 2"/>
          <p:cNvSpPr>
            <a:spLocks noGrp="1"/>
          </p:cNvSpPr>
          <p:nvPr/>
        </p:nvSpPr>
        <p:spPr>
          <a:xfrm>
            <a:off x="2601484" y="1676400"/>
            <a:ext cx="2687966" cy="1371600"/>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err="1">
                <a:solidFill>
                  <a:schemeClr val="tx1"/>
                </a:solidFill>
                <a:latin typeface="Courier New" charset="0"/>
                <a:ea typeface="Courier New" charset="0"/>
                <a:cs typeface="Courier New" charset="0"/>
              </a:rPr>
              <a:t>container_name</a:t>
            </a:r>
            <a:r>
              <a:rPr lang="en-US" sz="1800" dirty="0">
                <a:solidFill>
                  <a:schemeClr val="tx1"/>
                </a:solidFill>
                <a:latin typeface="Courier New" charset="0"/>
                <a:ea typeface="Courier New" charset="0"/>
                <a:cs typeface="Courier New" charset="0"/>
              </a:rPr>
              <a:t>: </a:t>
            </a:r>
          </a:p>
          <a:p>
            <a:r>
              <a:rPr lang="en-US" sz="1800" dirty="0" smtClean="0">
                <a:solidFill>
                  <a:schemeClr val="tx1"/>
                </a:solidFill>
                <a:latin typeface="Courier New" charset="0"/>
                <a:ea typeface="Courier New" charset="0"/>
                <a:cs typeface="Courier New" charset="0"/>
              </a:rPr>
              <a:t> property</a:t>
            </a:r>
            <a:r>
              <a:rPr lang="en-US" sz="1800" dirty="0">
                <a:solidFill>
                  <a:schemeClr val="tx1"/>
                </a:solidFill>
                <a:latin typeface="Courier New" charset="0"/>
                <a:ea typeface="Courier New" charset="0"/>
                <a:cs typeface="Courier New" charset="0"/>
              </a:rPr>
              <a:t>: value </a:t>
            </a:r>
            <a:endParaRPr lang="en-US" sz="1800" dirty="0" smtClean="0">
              <a:solidFill>
                <a:schemeClr val="tx1"/>
              </a:solidFill>
              <a:latin typeface="Courier New" charset="0"/>
              <a:ea typeface="Courier New" charset="0"/>
              <a:cs typeface="Courier New" charset="0"/>
            </a:endParaRPr>
          </a:p>
          <a:p>
            <a:r>
              <a:rPr lang="en-US" sz="1800" dirty="0">
                <a:solidFill>
                  <a:schemeClr val="tx1"/>
                </a:solidFill>
                <a:latin typeface="Courier New" charset="0"/>
                <a:ea typeface="Courier New" charset="0"/>
                <a:cs typeface="Courier New" charset="0"/>
              </a:rPr>
              <a:t> </a:t>
            </a:r>
            <a:r>
              <a:rPr lang="en-US" sz="1800" dirty="0" smtClean="0">
                <a:solidFill>
                  <a:schemeClr val="tx1"/>
                </a:solidFill>
                <a:latin typeface="Courier New" charset="0"/>
                <a:ea typeface="Courier New" charset="0"/>
                <a:cs typeface="Courier New" charset="0"/>
              </a:rPr>
              <a:t> - </a:t>
            </a:r>
            <a:r>
              <a:rPr lang="en-US" sz="1800" dirty="0">
                <a:solidFill>
                  <a:schemeClr val="tx1"/>
                </a:solidFill>
                <a:latin typeface="Courier New" charset="0"/>
                <a:ea typeface="Courier New" charset="0"/>
                <a:cs typeface="Courier New" charset="0"/>
              </a:rPr>
              <a:t>or options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2667987"/>
            <a:ext cx="1082747" cy="108274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338" y="2428143"/>
            <a:ext cx="5562600" cy="3744057"/>
          </a:xfrm>
          <a:prstGeom prst="rect">
            <a:avLst/>
          </a:prstGeom>
        </p:spPr>
      </p:pic>
    </p:spTree>
    <p:extLst>
      <p:ext uri="{BB962C8B-B14F-4D97-AF65-F5344CB8AC3E}">
        <p14:creationId xmlns:p14="http://schemas.microsoft.com/office/powerpoint/2010/main" val="320958728"/>
      </p:ext>
    </p:extLst>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Defining Our First Container</a:t>
            </a:r>
            <a:endParaRPr lang="en-US" dirty="0"/>
          </a:p>
        </p:txBody>
      </p:sp>
      <p:sp>
        <p:nvSpPr>
          <p:cNvPr id="3" name="Content Placeholder 2"/>
          <p:cNvSpPr>
            <a:spLocks noGrp="1"/>
          </p:cNvSpPr>
          <p:nvPr>
            <p:ph idx="1"/>
          </p:nvPr>
        </p:nvSpPr>
        <p:spPr>
          <a:xfrm>
            <a:off x="1097279" y="1066801"/>
            <a:ext cx="4922521" cy="4802293"/>
          </a:xfrm>
        </p:spPr>
        <p:txBody>
          <a:bodyPr>
            <a:normAutofit/>
          </a:bodyPr>
          <a:lstStyle/>
          <a:p>
            <a:pPr>
              <a:buFont typeface="Wingdings" panose="05000000000000000000" pitchFamily="2" charset="2"/>
              <a:buChar char="q"/>
            </a:pPr>
            <a:r>
              <a:rPr lang="en-US" sz="2400" dirty="0" smtClean="0"/>
              <a:t> In </a:t>
            </a:r>
            <a:r>
              <a:rPr lang="en-US" sz="2400" dirty="0"/>
              <a:t>this </a:t>
            </a:r>
            <a:r>
              <a:rPr lang="en-US" sz="2400" b="1" dirty="0" smtClean="0"/>
              <a:t>example</a:t>
            </a:r>
            <a:r>
              <a:rPr lang="en-US" sz="2400" dirty="0" smtClean="0"/>
              <a:t>, let’s say we </a:t>
            </a:r>
            <a:r>
              <a:rPr lang="en-US" sz="2400" dirty="0"/>
              <a:t>have a </a:t>
            </a:r>
            <a:r>
              <a:rPr lang="en-US" sz="2400" dirty="0" err="1">
                <a:latin typeface="Courier New" charset="0"/>
                <a:ea typeface="Courier New" charset="0"/>
                <a:cs typeface="Courier New" charset="0"/>
              </a:rPr>
              <a:t>Node.js</a:t>
            </a:r>
            <a:r>
              <a:rPr lang="en-US" sz="2400" dirty="0"/>
              <a:t> </a:t>
            </a:r>
            <a:r>
              <a:rPr lang="en-US" sz="2400" dirty="0" smtClean="0"/>
              <a:t>application, </a:t>
            </a:r>
            <a:r>
              <a:rPr lang="en-US" sz="2400" dirty="0"/>
              <a:t>which requires connecting to </a:t>
            </a:r>
            <a:r>
              <a:rPr lang="en-US" sz="2400" dirty="0" err="1">
                <a:latin typeface="Courier New" charset="0"/>
                <a:ea typeface="Courier New" charset="0"/>
                <a:cs typeface="Courier New" charset="0"/>
              </a:rPr>
              <a:t>Redis</a:t>
            </a:r>
            <a:r>
              <a:rPr lang="en-US" sz="2400" dirty="0"/>
              <a:t>. </a:t>
            </a:r>
            <a:endParaRPr lang="en-US" sz="2400" dirty="0" smtClean="0"/>
          </a:p>
          <a:p>
            <a:pPr>
              <a:buFont typeface="Wingdings" panose="05000000000000000000" pitchFamily="2" charset="2"/>
              <a:buChar char="q"/>
            </a:pPr>
            <a:r>
              <a:rPr lang="en-US" sz="2400" dirty="0"/>
              <a:t> </a:t>
            </a:r>
            <a:r>
              <a:rPr lang="en-US" sz="2400" dirty="0" smtClean="0"/>
              <a:t>To </a:t>
            </a:r>
            <a:r>
              <a:rPr lang="en-US" sz="2400" dirty="0"/>
              <a:t>start, we need to </a:t>
            </a:r>
            <a:r>
              <a:rPr lang="en-US" sz="2400" b="1" dirty="0"/>
              <a:t>define</a:t>
            </a:r>
            <a:r>
              <a:rPr lang="en-US" sz="2400" dirty="0"/>
              <a:t> our </a:t>
            </a:r>
            <a:r>
              <a:rPr lang="en-US" sz="2400" dirty="0" err="1">
                <a:latin typeface="Courier New" charset="0"/>
                <a:ea typeface="Courier New" charset="0"/>
                <a:cs typeface="Courier New" charset="0"/>
              </a:rPr>
              <a:t>docker-compose.yml</a:t>
            </a:r>
            <a:r>
              <a:rPr lang="en-US" sz="2400" dirty="0"/>
              <a:t> file to launch the </a:t>
            </a:r>
            <a:r>
              <a:rPr lang="en-US" sz="2400" dirty="0" err="1">
                <a:latin typeface="Courier New" charset="0"/>
                <a:ea typeface="Courier New" charset="0"/>
                <a:cs typeface="Courier New" charset="0"/>
              </a:rPr>
              <a:t>Node.js</a:t>
            </a:r>
            <a:r>
              <a:rPr lang="en-US" sz="2400" dirty="0"/>
              <a:t> application</a:t>
            </a:r>
            <a:r>
              <a:rPr lang="en-US" sz="2400" dirty="0" smtClean="0"/>
              <a:t>.</a:t>
            </a:r>
          </a:p>
          <a:p>
            <a:pPr>
              <a:buFont typeface="Wingdings" panose="05000000000000000000" pitchFamily="2" charset="2"/>
              <a:buChar char="q"/>
            </a:pPr>
            <a:endParaRPr lang="en-US" sz="2400" dirty="0" smtClean="0">
              <a:ea typeface="Courier New" charset="0"/>
              <a:cs typeface="Courier New" charset="0"/>
            </a:endParaRPr>
          </a:p>
          <a:p>
            <a:r>
              <a:rPr lang="en-US" sz="2400" dirty="0"/>
              <a:t/>
            </a:r>
            <a:br>
              <a:rPr lang="en-US" sz="2400" dirty="0"/>
            </a:b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193</a:t>
            </a:fld>
            <a:endParaRPr lang="en-US" altLang="en-US"/>
          </a:p>
        </p:txBody>
      </p:sp>
      <p:sp>
        <p:nvSpPr>
          <p:cNvPr id="7" name="TextBox 6"/>
          <p:cNvSpPr txBox="1"/>
          <p:nvPr/>
        </p:nvSpPr>
        <p:spPr>
          <a:xfrm>
            <a:off x="6507480" y="1234619"/>
            <a:ext cx="4846320" cy="4708981"/>
          </a:xfrm>
          <a:prstGeom prst="rect">
            <a:avLst/>
          </a:prstGeom>
          <a:solidFill>
            <a:schemeClr val="accent5">
              <a:lumMod val="60000"/>
              <a:lumOff val="40000"/>
            </a:schemeClr>
          </a:solidFill>
        </p:spPr>
        <p:txBody>
          <a:bodyPr wrap="square" rtlCol="0">
            <a:spAutoFit/>
          </a:bodyPr>
          <a:lstStyle/>
          <a:p>
            <a:r>
              <a:rPr lang="en-US" sz="2000" dirty="0" smtClean="0">
                <a:latin typeface="Courier New" charset="0"/>
                <a:ea typeface="Courier New" charset="0"/>
                <a:cs typeface="Courier New" charset="0"/>
              </a:rPr>
              <a:t>  </a:t>
            </a:r>
            <a:r>
              <a:rPr lang="en-US" sz="2000" b="1" dirty="0" smtClean="0">
                <a:latin typeface="Courier New" charset="0"/>
                <a:ea typeface="Courier New" charset="0"/>
                <a:cs typeface="Courier New" charset="0"/>
              </a:rPr>
              <a:t>./</a:t>
            </a:r>
          </a:p>
          <a:p>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Dockerfile</a:t>
            </a:r>
            <a:endParaRPr lang="en-US" sz="2000" b="1" dirty="0" smtClean="0">
              <a:latin typeface="Courier New" charset="0"/>
              <a:ea typeface="Courier New" charset="0"/>
              <a:cs typeface="Courier New" charset="0"/>
            </a:endParaRPr>
          </a:p>
          <a:p>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Makerfile</a:t>
            </a:r>
            <a:endParaRPr lang="en-US" sz="2000" dirty="0" smtClean="0">
              <a:latin typeface="Courier New" charset="0"/>
              <a:ea typeface="Courier New" charset="0"/>
              <a:cs typeface="Courier New" charset="0"/>
            </a:endParaRPr>
          </a:p>
          <a:p>
            <a:r>
              <a:rPr lang="en-US" sz="2000"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docker-compose.yaml</a:t>
            </a:r>
            <a:endParaRPr lang="en-US" sz="2000" b="1" dirty="0" smtClean="0">
              <a:latin typeface="Courier New" charset="0"/>
              <a:ea typeface="Courier New" charset="0"/>
              <a:cs typeface="Courier New" charset="0"/>
            </a:endParaRPr>
          </a:p>
          <a:p>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node_modules</a:t>
            </a:r>
            <a:r>
              <a:rPr lang="en-US" sz="2000" dirty="0" smtClean="0">
                <a:latin typeface="Courier New" charset="0"/>
                <a:ea typeface="Courier New" charset="0"/>
                <a:cs typeface="Courier New" charset="0"/>
              </a:rPr>
              <a:t>/</a:t>
            </a:r>
          </a:p>
          <a:p>
            <a:r>
              <a:rPr lang="en-US" sz="2000"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redis</a:t>
            </a:r>
            <a:r>
              <a:rPr lang="en-US" sz="2000" b="1" dirty="0" smtClean="0">
                <a:latin typeface="Courier New" charset="0"/>
                <a:ea typeface="Courier New" charset="0"/>
                <a:cs typeface="Courier New" charset="0"/>
              </a:rPr>
              <a:t>/</a:t>
            </a:r>
          </a:p>
          <a:p>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npmignore</a:t>
            </a:r>
            <a:endParaRPr lang="en-US" sz="2000" dirty="0" smtClean="0">
              <a:latin typeface="Courier New" charset="0"/>
              <a:ea typeface="Courier New" charset="0"/>
              <a:cs typeface="Courier New" charset="0"/>
            </a:endParaRPr>
          </a:p>
          <a:p>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README.md</a:t>
            </a:r>
            <a:endParaRPr lang="en-US" sz="2000" dirty="0" smtClean="0">
              <a:latin typeface="Courier New" charset="0"/>
              <a:ea typeface="Courier New" charset="0"/>
              <a:cs typeface="Courier New" charset="0"/>
            </a:endParaRPr>
          </a:p>
          <a:p>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connection_breaker.js</a:t>
            </a:r>
            <a:endParaRPr lang="en-US" sz="2000" dirty="0" smtClean="0">
              <a:latin typeface="Courier New" charset="0"/>
              <a:ea typeface="Courier New" charset="0"/>
              <a:cs typeface="Courier New" charset="0"/>
            </a:endParaRPr>
          </a:p>
          <a:p>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index.js</a:t>
            </a:r>
            <a:endParaRPr lang="en-US" sz="2000" dirty="0" smtClean="0">
              <a:latin typeface="Courier New" charset="0"/>
              <a:ea typeface="Courier New" charset="0"/>
              <a:cs typeface="Courier New" charset="0"/>
            </a:endParaRPr>
          </a:p>
          <a:p>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lib</a:t>
            </a:r>
            <a:r>
              <a:rPr lang="en-US" sz="2000" b="1" dirty="0" smtClean="0">
                <a:latin typeface="Courier New" charset="0"/>
                <a:ea typeface="Courier New" charset="0"/>
                <a:cs typeface="Courier New" charset="0"/>
              </a:rPr>
              <a:t>/</a:t>
            </a:r>
          </a:p>
          <a:p>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package.json</a:t>
            </a:r>
            <a:endParaRPr lang="en-US" sz="2000" dirty="0" smtClean="0">
              <a:latin typeface="Courier New" charset="0"/>
              <a:ea typeface="Courier New" charset="0"/>
              <a:cs typeface="Courier New" charset="0"/>
            </a:endParaRPr>
          </a:p>
          <a:p>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package.json</a:t>
            </a:r>
            <a:endParaRPr lang="en-US" sz="2000" dirty="0" smtClean="0">
              <a:latin typeface="Courier New" charset="0"/>
              <a:ea typeface="Courier New" charset="0"/>
              <a:cs typeface="Courier New" charset="0"/>
            </a:endParaRPr>
          </a:p>
          <a:p>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server.js</a:t>
            </a:r>
            <a:r>
              <a:rPr lang="en-US" sz="2000" dirty="0" smtClean="0">
                <a:latin typeface="Courier New" charset="0"/>
                <a:ea typeface="Courier New" charset="0"/>
                <a:cs typeface="Courier New" charset="0"/>
              </a:rPr>
              <a:t> </a:t>
            </a:r>
          </a:p>
          <a:p>
            <a:endParaRPr lang="en-US" sz="2000" dirty="0" smtClean="0">
              <a:latin typeface="Courier New" charset="0"/>
              <a:ea typeface="Courier New" charset="0"/>
              <a:cs typeface="Courier New" charset="0"/>
            </a:endParaRPr>
          </a:p>
        </p:txBody>
      </p:sp>
      <p:sp>
        <p:nvSpPr>
          <p:cNvPr id="10" name="TextBox 9"/>
          <p:cNvSpPr txBox="1"/>
          <p:nvPr/>
        </p:nvSpPr>
        <p:spPr>
          <a:xfrm>
            <a:off x="9320114" y="1179962"/>
            <a:ext cx="2104743" cy="369332"/>
          </a:xfrm>
          <a:prstGeom prst="rect">
            <a:avLst/>
          </a:prstGeom>
          <a:noFill/>
        </p:spPr>
        <p:txBody>
          <a:bodyPr wrap="none" rtlCol="0">
            <a:spAutoFit/>
          </a:bodyPr>
          <a:lstStyle/>
          <a:p>
            <a:r>
              <a:rPr lang="en-US" b="1" dirty="0" smtClean="0"/>
              <a:t>Current Directory (.)</a:t>
            </a:r>
            <a:endParaRPr lang="en-US" b="1" dirty="0"/>
          </a:p>
        </p:txBody>
      </p:sp>
      <p:cxnSp>
        <p:nvCxnSpPr>
          <p:cNvPr id="17" name="Straight Connector 16"/>
          <p:cNvCxnSpPr/>
          <p:nvPr/>
        </p:nvCxnSpPr>
        <p:spPr>
          <a:xfrm>
            <a:off x="6629400" y="1398687"/>
            <a:ext cx="0" cy="4114800"/>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467600" y="3303687"/>
            <a:ext cx="0" cy="1524000"/>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010400" y="2874049"/>
            <a:ext cx="0" cy="201038"/>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4" name="Triangle 23"/>
          <p:cNvSpPr/>
          <p:nvPr/>
        </p:nvSpPr>
        <p:spPr>
          <a:xfrm rot="10800000">
            <a:off x="6705600" y="1354490"/>
            <a:ext cx="182880" cy="822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5" name="Triangle 24"/>
          <p:cNvSpPr/>
          <p:nvPr/>
        </p:nvSpPr>
        <p:spPr>
          <a:xfrm rot="10800000">
            <a:off x="7107382" y="2896303"/>
            <a:ext cx="182880" cy="822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p:cNvSpPr/>
          <p:nvPr/>
        </p:nvSpPr>
        <p:spPr>
          <a:xfrm rot="10800000">
            <a:off x="7590806" y="3259490"/>
            <a:ext cx="182880" cy="822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p:cNvSpPr/>
          <p:nvPr/>
        </p:nvSpPr>
        <p:spPr>
          <a:xfrm rot="10800000">
            <a:off x="8566882" y="4440590"/>
            <a:ext cx="182880" cy="822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64225"/>
      </p:ext>
    </p:extLst>
  </p:cSld>
  <p:clrMapOvr>
    <a:masterClrMapping/>
  </p:clrMapOvr>
  <p:transition>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Formatting Basic</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a:t> Given the </a:t>
            </a:r>
            <a:r>
              <a:rPr lang="en-US" sz="2400" b="1" dirty="0"/>
              <a:t>format</a:t>
            </a:r>
            <a:r>
              <a:rPr lang="en-US" sz="2400" dirty="0"/>
              <a:t> </a:t>
            </a:r>
            <a:r>
              <a:rPr lang="en-US" sz="2400" dirty="0" smtClean="0"/>
              <a:t>shared previously, </a:t>
            </a:r>
            <a:r>
              <a:rPr lang="en-US" sz="2400" dirty="0"/>
              <a:t>the file </a:t>
            </a:r>
            <a:r>
              <a:rPr lang="en-US" sz="2400" dirty="0" smtClean="0"/>
              <a:t>needs </a:t>
            </a:r>
            <a:r>
              <a:rPr lang="en-US" sz="2400" dirty="0"/>
              <a:t>to name the container </a:t>
            </a:r>
            <a:r>
              <a:rPr lang="en-US" sz="2400" dirty="0">
                <a:latin typeface="Courier New" charset="0"/>
                <a:ea typeface="Courier New" charset="0"/>
                <a:cs typeface="Courier New" charset="0"/>
              </a:rPr>
              <a:t>'web</a:t>
            </a:r>
            <a:r>
              <a:rPr lang="en-US" sz="2400" dirty="0"/>
              <a:t>' and set the build property to the current directory. </a:t>
            </a: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194</a:t>
            </a:fld>
            <a:endParaRPr lang="en-US" altLang="en-US"/>
          </a:p>
        </p:txBody>
      </p:sp>
      <p:sp>
        <p:nvSpPr>
          <p:cNvPr id="11" name="Content Placeholder 2"/>
          <p:cNvSpPr>
            <a:spLocks noGrp="1"/>
          </p:cNvSpPr>
          <p:nvPr/>
        </p:nvSpPr>
        <p:spPr>
          <a:xfrm>
            <a:off x="2286000" y="2209800"/>
            <a:ext cx="1981200" cy="1066800"/>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Courier New" charset="0"/>
                <a:ea typeface="Courier New" charset="0"/>
                <a:cs typeface="Courier New" charset="0"/>
              </a:rPr>
              <a:t>web: </a:t>
            </a:r>
          </a:p>
          <a:p>
            <a:r>
              <a:rPr lang="en-US" dirty="0" smtClean="0">
                <a:latin typeface="Courier New" charset="0"/>
                <a:ea typeface="Courier New" charset="0"/>
                <a:cs typeface="Courier New" charset="0"/>
              </a:rPr>
              <a:t>  build</a:t>
            </a:r>
            <a:r>
              <a:rPr lang="en-US" dirty="0">
                <a:latin typeface="Courier New" charset="0"/>
                <a:ea typeface="Courier New" charset="0"/>
                <a:cs typeface="Courier New" charset="0"/>
              </a:rPr>
              <a:t>: .</a:t>
            </a:r>
            <a:endParaRPr lang="en-US" dirty="0">
              <a:solidFill>
                <a:schemeClr val="tx1"/>
              </a:solidFill>
              <a:latin typeface="Courier New" charset="0"/>
              <a:ea typeface="Courier New" charset="0"/>
              <a:cs typeface="Courier New" charset="0"/>
            </a:endParaRPr>
          </a:p>
        </p:txBody>
      </p:sp>
      <p:sp>
        <p:nvSpPr>
          <p:cNvPr id="13" name="Content Placeholder 2"/>
          <p:cNvSpPr txBox="1">
            <a:spLocks/>
          </p:cNvSpPr>
          <p:nvPr/>
        </p:nvSpPr>
        <p:spPr>
          <a:xfrm>
            <a:off x="4629071" y="2286000"/>
            <a:ext cx="5810329" cy="354943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panose="05000000000000000000" pitchFamily="2" charset="2"/>
              <a:buChar char="q"/>
            </a:pPr>
            <a:r>
              <a:rPr lang="en-US" sz="2400" dirty="0" smtClean="0">
                <a:ea typeface="Courier New" charset="0"/>
                <a:cs typeface="Courier New" charset="0"/>
              </a:rPr>
              <a:t> </a:t>
            </a:r>
            <a:r>
              <a:rPr lang="en-US" sz="2400" dirty="0" smtClean="0"/>
              <a:t> Copying </a:t>
            </a:r>
            <a:r>
              <a:rPr lang="en-US" sz="2400" dirty="0"/>
              <a:t>the following </a:t>
            </a:r>
            <a:r>
              <a:rPr lang="en-US" sz="2400" dirty="0" smtClean="0"/>
              <a:t>code into our YAML file, will </a:t>
            </a:r>
            <a:r>
              <a:rPr lang="en-US" sz="2400" b="1" dirty="0"/>
              <a:t>define</a:t>
            </a:r>
            <a:r>
              <a:rPr lang="en-US" sz="2400" dirty="0"/>
              <a:t> a container called web, which is based on the build of the current directory</a:t>
            </a:r>
            <a:r>
              <a:rPr lang="en-US" sz="2400" dirty="0" smtClean="0"/>
              <a:t>.</a:t>
            </a:r>
          </a:p>
          <a:p>
            <a:pPr fontAlgn="auto">
              <a:buFont typeface="Wingdings" panose="05000000000000000000" pitchFamily="2" charset="2"/>
              <a:buChar char="q"/>
            </a:pPr>
            <a:endParaRPr lang="en-US" sz="2400" dirty="0" smtClean="0"/>
          </a:p>
          <a:p>
            <a:pPr lvl="1" fontAlgn="auto">
              <a:buFont typeface="Wingdings" panose="05000000000000000000" pitchFamily="2" charset="2"/>
              <a:buChar char="q"/>
            </a:pPr>
            <a:r>
              <a:rPr lang="en-US" sz="2200" dirty="0">
                <a:ea typeface="Courier New" charset="0"/>
                <a:cs typeface="Courier New" charset="0"/>
              </a:rPr>
              <a:t> </a:t>
            </a:r>
            <a:r>
              <a:rPr lang="en-US" sz="2200" dirty="0" smtClean="0">
                <a:ea typeface="Courier New" charset="0"/>
                <a:cs typeface="Courier New" charset="0"/>
              </a:rPr>
              <a:t>NOTE: Remember we have a </a:t>
            </a:r>
            <a:r>
              <a:rPr lang="en-US" sz="2200" dirty="0" err="1" smtClean="0">
                <a:latin typeface="Courier New" charset="0"/>
                <a:ea typeface="Courier New" charset="0"/>
                <a:cs typeface="Courier New" charset="0"/>
              </a:rPr>
              <a:t>Node.js</a:t>
            </a:r>
            <a:r>
              <a:rPr lang="en-US" sz="2200" dirty="0" smtClean="0">
                <a:ea typeface="Courier New" charset="0"/>
                <a:cs typeface="Courier New" charset="0"/>
              </a:rPr>
              <a:t> app in our current directory.</a:t>
            </a:r>
          </a:p>
          <a:p>
            <a:pPr fontAlgn="auto">
              <a:buFont typeface="Wingdings" panose="05000000000000000000" pitchFamily="2" charset="2"/>
              <a:buChar char="q"/>
            </a:pPr>
            <a:endParaRPr lang="en-US" sz="24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87626"/>
            <a:ext cx="1082747" cy="1082747"/>
          </a:xfrm>
          <a:prstGeom prst="rect">
            <a:avLst/>
          </a:prstGeom>
        </p:spPr>
      </p:pic>
    </p:spTree>
    <p:extLst>
      <p:ext uri="{BB962C8B-B14F-4D97-AF65-F5344CB8AC3E}">
        <p14:creationId xmlns:p14="http://schemas.microsoft.com/office/powerpoint/2010/main" val="2016879010"/>
      </p:ext>
    </p:extLst>
  </p:cSld>
  <p:clrMapOvr>
    <a:masterClrMapping/>
  </p:clrMapOvr>
  <p:transition>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Defining Container Properties</a:t>
            </a:r>
            <a:endParaRPr lang="en-US" dirty="0"/>
          </a:p>
        </p:txBody>
      </p:sp>
      <p:sp>
        <p:nvSpPr>
          <p:cNvPr id="3" name="Content Placeholder 2"/>
          <p:cNvSpPr>
            <a:spLocks noGrp="1"/>
          </p:cNvSpPr>
          <p:nvPr>
            <p:ph idx="1"/>
          </p:nvPr>
        </p:nvSpPr>
        <p:spPr>
          <a:xfrm>
            <a:off x="1097279" y="1066802"/>
            <a:ext cx="10058401" cy="1615296"/>
          </a:xfrm>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a:t>Docker Compose supports all of the properties which can be defined using </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 </a:t>
            </a:r>
            <a:r>
              <a:rPr lang="en-US" sz="2400" dirty="0" smtClean="0">
                <a:latin typeface="Courier New" charset="0"/>
                <a:ea typeface="Courier New" charset="0"/>
                <a:cs typeface="Courier New" charset="0"/>
              </a:rPr>
              <a:t>run.</a:t>
            </a:r>
          </a:p>
          <a:p>
            <a:pPr>
              <a:buFont typeface="Wingdings" panose="05000000000000000000" pitchFamily="2" charset="2"/>
              <a:buChar char="q"/>
            </a:pPr>
            <a:r>
              <a:rPr lang="en-US" sz="2400" dirty="0"/>
              <a:t> To link two containers together to specify a </a:t>
            </a:r>
            <a:r>
              <a:rPr lang="en-US" sz="2400" dirty="0" smtClean="0">
                <a:latin typeface="Courier New" charset="0"/>
                <a:ea typeface="Courier New" charset="0"/>
                <a:cs typeface="Courier New" charset="0"/>
              </a:rPr>
              <a:t>links</a:t>
            </a:r>
            <a:r>
              <a:rPr lang="en-US" sz="2400" dirty="0" smtClean="0"/>
              <a:t> </a:t>
            </a:r>
            <a:r>
              <a:rPr lang="en-US" sz="2400" dirty="0"/>
              <a:t>property and list required connections. </a:t>
            </a:r>
            <a:endParaRPr lang="en-US" sz="2400" dirty="0" smtClean="0"/>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195</a:t>
            </a:fld>
            <a:endParaRPr lang="en-US" altLang="en-US"/>
          </a:p>
        </p:txBody>
      </p:sp>
      <p:sp>
        <p:nvSpPr>
          <p:cNvPr id="10" name="Content Placeholder 2"/>
          <p:cNvSpPr>
            <a:spLocks noGrp="1"/>
          </p:cNvSpPr>
          <p:nvPr/>
        </p:nvSpPr>
        <p:spPr>
          <a:xfrm>
            <a:off x="7521103" y="2682097"/>
            <a:ext cx="1981200" cy="1066800"/>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Courier New" charset="0"/>
                <a:ea typeface="Courier New" charset="0"/>
                <a:cs typeface="Courier New" charset="0"/>
              </a:rPr>
              <a:t>links: </a:t>
            </a:r>
            <a:endParaRPr lang="en-US" dirty="0" smtClean="0">
              <a:latin typeface="Courier New" charset="0"/>
              <a:ea typeface="Courier New" charset="0"/>
              <a:cs typeface="Courier New" charset="0"/>
            </a:endParaRPr>
          </a:p>
          <a:p>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 </a:t>
            </a:r>
            <a:r>
              <a:rPr lang="en-US" dirty="0" err="1">
                <a:latin typeface="Courier New" charset="0"/>
                <a:ea typeface="Courier New" charset="0"/>
                <a:cs typeface="Courier New" charset="0"/>
              </a:rPr>
              <a:t>redis</a:t>
            </a:r>
            <a:endParaRPr lang="en-US" dirty="0">
              <a:solidFill>
                <a:schemeClr val="tx1"/>
              </a:solidFill>
              <a:latin typeface="Courier New" charset="0"/>
              <a:ea typeface="Courier New" charset="0"/>
              <a:cs typeface="Courier New" charset="0"/>
            </a:endParaRPr>
          </a:p>
        </p:txBody>
      </p:sp>
      <p:sp>
        <p:nvSpPr>
          <p:cNvPr id="12" name="Content Placeholder 2"/>
          <p:cNvSpPr txBox="1">
            <a:spLocks/>
          </p:cNvSpPr>
          <p:nvPr/>
        </p:nvSpPr>
        <p:spPr>
          <a:xfrm>
            <a:off x="1097280" y="2700058"/>
            <a:ext cx="5163764" cy="324855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panose="05000000000000000000" pitchFamily="2" charset="2"/>
              <a:buChar char="q"/>
            </a:pPr>
            <a:r>
              <a:rPr lang="en-US" sz="2400" dirty="0" smtClean="0">
                <a:latin typeface="+mj-lt"/>
                <a:ea typeface="Courier New" charset="0"/>
                <a:cs typeface="Courier New" charset="0"/>
              </a:rPr>
              <a:t> </a:t>
            </a:r>
            <a:r>
              <a:rPr lang="en-US" sz="2400" dirty="0"/>
              <a:t>For example, the following would link to the </a:t>
            </a:r>
            <a:r>
              <a:rPr lang="en-US" sz="2400" dirty="0" err="1">
                <a:latin typeface="Courier New" charset="0"/>
                <a:ea typeface="Courier New" charset="0"/>
                <a:cs typeface="Courier New" charset="0"/>
              </a:rPr>
              <a:t>redis</a:t>
            </a:r>
            <a:r>
              <a:rPr lang="en-US" sz="2400" dirty="0"/>
              <a:t> source container defined in the same file and assign the same name to the alias.</a:t>
            </a:r>
            <a:endParaRPr lang="en-US" sz="2400" dirty="0" smtClean="0">
              <a:latin typeface="+mj-lt"/>
              <a:ea typeface="Courier New" charset="0"/>
              <a:cs typeface="Courier New" charset="0"/>
            </a:endParaRPr>
          </a:p>
          <a:p>
            <a:pPr fontAlgn="auto">
              <a:buFont typeface="Wingdings" panose="05000000000000000000" pitchFamily="2" charset="2"/>
              <a:buChar char="q"/>
            </a:pPr>
            <a:endParaRPr lang="en-US" sz="2400" dirty="0" smtClean="0"/>
          </a:p>
        </p:txBody>
      </p:sp>
    </p:spTree>
    <p:extLst>
      <p:ext uri="{BB962C8B-B14F-4D97-AF65-F5344CB8AC3E}">
        <p14:creationId xmlns:p14="http://schemas.microsoft.com/office/powerpoint/2010/main" val="1992389949"/>
      </p:ext>
    </p:extLst>
  </p:cSld>
  <p:clrMapOvr>
    <a:masterClrMapping/>
  </p:clrMapOvr>
  <p:transition>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Container Properties</a:t>
            </a:r>
          </a:p>
        </p:txBody>
      </p:sp>
      <p:sp>
        <p:nvSpPr>
          <p:cNvPr id="3" name="Content Placeholder 2"/>
          <p:cNvSpPr>
            <a:spLocks noGrp="1"/>
          </p:cNvSpPr>
          <p:nvPr>
            <p:ph idx="1"/>
          </p:nvPr>
        </p:nvSpPr>
        <p:spPr>
          <a:xfrm>
            <a:off x="1097280" y="1066802"/>
            <a:ext cx="5163764" cy="1615296"/>
          </a:xfrm>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a:t>The same format is used for other </a:t>
            </a:r>
            <a:r>
              <a:rPr lang="en-US" sz="2400" dirty="0" smtClean="0"/>
              <a:t>properties, </a:t>
            </a:r>
            <a:r>
              <a:rPr lang="en-US" sz="2400" dirty="0"/>
              <a:t>such as </a:t>
            </a:r>
            <a:r>
              <a:rPr lang="en-US" sz="2400" b="1" dirty="0" smtClean="0"/>
              <a:t>ports</a:t>
            </a:r>
            <a:r>
              <a:rPr lang="en-US" sz="2400" dirty="0" smtClean="0"/>
              <a:t>:</a:t>
            </a:r>
            <a:endParaRPr lang="en-US" sz="2400" dirty="0" smtClean="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196</a:t>
            </a:fld>
            <a:endParaRPr lang="en-US" altLang="en-US"/>
          </a:p>
        </p:txBody>
      </p:sp>
      <p:sp>
        <p:nvSpPr>
          <p:cNvPr id="10" name="Content Placeholder 2"/>
          <p:cNvSpPr>
            <a:spLocks noGrp="1"/>
          </p:cNvSpPr>
          <p:nvPr/>
        </p:nvSpPr>
        <p:spPr>
          <a:xfrm>
            <a:off x="2695586" y="2448176"/>
            <a:ext cx="1981200" cy="1961648"/>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latin typeface="Courier New" charset="0"/>
                <a:ea typeface="Courier New" charset="0"/>
                <a:cs typeface="Courier New" charset="0"/>
              </a:rPr>
              <a:t>ports: </a:t>
            </a:r>
          </a:p>
          <a:p>
            <a:r>
              <a:rPr lang="en-US" dirty="0" smtClean="0">
                <a:latin typeface="Courier New" charset="0"/>
                <a:ea typeface="Courier New" charset="0"/>
                <a:cs typeface="Courier New" charset="0"/>
              </a:rPr>
              <a:t>  - "3000”</a:t>
            </a:r>
          </a:p>
          <a:p>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 “3001” </a:t>
            </a:r>
          </a:p>
          <a:p>
            <a:r>
              <a:rPr lang="en-US" dirty="0" smtClean="0">
                <a:latin typeface="Courier New" charset="0"/>
                <a:ea typeface="Courier New" charset="0"/>
                <a:cs typeface="Courier New" charset="0"/>
              </a:rPr>
              <a:t>  - "8000"</a:t>
            </a:r>
            <a:endParaRPr lang="en-US" dirty="0">
              <a:solidFill>
                <a:schemeClr val="tx1"/>
              </a:solidFill>
              <a:latin typeface="Courier New" charset="0"/>
              <a:ea typeface="Courier New" charset="0"/>
              <a:cs typeface="Courier New"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683" y="4023963"/>
            <a:ext cx="1082747" cy="10827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1632836"/>
            <a:ext cx="4191000" cy="4125141"/>
          </a:xfrm>
          <a:prstGeom prst="rect">
            <a:avLst/>
          </a:prstGeom>
        </p:spPr>
      </p:pic>
    </p:spTree>
    <p:extLst>
      <p:ext uri="{BB962C8B-B14F-4D97-AF65-F5344CB8AC3E}">
        <p14:creationId xmlns:p14="http://schemas.microsoft.com/office/powerpoint/2010/main" val="21766452"/>
      </p:ext>
    </p:extLst>
  </p:cSld>
  <p:clrMapOvr>
    <a:masterClrMapping/>
  </p:clrMapOvr>
  <p:transition>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First Container Overview</a:t>
            </a:r>
            <a:endParaRPr lang="en-US" dirty="0"/>
          </a:p>
        </p:txBody>
      </p:sp>
      <p:sp>
        <p:nvSpPr>
          <p:cNvPr id="3" name="Content Placeholder 2"/>
          <p:cNvSpPr>
            <a:spLocks noGrp="1"/>
          </p:cNvSpPr>
          <p:nvPr>
            <p:ph idx="1"/>
          </p:nvPr>
        </p:nvSpPr>
        <p:spPr>
          <a:xfrm>
            <a:off x="1219200" y="1135966"/>
            <a:ext cx="9871672" cy="5188633"/>
          </a:xfrm>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smtClean="0"/>
              <a:t>So, after all that, our </a:t>
            </a:r>
            <a:r>
              <a:rPr lang="en-US" sz="2400" dirty="0" err="1" smtClean="0"/>
              <a:t>yaml</a:t>
            </a:r>
            <a:r>
              <a:rPr lang="en-US" sz="2400" dirty="0" smtClean="0"/>
              <a:t> file would look something like this</a:t>
            </a:r>
            <a:endParaRPr lang="en-US" sz="2400" dirty="0" smtClean="0">
              <a:latin typeface="+mj-lt"/>
              <a:ea typeface="Courier New" charset="0"/>
              <a:cs typeface="Courier New" charset="0"/>
            </a:endParaRPr>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This is just the very beginning!</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197</a:t>
            </a:fld>
            <a:endParaRPr lang="en-US" altLang="en-US"/>
          </a:p>
        </p:txBody>
      </p:sp>
      <p:sp>
        <p:nvSpPr>
          <p:cNvPr id="10" name="Content Placeholder 2"/>
          <p:cNvSpPr>
            <a:spLocks noGrp="1"/>
          </p:cNvSpPr>
          <p:nvPr/>
        </p:nvSpPr>
        <p:spPr>
          <a:xfrm>
            <a:off x="5363237" y="1659774"/>
            <a:ext cx="2937268" cy="2893261"/>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0" fontAlgn="auto">
              <a:lnSpc>
                <a:spcPct val="100000"/>
              </a:lnSpc>
              <a:spcBef>
                <a:spcPts val="0"/>
              </a:spcBef>
              <a:spcAft>
                <a:spcPts val="0"/>
              </a:spcAft>
              <a:buClrTx/>
              <a:buNone/>
            </a:pPr>
            <a:r>
              <a:rPr lang="en-US" dirty="0" smtClean="0">
                <a:solidFill>
                  <a:schemeClr val="tx1"/>
                </a:solidFill>
                <a:latin typeface="Courier New" charset="0"/>
                <a:ea typeface="Courier New" charset="0"/>
                <a:cs typeface="Courier New" charset="0"/>
              </a:rPr>
              <a:t> </a:t>
            </a:r>
            <a:r>
              <a:rPr lang="de-DE" dirty="0">
                <a:solidFill>
                  <a:schemeClr val="tx1"/>
                </a:solidFill>
                <a:latin typeface="Courier New" charset="0"/>
                <a:ea typeface="Courier New" charset="0"/>
                <a:cs typeface="Courier New" charset="0"/>
              </a:rPr>
              <a:t>web:  </a:t>
            </a:r>
            <a:endParaRPr lang="de-DE" dirty="0" smtClean="0">
              <a:solidFill>
                <a:schemeClr val="tx1"/>
              </a:solidFill>
              <a:latin typeface="Courier New" charset="0"/>
              <a:ea typeface="Courier New" charset="0"/>
              <a:cs typeface="Courier New" charset="0"/>
            </a:endParaRPr>
          </a:p>
          <a:p>
            <a:pPr marL="0" lvl="1" indent="0" fontAlgn="auto">
              <a:lnSpc>
                <a:spcPct val="100000"/>
              </a:lnSpc>
              <a:spcBef>
                <a:spcPts val="0"/>
              </a:spcBef>
              <a:spcAft>
                <a:spcPts val="0"/>
              </a:spcAft>
              <a:buClrTx/>
              <a:buNone/>
            </a:pPr>
            <a:r>
              <a:rPr lang="de-DE" dirty="0">
                <a:solidFill>
                  <a:schemeClr val="tx1"/>
                </a:solidFill>
                <a:latin typeface="Courier New" charset="0"/>
                <a:ea typeface="Courier New" charset="0"/>
                <a:cs typeface="Courier New" charset="0"/>
              </a:rPr>
              <a:t>	</a:t>
            </a:r>
            <a:r>
              <a:rPr lang="de-DE" dirty="0" err="1" smtClean="0">
                <a:solidFill>
                  <a:schemeClr val="tx1"/>
                </a:solidFill>
                <a:latin typeface="Courier New" charset="0"/>
                <a:ea typeface="Courier New" charset="0"/>
                <a:cs typeface="Courier New" charset="0"/>
              </a:rPr>
              <a:t>build</a:t>
            </a:r>
            <a:r>
              <a:rPr lang="de-DE" dirty="0">
                <a:solidFill>
                  <a:schemeClr val="tx1"/>
                </a:solidFill>
                <a:latin typeface="Courier New" charset="0"/>
                <a:ea typeface="Courier New" charset="0"/>
                <a:cs typeface="Courier New" charset="0"/>
              </a:rPr>
              <a:t>: .  </a:t>
            </a:r>
            <a:r>
              <a:rPr lang="de-DE" dirty="0" smtClean="0">
                <a:solidFill>
                  <a:schemeClr val="tx1"/>
                </a:solidFill>
                <a:latin typeface="Courier New" charset="0"/>
                <a:ea typeface="Courier New" charset="0"/>
                <a:cs typeface="Courier New" charset="0"/>
              </a:rPr>
              <a:t>	</a:t>
            </a:r>
          </a:p>
          <a:p>
            <a:pPr marL="0" lvl="1" indent="0" fontAlgn="auto">
              <a:lnSpc>
                <a:spcPct val="100000"/>
              </a:lnSpc>
              <a:spcBef>
                <a:spcPts val="0"/>
              </a:spcBef>
              <a:spcAft>
                <a:spcPts val="0"/>
              </a:spcAft>
              <a:buClrTx/>
              <a:buNone/>
            </a:pPr>
            <a:r>
              <a:rPr lang="de-DE" dirty="0">
                <a:solidFill>
                  <a:schemeClr val="tx1"/>
                </a:solidFill>
                <a:latin typeface="Courier New" charset="0"/>
                <a:ea typeface="Courier New" charset="0"/>
                <a:cs typeface="Courier New" charset="0"/>
              </a:rPr>
              <a:t>	</a:t>
            </a:r>
            <a:endParaRPr lang="de-DE" dirty="0" smtClean="0">
              <a:solidFill>
                <a:schemeClr val="tx1"/>
              </a:solidFill>
              <a:latin typeface="Courier New" charset="0"/>
              <a:ea typeface="Courier New" charset="0"/>
              <a:cs typeface="Courier New" charset="0"/>
            </a:endParaRPr>
          </a:p>
          <a:p>
            <a:pPr marL="0" lvl="1" indent="0" fontAlgn="auto">
              <a:lnSpc>
                <a:spcPct val="100000"/>
              </a:lnSpc>
              <a:spcBef>
                <a:spcPts val="0"/>
              </a:spcBef>
              <a:spcAft>
                <a:spcPts val="0"/>
              </a:spcAft>
              <a:buClrTx/>
              <a:buNone/>
            </a:pPr>
            <a:r>
              <a:rPr lang="de-DE" dirty="0">
                <a:solidFill>
                  <a:schemeClr val="tx1"/>
                </a:solidFill>
                <a:latin typeface="Courier New" charset="0"/>
                <a:ea typeface="Courier New" charset="0"/>
                <a:cs typeface="Courier New" charset="0"/>
              </a:rPr>
              <a:t>	</a:t>
            </a:r>
            <a:r>
              <a:rPr lang="de-DE" dirty="0" smtClean="0">
                <a:solidFill>
                  <a:schemeClr val="tx1"/>
                </a:solidFill>
                <a:latin typeface="Courier New" charset="0"/>
                <a:ea typeface="Courier New" charset="0"/>
                <a:cs typeface="Courier New" charset="0"/>
              </a:rPr>
              <a:t>links</a:t>
            </a:r>
            <a:r>
              <a:rPr lang="de-DE" dirty="0">
                <a:solidFill>
                  <a:schemeClr val="tx1"/>
                </a:solidFill>
                <a:latin typeface="Courier New" charset="0"/>
                <a:ea typeface="Courier New" charset="0"/>
                <a:cs typeface="Courier New" charset="0"/>
              </a:rPr>
              <a:t>:    </a:t>
            </a:r>
            <a:endParaRPr lang="de-DE" dirty="0" smtClean="0">
              <a:solidFill>
                <a:schemeClr val="tx1"/>
              </a:solidFill>
              <a:latin typeface="Courier New" charset="0"/>
              <a:ea typeface="Courier New" charset="0"/>
              <a:cs typeface="Courier New" charset="0"/>
            </a:endParaRPr>
          </a:p>
          <a:p>
            <a:pPr marL="0" lvl="1" indent="0" fontAlgn="auto">
              <a:lnSpc>
                <a:spcPct val="100000"/>
              </a:lnSpc>
              <a:spcBef>
                <a:spcPts val="0"/>
              </a:spcBef>
              <a:spcAft>
                <a:spcPts val="0"/>
              </a:spcAft>
              <a:buClrTx/>
              <a:buNone/>
            </a:pPr>
            <a:r>
              <a:rPr lang="de-DE" dirty="0">
                <a:solidFill>
                  <a:schemeClr val="tx1"/>
                </a:solidFill>
                <a:latin typeface="Courier New" charset="0"/>
                <a:ea typeface="Courier New" charset="0"/>
                <a:cs typeface="Courier New" charset="0"/>
              </a:rPr>
              <a:t>	</a:t>
            </a:r>
            <a:r>
              <a:rPr lang="de-DE" dirty="0" smtClean="0">
                <a:solidFill>
                  <a:schemeClr val="tx1"/>
                </a:solidFill>
                <a:latin typeface="Courier New" charset="0"/>
                <a:ea typeface="Courier New" charset="0"/>
                <a:cs typeface="Courier New" charset="0"/>
              </a:rPr>
              <a:t>  - </a:t>
            </a:r>
            <a:r>
              <a:rPr lang="de-DE" dirty="0" err="1">
                <a:solidFill>
                  <a:schemeClr val="tx1"/>
                </a:solidFill>
                <a:latin typeface="Courier New" charset="0"/>
                <a:ea typeface="Courier New" charset="0"/>
                <a:cs typeface="Courier New" charset="0"/>
              </a:rPr>
              <a:t>redis</a:t>
            </a:r>
            <a:r>
              <a:rPr lang="de-DE" dirty="0">
                <a:solidFill>
                  <a:schemeClr val="tx1"/>
                </a:solidFill>
                <a:latin typeface="Courier New" charset="0"/>
                <a:ea typeface="Courier New" charset="0"/>
                <a:cs typeface="Courier New" charset="0"/>
              </a:rPr>
              <a:t>  </a:t>
            </a:r>
            <a:r>
              <a:rPr lang="de-DE" dirty="0" smtClean="0">
                <a:solidFill>
                  <a:schemeClr val="tx1"/>
                </a:solidFill>
                <a:latin typeface="Courier New" charset="0"/>
                <a:ea typeface="Courier New" charset="0"/>
                <a:cs typeface="Courier New" charset="0"/>
              </a:rPr>
              <a:t>	</a:t>
            </a:r>
          </a:p>
          <a:p>
            <a:pPr marL="0" lvl="1" indent="0" fontAlgn="auto">
              <a:lnSpc>
                <a:spcPct val="100000"/>
              </a:lnSpc>
              <a:spcBef>
                <a:spcPts val="0"/>
              </a:spcBef>
              <a:spcAft>
                <a:spcPts val="0"/>
              </a:spcAft>
              <a:buClrTx/>
              <a:buNone/>
            </a:pPr>
            <a:endParaRPr lang="de-DE" dirty="0">
              <a:solidFill>
                <a:schemeClr val="tx1"/>
              </a:solidFill>
              <a:latin typeface="Courier New" charset="0"/>
              <a:ea typeface="Courier New" charset="0"/>
              <a:cs typeface="Courier New" charset="0"/>
            </a:endParaRPr>
          </a:p>
          <a:p>
            <a:pPr marL="0" lvl="1" indent="0" fontAlgn="auto">
              <a:lnSpc>
                <a:spcPct val="100000"/>
              </a:lnSpc>
              <a:spcBef>
                <a:spcPts val="0"/>
              </a:spcBef>
              <a:spcAft>
                <a:spcPts val="0"/>
              </a:spcAft>
              <a:buClrTx/>
              <a:buNone/>
            </a:pPr>
            <a:r>
              <a:rPr lang="de-DE" dirty="0" smtClean="0">
                <a:solidFill>
                  <a:schemeClr val="tx1"/>
                </a:solidFill>
                <a:latin typeface="Courier New" charset="0"/>
                <a:ea typeface="Courier New" charset="0"/>
                <a:cs typeface="Courier New" charset="0"/>
              </a:rPr>
              <a:t>	</a:t>
            </a:r>
            <a:r>
              <a:rPr lang="de-DE" dirty="0" err="1" smtClean="0">
                <a:solidFill>
                  <a:schemeClr val="tx1"/>
                </a:solidFill>
                <a:latin typeface="Courier New" charset="0"/>
                <a:ea typeface="Courier New" charset="0"/>
                <a:cs typeface="Courier New" charset="0"/>
              </a:rPr>
              <a:t>ports</a:t>
            </a:r>
            <a:r>
              <a:rPr lang="de-DE" dirty="0">
                <a:solidFill>
                  <a:schemeClr val="tx1"/>
                </a:solidFill>
                <a:latin typeface="Courier New" charset="0"/>
                <a:ea typeface="Courier New" charset="0"/>
                <a:cs typeface="Courier New" charset="0"/>
              </a:rPr>
              <a:t>:    </a:t>
            </a:r>
            <a:endParaRPr lang="de-DE" dirty="0" smtClean="0">
              <a:solidFill>
                <a:schemeClr val="tx1"/>
              </a:solidFill>
              <a:latin typeface="Courier New" charset="0"/>
              <a:ea typeface="Courier New" charset="0"/>
              <a:cs typeface="Courier New" charset="0"/>
            </a:endParaRPr>
          </a:p>
          <a:p>
            <a:pPr marL="0" lvl="1" indent="0" fontAlgn="auto">
              <a:lnSpc>
                <a:spcPct val="100000"/>
              </a:lnSpc>
              <a:spcBef>
                <a:spcPts val="0"/>
              </a:spcBef>
              <a:spcAft>
                <a:spcPts val="0"/>
              </a:spcAft>
              <a:buClrTx/>
              <a:buNone/>
            </a:pPr>
            <a:r>
              <a:rPr lang="de-DE" dirty="0">
                <a:solidFill>
                  <a:schemeClr val="tx1"/>
                </a:solidFill>
                <a:latin typeface="Courier New" charset="0"/>
                <a:ea typeface="Courier New" charset="0"/>
                <a:cs typeface="Courier New" charset="0"/>
              </a:rPr>
              <a:t>	</a:t>
            </a:r>
            <a:r>
              <a:rPr lang="de-DE" dirty="0" smtClean="0">
                <a:solidFill>
                  <a:schemeClr val="tx1"/>
                </a:solidFill>
                <a:latin typeface="Courier New" charset="0"/>
                <a:ea typeface="Courier New" charset="0"/>
                <a:cs typeface="Courier New" charset="0"/>
              </a:rPr>
              <a:t>  - </a:t>
            </a:r>
            <a:r>
              <a:rPr lang="de-DE" dirty="0">
                <a:solidFill>
                  <a:schemeClr val="tx1"/>
                </a:solidFill>
                <a:latin typeface="Courier New" charset="0"/>
                <a:ea typeface="Courier New" charset="0"/>
                <a:cs typeface="Courier New" charset="0"/>
              </a:rPr>
              <a:t>"3000"    </a:t>
            </a:r>
            <a:endParaRPr lang="de-DE" dirty="0" smtClean="0">
              <a:solidFill>
                <a:schemeClr val="tx1"/>
              </a:solidFill>
              <a:latin typeface="Courier New" charset="0"/>
              <a:ea typeface="Courier New" charset="0"/>
              <a:cs typeface="Courier New" charset="0"/>
            </a:endParaRPr>
          </a:p>
          <a:p>
            <a:pPr marL="0" lvl="1" indent="0" fontAlgn="auto">
              <a:lnSpc>
                <a:spcPct val="100000"/>
              </a:lnSpc>
              <a:spcBef>
                <a:spcPts val="0"/>
              </a:spcBef>
              <a:spcAft>
                <a:spcPts val="0"/>
              </a:spcAft>
              <a:buClrTx/>
              <a:buNone/>
            </a:pPr>
            <a:r>
              <a:rPr lang="de-DE" dirty="0">
                <a:solidFill>
                  <a:schemeClr val="tx1"/>
                </a:solidFill>
                <a:latin typeface="Courier New" charset="0"/>
                <a:ea typeface="Courier New" charset="0"/>
                <a:cs typeface="Courier New" charset="0"/>
              </a:rPr>
              <a:t>	</a:t>
            </a:r>
            <a:r>
              <a:rPr lang="de-DE" dirty="0" smtClean="0">
                <a:solidFill>
                  <a:schemeClr val="tx1"/>
                </a:solidFill>
                <a:latin typeface="Courier New" charset="0"/>
                <a:ea typeface="Courier New" charset="0"/>
                <a:cs typeface="Courier New" charset="0"/>
              </a:rPr>
              <a:t>  - </a:t>
            </a:r>
            <a:r>
              <a:rPr lang="de-DE" dirty="0">
                <a:solidFill>
                  <a:schemeClr val="tx1"/>
                </a:solidFill>
                <a:latin typeface="Courier New" charset="0"/>
                <a:ea typeface="Courier New" charset="0"/>
                <a:cs typeface="Courier New" charset="0"/>
              </a:rPr>
              <a:t>"3001"    </a:t>
            </a:r>
            <a:endParaRPr lang="de-DE" dirty="0" smtClean="0">
              <a:solidFill>
                <a:schemeClr val="tx1"/>
              </a:solidFill>
              <a:latin typeface="Courier New" charset="0"/>
              <a:ea typeface="Courier New" charset="0"/>
              <a:cs typeface="Courier New" charset="0"/>
            </a:endParaRPr>
          </a:p>
          <a:p>
            <a:pPr marL="0" lvl="1" indent="0" fontAlgn="auto">
              <a:lnSpc>
                <a:spcPct val="100000"/>
              </a:lnSpc>
              <a:spcBef>
                <a:spcPts val="0"/>
              </a:spcBef>
              <a:spcAft>
                <a:spcPts val="0"/>
              </a:spcAft>
              <a:buClrTx/>
              <a:buNone/>
            </a:pPr>
            <a:r>
              <a:rPr lang="de-DE" dirty="0">
                <a:solidFill>
                  <a:schemeClr val="tx1"/>
                </a:solidFill>
                <a:latin typeface="Courier New" charset="0"/>
                <a:ea typeface="Courier New" charset="0"/>
                <a:cs typeface="Courier New" charset="0"/>
              </a:rPr>
              <a:t>	</a:t>
            </a:r>
            <a:r>
              <a:rPr lang="de-DE" dirty="0" smtClean="0">
                <a:solidFill>
                  <a:schemeClr val="tx1"/>
                </a:solidFill>
                <a:latin typeface="Courier New" charset="0"/>
                <a:ea typeface="Courier New" charset="0"/>
                <a:cs typeface="Courier New" charset="0"/>
              </a:rPr>
              <a:t>  - </a:t>
            </a:r>
            <a:r>
              <a:rPr lang="de-DE" dirty="0">
                <a:solidFill>
                  <a:schemeClr val="tx1"/>
                </a:solidFill>
                <a:latin typeface="Courier New" charset="0"/>
                <a:ea typeface="Courier New" charset="0"/>
                <a:cs typeface="Courier New" charset="0"/>
              </a:rPr>
              <a:t>"8000"</a:t>
            </a:r>
            <a:endParaRPr lang="en-US" dirty="0">
              <a:solidFill>
                <a:schemeClr val="tx1"/>
              </a:solidFill>
              <a:latin typeface="Courier New" charset="0"/>
              <a:ea typeface="Courier New" charset="0"/>
              <a:cs typeface="Courier New"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371" y="4166956"/>
            <a:ext cx="1082747" cy="108274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015947" flipH="1">
            <a:off x="4593572" y="2933359"/>
            <a:ext cx="1041335" cy="739348"/>
          </a:xfrm>
          <a:prstGeom prst="rect">
            <a:avLst/>
          </a:prstGeom>
        </p:spPr>
      </p:pic>
      <p:sp>
        <p:nvSpPr>
          <p:cNvPr id="12" name="TextBox 11"/>
          <p:cNvSpPr txBox="1"/>
          <p:nvPr/>
        </p:nvSpPr>
        <p:spPr>
          <a:xfrm rot="20141411" flipH="1">
            <a:off x="2935075" y="2582795"/>
            <a:ext cx="210185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Pretty </a:t>
            </a:r>
          </a:p>
          <a:p>
            <a:pPr algn="ctr"/>
            <a:r>
              <a:rPr lang="en-US" sz="2800" dirty="0" smtClean="0">
                <a:solidFill>
                  <a:srgbClr val="E72102"/>
                </a:solidFill>
                <a:latin typeface="Hand Of Sean (Demo)" charset="0"/>
                <a:ea typeface="Hand Of Sean (Demo)" charset="0"/>
                <a:cs typeface="Hand Of Sean (Demo)" charset="0"/>
              </a:rPr>
              <a:t>Cool, huh?</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2043984378"/>
      </p:ext>
    </p:extLst>
  </p:cSld>
  <p:clrMapOvr>
    <a:masterClrMapping/>
  </p:clrMapOvr>
  <p:transition>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Building a Multi-Container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A2278F1-C508-473B-BA88-559DB2570B26}" type="slidenum">
              <a:rPr lang="en-US" altLang="en-US" smtClean="0"/>
              <a:pPr/>
              <a:t>198</a:t>
            </a:fld>
            <a:endParaRPr lang="en-US" altLang="en-US"/>
          </a:p>
        </p:txBody>
      </p:sp>
    </p:spTree>
    <p:extLst>
      <p:ext uri="{BB962C8B-B14F-4D97-AF65-F5344CB8AC3E}">
        <p14:creationId xmlns:p14="http://schemas.microsoft.com/office/powerpoint/2010/main" val="17460207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Defining a Second Container</a:t>
            </a:r>
            <a:endParaRPr lang="en-US" dirty="0"/>
          </a:p>
        </p:txBody>
      </p:sp>
      <p:sp>
        <p:nvSpPr>
          <p:cNvPr id="3" name="Content Placeholder 2"/>
          <p:cNvSpPr>
            <a:spLocks noGrp="1"/>
          </p:cNvSpPr>
          <p:nvPr>
            <p:ph idx="1"/>
          </p:nvPr>
        </p:nvSpPr>
        <p:spPr>
          <a:xfrm>
            <a:off x="1097279" y="1066802"/>
            <a:ext cx="10058401" cy="4952998"/>
          </a:xfrm>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a:t>In the previous step, we used the </a:t>
            </a:r>
            <a:r>
              <a:rPr lang="en-US" sz="2400" dirty="0" err="1">
                <a:latin typeface="Courier New" charset="0"/>
                <a:ea typeface="Courier New" charset="0"/>
                <a:cs typeface="Courier New" charset="0"/>
              </a:rPr>
              <a:t>Dockerfile</a:t>
            </a:r>
            <a:r>
              <a:rPr lang="en-US" sz="2400" dirty="0"/>
              <a:t> in the current </a:t>
            </a:r>
            <a:r>
              <a:rPr lang="en-US" sz="2400" dirty="0" smtClean="0"/>
              <a:t>directory (.) </a:t>
            </a:r>
            <a:r>
              <a:rPr lang="en-US" sz="2400" dirty="0"/>
              <a:t>as the </a:t>
            </a:r>
            <a:r>
              <a:rPr lang="en-US" sz="2400" b="1" dirty="0"/>
              <a:t>base</a:t>
            </a:r>
            <a:r>
              <a:rPr lang="en-US" sz="2400" dirty="0"/>
              <a:t> for our </a:t>
            </a:r>
            <a:r>
              <a:rPr lang="en-US" sz="2400" dirty="0" smtClean="0"/>
              <a:t>container</a:t>
            </a:r>
          </a:p>
          <a:p>
            <a:pPr>
              <a:buFont typeface="Wingdings" panose="05000000000000000000" pitchFamily="2" charset="2"/>
              <a:buChar char="q"/>
            </a:pPr>
            <a:r>
              <a:rPr lang="en-US" sz="2400" dirty="0"/>
              <a:t> </a:t>
            </a:r>
            <a:r>
              <a:rPr lang="en-US" sz="2400" dirty="0" smtClean="0"/>
              <a:t>In </a:t>
            </a:r>
            <a:r>
              <a:rPr lang="en-US" sz="2400" dirty="0"/>
              <a:t>this step, we want to use an existing </a:t>
            </a:r>
            <a:r>
              <a:rPr lang="en-US" sz="2400" b="1" dirty="0"/>
              <a:t>image</a:t>
            </a:r>
            <a:r>
              <a:rPr lang="en-US" sz="2400" dirty="0"/>
              <a:t> from Docker Hub as a second </a:t>
            </a:r>
            <a:r>
              <a:rPr lang="en-US" sz="2400" dirty="0" smtClean="0"/>
              <a:t>container</a:t>
            </a:r>
          </a:p>
          <a:p>
            <a:pPr>
              <a:buFont typeface="Wingdings" panose="05000000000000000000" pitchFamily="2" charset="2"/>
              <a:buChar char="q"/>
            </a:pPr>
            <a:r>
              <a:rPr lang="en-US" sz="2400" dirty="0"/>
              <a:t> To </a:t>
            </a:r>
            <a:r>
              <a:rPr lang="en-US" sz="2400" dirty="0" smtClean="0"/>
              <a:t>define </a:t>
            </a:r>
            <a:r>
              <a:rPr lang="en-US" sz="2400" dirty="0"/>
              <a:t>the second container you simply use the same </a:t>
            </a:r>
            <a:r>
              <a:rPr lang="en-US" sz="2400" b="1" dirty="0"/>
              <a:t>format</a:t>
            </a:r>
            <a:r>
              <a:rPr lang="en-US" sz="2400" dirty="0"/>
              <a:t> as before on a new </a:t>
            </a:r>
            <a:r>
              <a:rPr lang="en-US" sz="2400" dirty="0" smtClean="0"/>
              <a:t>line</a:t>
            </a:r>
            <a:endParaRPr lang="en-US" sz="2400" dirty="0"/>
          </a:p>
          <a:p>
            <a:pPr>
              <a:buFont typeface="Wingdings" panose="05000000000000000000" pitchFamily="2" charset="2"/>
              <a:buChar char="q"/>
            </a:pPr>
            <a:r>
              <a:rPr lang="en-US" sz="2400" dirty="0" smtClean="0"/>
              <a:t> The YAML format is flexible enough                                                                                      to define multiple </a:t>
            </a:r>
            <a:r>
              <a:rPr lang="en-US" sz="2400" b="1" dirty="0" smtClean="0"/>
              <a:t>containers</a:t>
            </a:r>
            <a:r>
              <a:rPr lang="en-US" sz="2400" dirty="0" smtClean="0"/>
              <a:t> within             					         the same file</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199</a:t>
            </a:fld>
            <a:endParaRPr lang="en-US" altLang="en-US"/>
          </a:p>
        </p:txBody>
      </p:sp>
    </p:spTree>
    <p:extLst>
      <p:ext uri="{BB962C8B-B14F-4D97-AF65-F5344CB8AC3E}">
        <p14:creationId xmlns:p14="http://schemas.microsoft.com/office/powerpoint/2010/main" val="107439591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Agenda</a:t>
            </a:r>
            <a:endParaRPr lang="en-US" dirty="0"/>
          </a:p>
        </p:txBody>
      </p:sp>
      <p:sp>
        <p:nvSpPr>
          <p:cNvPr id="3" name="Content Placeholder 2"/>
          <p:cNvSpPr>
            <a:spLocks noGrp="1"/>
          </p:cNvSpPr>
          <p:nvPr>
            <p:ph idx="1"/>
          </p:nvPr>
        </p:nvSpPr>
        <p:spPr>
          <a:xfrm>
            <a:off x="1097279" y="1066801"/>
            <a:ext cx="4922521" cy="4802293"/>
          </a:xfrm>
        </p:spPr>
        <p:txBody>
          <a:bodyPr>
            <a:normAutofit/>
          </a:bodyPr>
          <a:lstStyle/>
          <a:p>
            <a:pPr marL="0" indent="0">
              <a:buNone/>
            </a:pPr>
            <a:r>
              <a:rPr lang="en-US" sz="2400" b="1" smtClean="0"/>
              <a:t> </a:t>
            </a:r>
            <a:r>
              <a:rPr lang="en-US" sz="2400" b="1" smtClean="0"/>
              <a:t> Day </a:t>
            </a:r>
            <a:r>
              <a:rPr lang="en-US" sz="2400" b="1" dirty="0" smtClean="0"/>
              <a:t>1</a:t>
            </a:r>
          </a:p>
          <a:p>
            <a:pPr lvl="1">
              <a:buFont typeface="Wingdings" charset="2"/>
              <a:buChar char="q"/>
            </a:pPr>
            <a:r>
              <a:rPr lang="en-US" sz="2200" dirty="0"/>
              <a:t> </a:t>
            </a:r>
            <a:r>
              <a:rPr lang="en-US" sz="2200" dirty="0" smtClean="0"/>
              <a:t>Introduction to Class</a:t>
            </a:r>
          </a:p>
          <a:p>
            <a:pPr lvl="1">
              <a:buFont typeface="Wingdings" charset="2"/>
              <a:buChar char="q"/>
            </a:pPr>
            <a:r>
              <a:rPr lang="en-US" sz="2200" dirty="0" smtClean="0"/>
              <a:t> Docker </a:t>
            </a:r>
            <a:r>
              <a:rPr lang="en-US" sz="2200" dirty="0" smtClean="0"/>
              <a:t>Containers</a:t>
            </a:r>
          </a:p>
          <a:p>
            <a:pPr lvl="1">
              <a:buFont typeface="Wingdings" charset="2"/>
              <a:buChar char="q"/>
            </a:pPr>
            <a:r>
              <a:rPr lang="en-US" sz="2200" dirty="0"/>
              <a:t> </a:t>
            </a:r>
            <a:r>
              <a:rPr lang="en-US" sz="2200" dirty="0" smtClean="0"/>
              <a:t>Application Sever in Docker Container</a:t>
            </a:r>
          </a:p>
          <a:p>
            <a:pPr lvl="1">
              <a:buFont typeface="Wingdings" charset="2"/>
              <a:buChar char="q"/>
            </a:pPr>
            <a:r>
              <a:rPr lang="en-US" sz="2400" dirty="0"/>
              <a:t> </a:t>
            </a:r>
            <a:r>
              <a:rPr lang="en-US" sz="2400" dirty="0" smtClean="0"/>
              <a:t>Containerizing Applications</a:t>
            </a:r>
          </a:p>
          <a:p>
            <a:pPr lvl="1">
              <a:buFont typeface="Wingdings" charset="2"/>
              <a:buChar char="q"/>
            </a:pPr>
            <a:r>
              <a:rPr lang="en-US" sz="2400" dirty="0"/>
              <a:t> </a:t>
            </a:r>
            <a:r>
              <a:rPr lang="en-US" sz="2400" dirty="0" smtClean="0"/>
              <a:t>Docker Networking and </a:t>
            </a:r>
            <a:r>
              <a:rPr lang="en-US" sz="2400" dirty="0" err="1" smtClean="0"/>
              <a:t>Stateful</a:t>
            </a:r>
            <a:r>
              <a:rPr lang="en-US" sz="2400" dirty="0"/>
              <a:t> C</a:t>
            </a:r>
            <a:r>
              <a:rPr lang="en-US" sz="2400" dirty="0" smtClean="0"/>
              <a:t>ontainers</a:t>
            </a:r>
          </a:p>
          <a:p>
            <a:pPr marL="201168" lvl="1" indent="0">
              <a:buNone/>
            </a:pPr>
            <a:r>
              <a:rPr lang="en-US" sz="2400" b="1" dirty="0" smtClean="0"/>
              <a:t>Day </a:t>
            </a:r>
            <a:r>
              <a:rPr lang="en-US" sz="2400" b="1" dirty="0" smtClean="0"/>
              <a:t>2</a:t>
            </a:r>
          </a:p>
          <a:p>
            <a:pPr lvl="1">
              <a:buFont typeface="Wingdings" charset="2"/>
              <a:buChar char="q"/>
            </a:pPr>
            <a:r>
              <a:rPr lang="en-US" sz="2200" dirty="0"/>
              <a:t> </a:t>
            </a:r>
            <a:r>
              <a:rPr lang="en-US" sz="2400" dirty="0" smtClean="0"/>
              <a:t>Docker Hub and Creating a Registry</a:t>
            </a:r>
            <a:endParaRPr lang="en-US" sz="2200" dirty="0" smtClean="0"/>
          </a:p>
          <a:p>
            <a:pPr lvl="1">
              <a:buFont typeface="Wingdings" charset="2"/>
              <a:buChar char="q"/>
            </a:pPr>
            <a:r>
              <a:rPr lang="en-US" sz="2200" dirty="0"/>
              <a:t> </a:t>
            </a:r>
            <a:r>
              <a:rPr lang="en-US" sz="2400" dirty="0" err="1" smtClean="0"/>
              <a:t>Dockerfile</a:t>
            </a:r>
            <a:r>
              <a:rPr lang="en-US" sz="2400" dirty="0" smtClean="0"/>
              <a:t> and Compose</a:t>
            </a:r>
            <a:endParaRPr lang="en-US" sz="2200" dirty="0" smtClean="0"/>
          </a:p>
          <a:p>
            <a:pPr lvl="1">
              <a:buFont typeface="Wingdings" charset="2"/>
              <a:buChar char="q"/>
            </a:pPr>
            <a:r>
              <a:rPr lang="en-US" sz="2200" dirty="0"/>
              <a:t> </a:t>
            </a:r>
            <a:r>
              <a:rPr lang="en-US" sz="2400" dirty="0" smtClean="0"/>
              <a:t>D</a:t>
            </a:r>
            <a:r>
              <a:rPr lang="en-US" sz="2400" dirty="0" smtClean="0"/>
              <a:t>ocker on the Cloud</a:t>
            </a:r>
            <a:endParaRPr lang="en-US" sz="2200" dirty="0" smtClean="0"/>
          </a:p>
          <a:p>
            <a:pPr lvl="1">
              <a:buFont typeface="Wingdings" charset="2"/>
              <a:buChar char="q"/>
            </a:pPr>
            <a:r>
              <a:rPr lang="en-US" sz="2200" dirty="0"/>
              <a:t> </a:t>
            </a:r>
            <a:r>
              <a:rPr lang="en-US" sz="2200" dirty="0" smtClean="0"/>
              <a:t>A Taste of </a:t>
            </a:r>
            <a:r>
              <a:rPr lang="en-US" sz="2400" dirty="0" smtClean="0"/>
              <a:t>D</a:t>
            </a:r>
            <a:r>
              <a:rPr lang="en-US" sz="2400" dirty="0" smtClean="0"/>
              <a:t>ocker Swarm</a:t>
            </a:r>
            <a:endParaRPr lang="en-US" sz="22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a:t>
            </a:fld>
            <a:endParaRPr lang="en-US" alt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2514600"/>
            <a:ext cx="3657600" cy="3135086"/>
          </a:xfrm>
          <a:prstGeom prst="rect">
            <a:avLst/>
          </a:prstGeom>
        </p:spPr>
      </p:pic>
    </p:spTree>
    <p:extLst>
      <p:ext uri="{BB962C8B-B14F-4D97-AF65-F5344CB8AC3E}">
        <p14:creationId xmlns:p14="http://schemas.microsoft.com/office/powerpoint/2010/main" val="8404231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title"/>
          </p:nvPr>
        </p:nvSpPr>
        <p:spPr>
          <a:prstGeom prst="rect">
            <a:avLst/>
          </a:prstGeom>
        </p:spPr>
        <p:txBody>
          <a:bodyPr/>
          <a:lstStyle>
            <a:lvl1pPr defTabSz="813816">
              <a:defRPr sz="3559" spc="-89"/>
            </a:lvl1pPr>
          </a:lstStyle>
          <a:p>
            <a:r>
              <a:t>Basic Commands</a:t>
            </a:r>
          </a:p>
        </p:txBody>
      </p:sp>
      <p:sp>
        <p:nvSpPr>
          <p:cNvPr id="203" name="Shape 203"/>
          <p:cNvSpPr/>
          <p:nvPr/>
        </p:nvSpPr>
        <p:spPr>
          <a:xfrm>
            <a:off x="1097280" y="1192372"/>
            <a:ext cx="10058400" cy="303616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91439" indent="-91439">
              <a:lnSpc>
                <a:spcPct val="90000"/>
              </a:lnSpc>
              <a:spcBef>
                <a:spcPts val="1200"/>
              </a:spcBef>
              <a:buClr>
                <a:schemeClr val="accent1"/>
              </a:buClr>
              <a:buSzPct val="100000"/>
              <a:buFont typeface="Wingdings"/>
              <a:buChar char="❑"/>
              <a:defRPr sz="2800">
                <a:solidFill>
                  <a:srgbClr val="404040"/>
                </a:solidFill>
              </a:defRPr>
            </a:pPr>
            <a:r>
              <a:rPr sz="2400" dirty="0"/>
              <a:t> When you first run an image you can:  </a:t>
            </a:r>
          </a:p>
          <a:p>
            <a:pPr marL="292608" lvl="1" indent="-91440">
              <a:lnSpc>
                <a:spcPct val="90000"/>
              </a:lnSpc>
              <a:spcBef>
                <a:spcPts val="1200"/>
              </a:spcBef>
              <a:buClr>
                <a:schemeClr val="accent1"/>
              </a:buClr>
              <a:buSzPct val="100000"/>
              <a:buFont typeface="Wingdings"/>
              <a:buChar char="❑"/>
              <a:defRPr sz="2800">
                <a:solidFill>
                  <a:srgbClr val="404040"/>
                </a:solidFill>
              </a:defRPr>
            </a:pPr>
            <a:r>
              <a:rPr sz="2400" dirty="0"/>
              <a:t> Add ports, name the container, set hostname, select a network and more</a:t>
            </a:r>
          </a:p>
          <a:p>
            <a:pPr marL="292608" lvl="1" indent="-91440">
              <a:lnSpc>
                <a:spcPct val="90000"/>
              </a:lnSpc>
              <a:spcBef>
                <a:spcPts val="1200"/>
              </a:spcBef>
              <a:buClr>
                <a:schemeClr val="accent1"/>
              </a:buClr>
              <a:buSzPct val="100000"/>
              <a:buFont typeface="Wingdings"/>
              <a:buChar char="❑"/>
              <a:defRPr sz="2800">
                <a:solidFill>
                  <a:srgbClr val="404040"/>
                </a:solidFill>
              </a:defRPr>
            </a:pPr>
            <a:r>
              <a:rPr sz="2400" dirty="0"/>
              <a:t> We can also use ‘</a:t>
            </a:r>
            <a:r>
              <a:rPr sz="2400" dirty="0">
                <a:latin typeface="Courier New"/>
                <a:ea typeface="Courier New"/>
                <a:cs typeface="Courier New"/>
                <a:sym typeface="Courier New"/>
              </a:rPr>
              <a:t>-it</a:t>
            </a:r>
            <a:r>
              <a:rPr sz="2400" dirty="0"/>
              <a:t>’ to “get in” to our container immediately</a:t>
            </a:r>
          </a:p>
          <a:p>
            <a:pPr marL="91439" indent="-91439">
              <a:lnSpc>
                <a:spcPct val="90000"/>
              </a:lnSpc>
              <a:spcBef>
                <a:spcPts val="1200"/>
              </a:spcBef>
              <a:buClr>
                <a:schemeClr val="accent1"/>
              </a:buClr>
              <a:buSzPct val="100000"/>
              <a:buFont typeface="Wingdings"/>
              <a:buChar char="❑"/>
              <a:defRPr sz="2800">
                <a:solidFill>
                  <a:srgbClr val="404040"/>
                </a:solidFill>
              </a:defRPr>
            </a:pPr>
            <a:r>
              <a:rPr sz="2400" dirty="0"/>
              <a:t> An example of how that might look:</a:t>
            </a:r>
          </a:p>
        </p:txBody>
      </p:sp>
      <p:sp>
        <p:nvSpPr>
          <p:cNvPr id="204" name="Shape 204"/>
          <p:cNvSpPr/>
          <p:nvPr/>
        </p:nvSpPr>
        <p:spPr>
          <a:xfrm>
            <a:off x="2468113" y="3124200"/>
            <a:ext cx="7422648" cy="163121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square" lIns="45719" rIns="45719">
            <a:spAutoFit/>
          </a:bodyPr>
          <a:lstStyle/>
          <a:p>
            <a:pPr>
              <a:defRPr sz="2000">
                <a:solidFill>
                  <a:srgbClr val="FFFFFF"/>
                </a:solidFill>
                <a:latin typeface="Courier New"/>
                <a:ea typeface="Courier New"/>
                <a:cs typeface="Courier New"/>
                <a:sym typeface="Courier New"/>
              </a:defRPr>
            </a:pPr>
            <a:r>
              <a:rPr sz="2000" dirty="0"/>
              <a:t>$</a:t>
            </a:r>
            <a:r>
              <a:rPr lang="en-US" sz="2000" dirty="0"/>
              <a:t> </a:t>
            </a:r>
            <a:r>
              <a:rPr sz="2000" dirty="0"/>
              <a:t>docker run -it —-network networkname -p 8000 \</a:t>
            </a:r>
          </a:p>
          <a:p>
            <a:pPr lvl="2">
              <a:defRPr sz="2000">
                <a:solidFill>
                  <a:srgbClr val="FFFFFF"/>
                </a:solidFill>
                <a:latin typeface="Courier New"/>
                <a:ea typeface="Courier New"/>
                <a:cs typeface="Courier New"/>
                <a:sym typeface="Courier New"/>
              </a:defRPr>
            </a:pPr>
            <a:r>
              <a:rPr sz="2000" dirty="0"/>
              <a:t>—-name name-container \</a:t>
            </a:r>
          </a:p>
          <a:p>
            <a:pPr lvl="2">
              <a:defRPr sz="2000">
                <a:solidFill>
                  <a:srgbClr val="FFFFFF"/>
                </a:solidFill>
                <a:latin typeface="Courier New"/>
                <a:ea typeface="Courier New"/>
                <a:cs typeface="Courier New"/>
                <a:sym typeface="Courier New"/>
              </a:defRPr>
            </a:pPr>
            <a:r>
              <a:rPr sz="2000" dirty="0"/>
              <a:t>—-hostname name-host \</a:t>
            </a:r>
          </a:p>
          <a:p>
            <a:pPr lvl="2">
              <a:defRPr sz="2000">
                <a:solidFill>
                  <a:srgbClr val="FFFFFF"/>
                </a:solidFill>
                <a:latin typeface="Courier New"/>
                <a:ea typeface="Courier New"/>
                <a:cs typeface="Courier New"/>
                <a:sym typeface="Courier New"/>
              </a:defRPr>
            </a:pPr>
            <a:r>
              <a:rPr sz="2000" dirty="0"/>
              <a:t>reponame/image-name:tag</a:t>
            </a:r>
          </a:p>
          <a:p>
            <a:pPr lvl="1">
              <a:defRPr sz="2000">
                <a:solidFill>
                  <a:srgbClr val="FFFFFF"/>
                </a:solidFill>
                <a:latin typeface="Courier New"/>
                <a:ea typeface="Courier New"/>
                <a:cs typeface="Courier New"/>
                <a:sym typeface="Courier New"/>
              </a:defRPr>
            </a:pPr>
            <a:r>
              <a:rPr sz="2000" dirty="0"/>
              <a:t> </a:t>
            </a:r>
          </a:p>
        </p:txBody>
      </p:sp>
    </p:spTree>
    <p:extLst>
      <p:ext uri="{BB962C8B-B14F-4D97-AF65-F5344CB8AC3E}">
        <p14:creationId xmlns:p14="http://schemas.microsoft.com/office/powerpoint/2010/main" val="836863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Second Container Properties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smtClean="0"/>
              <a:t>Defining </a:t>
            </a:r>
            <a:r>
              <a:rPr lang="en-US" sz="2400" dirty="0"/>
              <a:t>the </a:t>
            </a:r>
            <a:r>
              <a:rPr lang="en-US" sz="2400" b="1" dirty="0"/>
              <a:t>second</a:t>
            </a:r>
            <a:r>
              <a:rPr lang="en-US" sz="2400" dirty="0"/>
              <a:t> container with the name </a:t>
            </a:r>
            <a:r>
              <a:rPr lang="en-US" sz="2400" dirty="0" err="1" smtClean="0">
                <a:latin typeface="Courier New" charset="0"/>
                <a:ea typeface="Courier New" charset="0"/>
                <a:cs typeface="Courier New" charset="0"/>
              </a:rPr>
              <a:t>redis</a:t>
            </a:r>
            <a:r>
              <a:rPr lang="en-US" sz="2400" dirty="0" smtClean="0">
                <a:latin typeface="Courier New" charset="0"/>
                <a:ea typeface="Courier New" charset="0"/>
                <a:cs typeface="Courier New" charset="0"/>
              </a:rPr>
              <a:t>,</a:t>
            </a:r>
            <a:r>
              <a:rPr lang="en-US" sz="2400" dirty="0" smtClean="0"/>
              <a:t> </a:t>
            </a:r>
            <a:r>
              <a:rPr lang="en-US" sz="2400" dirty="0"/>
              <a:t>which </a:t>
            </a:r>
            <a:r>
              <a:rPr lang="en-US" sz="2400" dirty="0" smtClean="0"/>
              <a:t>will use the </a:t>
            </a:r>
            <a:r>
              <a:rPr lang="en-US" sz="2400" dirty="0"/>
              <a:t>image </a:t>
            </a:r>
            <a:r>
              <a:rPr lang="en-US" sz="2400" dirty="0" err="1">
                <a:latin typeface="Courier New" charset="0"/>
                <a:ea typeface="Courier New" charset="0"/>
                <a:cs typeface="Courier New" charset="0"/>
              </a:rPr>
              <a:t>redis</a:t>
            </a:r>
            <a:r>
              <a:rPr lang="en-US" sz="2400" dirty="0"/>
              <a:t>. </a:t>
            </a:r>
            <a:r>
              <a:rPr lang="en-US" sz="2400" dirty="0" smtClean="0"/>
              <a:t>Following </a:t>
            </a:r>
            <a:r>
              <a:rPr lang="en-US" sz="2400" dirty="0"/>
              <a:t>the YAML format, the container details would </a:t>
            </a:r>
            <a:r>
              <a:rPr lang="en-US" sz="2400" dirty="0" smtClean="0"/>
              <a:t>be:</a:t>
            </a: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200</a:t>
            </a:fld>
            <a:endParaRPr lang="en-US" altLang="en-US"/>
          </a:p>
        </p:txBody>
      </p:sp>
      <p:sp>
        <p:nvSpPr>
          <p:cNvPr id="10" name="Content Placeholder 2"/>
          <p:cNvSpPr>
            <a:spLocks noGrp="1"/>
          </p:cNvSpPr>
          <p:nvPr/>
        </p:nvSpPr>
        <p:spPr>
          <a:xfrm>
            <a:off x="3104806" y="2362200"/>
            <a:ext cx="4670898" cy="1600199"/>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mtClean="0">
                <a:latin typeface="Courier New" charset="0"/>
                <a:ea typeface="Courier New" charset="0"/>
                <a:cs typeface="Courier New" charset="0"/>
              </a:rPr>
              <a:t> </a:t>
            </a:r>
            <a:r>
              <a:rPr lang="en-US" dirty="0" err="1" smtClean="0">
                <a:latin typeface="Courier New" charset="0"/>
                <a:ea typeface="Courier New" charset="0"/>
                <a:cs typeface="Courier New" charset="0"/>
              </a:rPr>
              <a:t>redis</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image</a:t>
            </a:r>
            <a:r>
              <a:rPr lang="en-US" dirty="0">
                <a:latin typeface="Courier New" charset="0"/>
                <a:ea typeface="Courier New" charset="0"/>
                <a:cs typeface="Courier New" charset="0"/>
              </a:rPr>
              <a:t>: </a:t>
            </a:r>
            <a:r>
              <a:rPr lang="en-US" dirty="0" err="1" smtClean="0">
                <a:latin typeface="Courier New" charset="0"/>
                <a:ea typeface="Courier New" charset="0"/>
                <a:cs typeface="Courier New" charset="0"/>
              </a:rPr>
              <a:t>redis:alpine</a:t>
            </a:r>
            <a:r>
              <a:rPr lang="en-US" dirty="0" smtClean="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volumes:                                 	 - /</a:t>
            </a:r>
            <a:r>
              <a:rPr lang="en-US" dirty="0" err="1">
                <a:latin typeface="Courier New" charset="0"/>
                <a:ea typeface="Courier New" charset="0"/>
                <a:cs typeface="Courier New" charset="0"/>
              </a:rPr>
              <a:t>var</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redis</a:t>
            </a:r>
            <a:r>
              <a:rPr lang="en-US" dirty="0">
                <a:latin typeface="Courier New" charset="0"/>
                <a:ea typeface="Courier New" charset="0"/>
                <a:cs typeface="Courier New" charset="0"/>
              </a:rPr>
              <a:t>/data:/data</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581400"/>
            <a:ext cx="1082747" cy="1082747"/>
          </a:xfrm>
          <a:prstGeom prst="rect">
            <a:avLst/>
          </a:prstGeom>
        </p:spPr>
      </p:pic>
    </p:spTree>
    <p:extLst>
      <p:ext uri="{BB962C8B-B14F-4D97-AF65-F5344CB8AC3E}">
        <p14:creationId xmlns:p14="http://schemas.microsoft.com/office/powerpoint/2010/main" val="817527770"/>
      </p:ext>
    </p:extLst>
  </p:cSld>
  <p:clrMapOvr>
    <a:masterClrMapping/>
  </p:clrMapOvr>
  <p:transition>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Compose Up</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800" dirty="0"/>
              <a:t>With the </a:t>
            </a:r>
            <a:r>
              <a:rPr lang="en-US" sz="2800" dirty="0" err="1" smtClean="0">
                <a:latin typeface="Courier New" charset="0"/>
                <a:ea typeface="Courier New" charset="0"/>
                <a:cs typeface="Courier New" charset="0"/>
              </a:rPr>
              <a:t>docker-compose.yml</a:t>
            </a:r>
            <a:r>
              <a:rPr lang="en-US" sz="2800" dirty="0" smtClean="0">
                <a:latin typeface="Courier New" charset="0"/>
                <a:ea typeface="Courier New" charset="0"/>
                <a:cs typeface="Courier New" charset="0"/>
              </a:rPr>
              <a:t> </a:t>
            </a:r>
            <a:r>
              <a:rPr lang="en-US" sz="2800" dirty="0" smtClean="0">
                <a:ea typeface="Courier New" charset="0"/>
                <a:cs typeface="Courier New" charset="0"/>
              </a:rPr>
              <a:t>file we created</a:t>
            </a:r>
            <a:r>
              <a:rPr lang="en-US" sz="2800" dirty="0" smtClean="0"/>
              <a:t> in </a:t>
            </a:r>
            <a:r>
              <a:rPr lang="en-US" sz="2800" dirty="0"/>
              <a:t>place, you can launch all the applications with a single command of </a:t>
            </a:r>
            <a:r>
              <a:rPr lang="en-US" sz="2800" dirty="0" smtClean="0">
                <a:latin typeface="Courier New" charset="0"/>
                <a:ea typeface="Courier New" charset="0"/>
                <a:cs typeface="Courier New" charset="0"/>
              </a:rPr>
              <a:t>up</a:t>
            </a:r>
            <a:r>
              <a:rPr lang="en-US" sz="2800" dirty="0" smtClean="0"/>
              <a:t>, like this:</a:t>
            </a:r>
          </a:p>
          <a:p>
            <a:pPr>
              <a:buFont typeface="Wingdings" panose="05000000000000000000" pitchFamily="2" charset="2"/>
              <a:buChar char="q"/>
            </a:pPr>
            <a:endParaRPr lang="en-US" sz="2800" dirty="0" smtClean="0"/>
          </a:p>
          <a:p>
            <a:pPr>
              <a:buFont typeface="Wingdings" panose="05000000000000000000" pitchFamily="2" charset="2"/>
              <a:buChar char="q"/>
            </a:pPr>
            <a:endParaRPr lang="en-US" sz="2800" dirty="0" smtClean="0"/>
          </a:p>
          <a:p>
            <a:pPr lvl="1">
              <a:buFont typeface="Wingdings" panose="05000000000000000000" pitchFamily="2" charset="2"/>
              <a:buChar char="q"/>
            </a:pPr>
            <a:r>
              <a:rPr lang="en-US" sz="2600" dirty="0"/>
              <a:t> </a:t>
            </a:r>
            <a:r>
              <a:rPr lang="en-US" sz="2600" dirty="0" smtClean="0"/>
              <a:t>If </a:t>
            </a:r>
            <a:r>
              <a:rPr lang="en-US" sz="2600" dirty="0"/>
              <a:t>you wanted to bring up a single container, then </a:t>
            </a:r>
            <a:r>
              <a:rPr lang="en-US" sz="2600" dirty="0" smtClean="0"/>
              <a:t>we could use</a:t>
            </a:r>
            <a:r>
              <a:rPr lang="en-US" sz="2600" dirty="0"/>
              <a:t> </a:t>
            </a:r>
            <a:r>
              <a:rPr lang="en-US" sz="2600" dirty="0">
                <a:latin typeface="Courier New" charset="0"/>
                <a:ea typeface="Courier New" charset="0"/>
                <a:cs typeface="Courier New" charset="0"/>
              </a:rPr>
              <a:t>up &lt;name</a:t>
            </a:r>
            <a:r>
              <a:rPr lang="en-US" sz="2600" dirty="0" smtClean="0">
                <a:latin typeface="Courier New" charset="0"/>
                <a:ea typeface="Courier New" charset="0"/>
                <a:cs typeface="Courier New" charset="0"/>
              </a:rPr>
              <a:t>&gt;</a:t>
            </a:r>
            <a:r>
              <a:rPr lang="en-US" sz="2600" dirty="0" smtClean="0"/>
              <a:t>.</a:t>
            </a: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201</a:t>
            </a:fld>
            <a:endParaRPr lang="en-US" altLang="en-US"/>
          </a:p>
        </p:txBody>
      </p:sp>
      <p:sp>
        <p:nvSpPr>
          <p:cNvPr id="8" name="Content Placeholder 2"/>
          <p:cNvSpPr>
            <a:spLocks noGrp="1"/>
          </p:cNvSpPr>
          <p:nvPr/>
        </p:nvSpPr>
        <p:spPr>
          <a:xfrm>
            <a:off x="4648200" y="2286000"/>
            <a:ext cx="2944179"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d</a:t>
            </a:r>
            <a:r>
              <a:rPr lang="en-US" sz="2000" dirty="0" err="1" smtClean="0">
                <a:solidFill>
                  <a:schemeClr val="bg1"/>
                </a:solidFill>
                <a:latin typeface="Courier New" charset="0"/>
                <a:ea typeface="Courier New" charset="0"/>
                <a:cs typeface="Courier New" charset="0"/>
              </a:rPr>
              <a:t>ocker</a:t>
            </a:r>
            <a:r>
              <a:rPr lang="en-US" sz="2000" dirty="0" smtClean="0">
                <a:solidFill>
                  <a:schemeClr val="bg1"/>
                </a:solidFill>
                <a:latin typeface="Courier New" charset="0"/>
                <a:ea typeface="Courier New" charset="0"/>
                <a:cs typeface="Courier New" charset="0"/>
              </a:rPr>
              <a:t> compose up</a:t>
            </a:r>
            <a:endParaRPr lang="en-US" sz="2000" dirty="0">
              <a:solidFill>
                <a:schemeClr val="bg1"/>
              </a:solidFill>
              <a:latin typeface="Courier New" charset="0"/>
              <a:ea typeface="Courier New" charset="0"/>
              <a:cs typeface="Courier New" charset="0"/>
            </a:endParaRPr>
          </a:p>
        </p:txBody>
      </p:sp>
      <p:sp>
        <p:nvSpPr>
          <p:cNvPr id="10" name="Content Placeholder 2"/>
          <p:cNvSpPr>
            <a:spLocks noGrp="1"/>
          </p:cNvSpPr>
          <p:nvPr/>
        </p:nvSpPr>
        <p:spPr>
          <a:xfrm>
            <a:off x="4267200" y="4267200"/>
            <a:ext cx="3962400"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d</a:t>
            </a:r>
            <a:r>
              <a:rPr lang="en-US" sz="2000" dirty="0" err="1" smtClean="0">
                <a:solidFill>
                  <a:schemeClr val="bg1"/>
                </a:solidFill>
                <a:latin typeface="Courier New" charset="0"/>
                <a:ea typeface="Courier New" charset="0"/>
                <a:cs typeface="Courier New" charset="0"/>
              </a:rPr>
              <a:t>ocker</a:t>
            </a:r>
            <a:r>
              <a:rPr lang="en-US" sz="2000" dirty="0" smtClean="0">
                <a:solidFill>
                  <a:schemeClr val="bg1"/>
                </a:solidFill>
                <a:latin typeface="Courier New" charset="0"/>
                <a:ea typeface="Courier New" charset="0"/>
                <a:cs typeface="Courier New" charset="0"/>
              </a:rPr>
              <a:t> compose up &lt;name&gt; </a:t>
            </a:r>
            <a:endParaRPr lang="en-US" sz="20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13004012"/>
      </p:ext>
    </p:extLst>
  </p:cSld>
  <p:clrMapOvr>
    <a:masterClrMapping/>
  </p:clrMapOvr>
  <p:transition>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Compose Management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smtClean="0"/>
              <a:t>Docker Compose starts containers, </a:t>
            </a:r>
            <a:r>
              <a:rPr lang="en-US" sz="2400" dirty="0"/>
              <a:t>but it also provides a </a:t>
            </a:r>
            <a:r>
              <a:rPr lang="en-US" sz="2400" dirty="0" smtClean="0"/>
              <a:t>commands to </a:t>
            </a:r>
            <a:r>
              <a:rPr lang="en-US" sz="2400" b="1" dirty="0" smtClean="0"/>
              <a:t>manage</a:t>
            </a:r>
            <a:r>
              <a:rPr lang="en-US" sz="2400" dirty="0" smtClean="0"/>
              <a:t> </a:t>
            </a:r>
            <a:r>
              <a:rPr lang="en-US" sz="2400" dirty="0"/>
              <a:t>all the </a:t>
            </a:r>
            <a:r>
              <a:rPr lang="en-US" sz="2400" dirty="0" smtClean="0"/>
              <a:t>containers.</a:t>
            </a:r>
          </a:p>
          <a:p>
            <a:pPr>
              <a:buFont typeface="Wingdings" panose="05000000000000000000" pitchFamily="2" charset="2"/>
              <a:buChar char="q"/>
            </a:pPr>
            <a:r>
              <a:rPr lang="en-US" sz="2400" dirty="0"/>
              <a:t> T</a:t>
            </a:r>
            <a:r>
              <a:rPr lang="en-US" sz="2400" dirty="0" smtClean="0"/>
              <a:t>o </a:t>
            </a:r>
            <a:r>
              <a:rPr lang="en-US" sz="2400" dirty="0"/>
              <a:t>see the details of the </a:t>
            </a:r>
            <a:r>
              <a:rPr lang="en-US" sz="2400" b="1" dirty="0"/>
              <a:t>launched</a:t>
            </a:r>
            <a:r>
              <a:rPr lang="en-US" sz="2400" dirty="0"/>
              <a:t> containers </a:t>
            </a:r>
            <a:r>
              <a:rPr lang="en-US" sz="2400" dirty="0" smtClean="0"/>
              <a:t>we could use: </a:t>
            </a:r>
          </a:p>
          <a:p>
            <a:pPr>
              <a:buFont typeface="Wingdings" panose="05000000000000000000" pitchFamily="2" charset="2"/>
              <a:buChar char="q"/>
            </a:pPr>
            <a:endParaRPr lang="en-US" sz="2400" dirty="0">
              <a:latin typeface="Courier New" charset="0"/>
              <a:ea typeface="Courier New" charset="0"/>
              <a:cs typeface="Courier New" charset="0"/>
            </a:endParaRPr>
          </a:p>
          <a:p>
            <a:pPr>
              <a:buFont typeface="Wingdings" panose="05000000000000000000" pitchFamily="2" charset="2"/>
              <a:buChar char="q"/>
            </a:pPr>
            <a:endParaRPr lang="en-US" sz="2400" dirty="0" smtClean="0">
              <a:latin typeface="Courier New" charset="0"/>
              <a:ea typeface="Courier New" charset="0"/>
              <a:cs typeface="Courier New" charset="0"/>
            </a:endParaRPr>
          </a:p>
          <a:p>
            <a:pPr>
              <a:buFont typeface="Wingdings" panose="05000000000000000000" pitchFamily="2" charset="2"/>
              <a:buChar char="q"/>
            </a:pPr>
            <a:r>
              <a:rPr lang="en-US" sz="2400" dirty="0">
                <a:latin typeface="Courier New" charset="0"/>
                <a:ea typeface="Courier New" charset="0"/>
                <a:cs typeface="Courier New" charset="0"/>
              </a:rPr>
              <a:t> </a:t>
            </a:r>
            <a:r>
              <a:rPr lang="en-US" sz="2400" dirty="0" smtClean="0"/>
              <a:t>To </a:t>
            </a:r>
            <a:r>
              <a:rPr lang="en-US" sz="2400" dirty="0"/>
              <a:t>access all the </a:t>
            </a:r>
            <a:r>
              <a:rPr lang="en-US" sz="2400" b="1" dirty="0"/>
              <a:t>logs</a:t>
            </a:r>
            <a:r>
              <a:rPr lang="en-US" sz="2400" dirty="0"/>
              <a:t> via a single </a:t>
            </a:r>
            <a:r>
              <a:rPr lang="en-US" sz="2400" dirty="0" smtClean="0"/>
              <a:t>snapshot stream we could use:</a:t>
            </a:r>
            <a:r>
              <a:rPr lang="en-US" sz="2400" dirty="0"/>
              <a:t> </a:t>
            </a: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a:t>
            </a:r>
            <a:r>
              <a:rPr lang="en-US" sz="2400" b="1" dirty="0" smtClean="0"/>
              <a:t>Other</a:t>
            </a:r>
            <a:r>
              <a:rPr lang="en-US" sz="2400" dirty="0" smtClean="0"/>
              <a:t> </a:t>
            </a:r>
            <a:r>
              <a:rPr lang="en-US" sz="2400" dirty="0"/>
              <a:t>commands follow the same </a:t>
            </a:r>
            <a:r>
              <a:rPr lang="en-US" sz="2400" dirty="0" smtClean="0"/>
              <a:t>pattern, and as always can be seen by </a:t>
            </a:r>
            <a:r>
              <a:rPr lang="en-US" sz="2400" dirty="0"/>
              <a:t>typing </a:t>
            </a:r>
            <a:r>
              <a:rPr lang="en-US" sz="2400" dirty="0" smtClean="0"/>
              <a:t>the command itself: </a:t>
            </a:r>
            <a:r>
              <a:rPr lang="en-US" sz="2400" dirty="0" err="1" smtClean="0">
                <a:latin typeface="Courier New" charset="0"/>
                <a:ea typeface="Courier New" charset="0"/>
                <a:cs typeface="Courier New" charset="0"/>
              </a:rPr>
              <a:t>docker</a:t>
            </a:r>
            <a:r>
              <a:rPr lang="en-US" sz="2400" dirty="0" smtClean="0">
                <a:latin typeface="Courier New" charset="0"/>
                <a:ea typeface="Courier New" charset="0"/>
                <a:cs typeface="Courier New" charset="0"/>
              </a:rPr>
              <a:t>-compose.</a:t>
            </a:r>
            <a:endParaRPr lang="en-US" sz="2400" dirty="0">
              <a:latin typeface="Courier New" charset="0"/>
              <a:ea typeface="Courier New" charset="0"/>
              <a:cs typeface="Courier New" charset="0"/>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202</a:t>
            </a:fld>
            <a:endParaRPr lang="en-US" altLang="en-US"/>
          </a:p>
        </p:txBody>
      </p:sp>
      <p:sp>
        <p:nvSpPr>
          <p:cNvPr id="8" name="Content Placeholder 2"/>
          <p:cNvSpPr>
            <a:spLocks noGrp="1"/>
          </p:cNvSpPr>
          <p:nvPr/>
        </p:nvSpPr>
        <p:spPr>
          <a:xfrm>
            <a:off x="4634950" y="2514600"/>
            <a:ext cx="2983057"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docker</a:t>
            </a:r>
            <a:r>
              <a:rPr lang="en-US" sz="2000" dirty="0">
                <a:solidFill>
                  <a:schemeClr val="bg1"/>
                </a:solidFill>
                <a:latin typeface="Courier New" charset="0"/>
                <a:ea typeface="Courier New" charset="0"/>
                <a:cs typeface="Courier New" charset="0"/>
              </a:rPr>
              <a:t>-compose </a:t>
            </a:r>
            <a:r>
              <a:rPr lang="en-US" sz="2000" dirty="0" err="1">
                <a:solidFill>
                  <a:schemeClr val="bg1"/>
                </a:solidFill>
                <a:latin typeface="Courier New" charset="0"/>
                <a:ea typeface="Courier New" charset="0"/>
                <a:cs typeface="Courier New" charset="0"/>
              </a:rPr>
              <a:t>ps</a:t>
            </a:r>
            <a:endParaRPr lang="en-US" sz="2000" dirty="0">
              <a:solidFill>
                <a:schemeClr val="bg1"/>
              </a:solidFill>
              <a:latin typeface="Courier New" charset="0"/>
              <a:ea typeface="Courier New" charset="0"/>
              <a:cs typeface="Courier New" charset="0"/>
            </a:endParaRPr>
          </a:p>
        </p:txBody>
      </p:sp>
      <p:sp>
        <p:nvSpPr>
          <p:cNvPr id="10" name="Content Placeholder 2"/>
          <p:cNvSpPr>
            <a:spLocks noGrp="1"/>
          </p:cNvSpPr>
          <p:nvPr/>
        </p:nvSpPr>
        <p:spPr>
          <a:xfrm>
            <a:off x="4419601" y="4009854"/>
            <a:ext cx="3422382"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docker</a:t>
            </a:r>
            <a:r>
              <a:rPr lang="en-US" sz="2000" dirty="0">
                <a:solidFill>
                  <a:schemeClr val="bg1"/>
                </a:solidFill>
                <a:latin typeface="Courier New" charset="0"/>
                <a:ea typeface="Courier New" charset="0"/>
                <a:cs typeface="Courier New" charset="0"/>
              </a:rPr>
              <a:t>-compose </a:t>
            </a:r>
            <a:r>
              <a:rPr lang="en-US" sz="2000" dirty="0" smtClean="0">
                <a:solidFill>
                  <a:schemeClr val="bg1"/>
                </a:solidFill>
                <a:latin typeface="Courier New" charset="0"/>
                <a:ea typeface="Courier New" charset="0"/>
                <a:cs typeface="Courier New" charset="0"/>
              </a:rPr>
              <a:t>logs</a:t>
            </a:r>
            <a:endParaRPr lang="en-US" sz="20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205990967"/>
      </p:ext>
    </p:extLst>
  </p:cSld>
  <p:clrMapOvr>
    <a:masterClrMapping/>
  </p:clrMapOvr>
  <p:transition>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Scaling With Compose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Let’s </a:t>
            </a:r>
            <a:r>
              <a:rPr lang="en-US" sz="2400" dirty="0"/>
              <a:t>talk about how Compose can also be used to </a:t>
            </a:r>
            <a:r>
              <a:rPr lang="en-US" sz="2400" b="1" dirty="0" smtClean="0"/>
              <a:t>scale</a:t>
            </a:r>
            <a:r>
              <a:rPr lang="en-US" sz="2400" dirty="0" smtClean="0"/>
              <a:t> up the number of running </a:t>
            </a:r>
            <a:r>
              <a:rPr lang="en-US" sz="2400" dirty="0"/>
              <a:t>containers.</a:t>
            </a:r>
          </a:p>
          <a:p>
            <a:pPr>
              <a:buFont typeface="Wingdings" panose="05000000000000000000" pitchFamily="2" charset="2"/>
              <a:buChar char="q"/>
            </a:pPr>
            <a:r>
              <a:rPr lang="en-US" sz="2400" dirty="0" smtClean="0"/>
              <a:t> The </a:t>
            </a:r>
            <a:r>
              <a:rPr lang="en-US" sz="2400" dirty="0"/>
              <a:t>scale option allows you to specify the service and then the </a:t>
            </a:r>
            <a:r>
              <a:rPr lang="en-US" sz="2400" b="1" dirty="0"/>
              <a:t>number</a:t>
            </a:r>
            <a:r>
              <a:rPr lang="en-US" sz="2400" dirty="0"/>
              <a:t> of instances you want. </a:t>
            </a:r>
          </a:p>
          <a:p>
            <a:pPr>
              <a:buFont typeface="Wingdings" panose="05000000000000000000" pitchFamily="2" charset="2"/>
              <a:buChar char="q"/>
            </a:pPr>
            <a:r>
              <a:rPr lang="en-US" sz="2400" dirty="0" smtClean="0"/>
              <a:t> If </a:t>
            </a:r>
            <a:r>
              <a:rPr lang="en-US" sz="2400" dirty="0"/>
              <a:t>the number is </a:t>
            </a:r>
            <a:r>
              <a:rPr lang="en-US" sz="2400" b="1" dirty="0"/>
              <a:t>greater</a:t>
            </a:r>
            <a:r>
              <a:rPr lang="en-US" sz="2400" dirty="0"/>
              <a:t> than the instances already </a:t>
            </a:r>
            <a:r>
              <a:rPr lang="en-US" sz="2400" dirty="0" smtClean="0"/>
              <a:t>running, </a:t>
            </a:r>
            <a:r>
              <a:rPr lang="en-US" sz="2400" dirty="0"/>
              <a:t>it will launch additional containers. </a:t>
            </a:r>
            <a:endParaRPr lang="en-US" sz="2400" dirty="0" smtClean="0"/>
          </a:p>
          <a:p>
            <a:pPr>
              <a:buFont typeface="Wingdings" panose="05000000000000000000" pitchFamily="2" charset="2"/>
              <a:buChar char="q"/>
            </a:pPr>
            <a:r>
              <a:rPr lang="en-US" sz="2400" dirty="0"/>
              <a:t> </a:t>
            </a:r>
            <a:r>
              <a:rPr lang="en-US" sz="2400" dirty="0" smtClean="0"/>
              <a:t>And if </a:t>
            </a:r>
            <a:r>
              <a:rPr lang="en-US" sz="2400" dirty="0"/>
              <a:t>the number is </a:t>
            </a:r>
            <a:r>
              <a:rPr lang="en-US" sz="2400" b="1" dirty="0"/>
              <a:t>less</a:t>
            </a:r>
            <a:r>
              <a:rPr lang="en-US" sz="2400" dirty="0"/>
              <a:t>, </a:t>
            </a:r>
            <a:r>
              <a:rPr lang="en-US" sz="2400" dirty="0" smtClean="0"/>
              <a:t>it </a:t>
            </a:r>
            <a:r>
              <a:rPr lang="en-US" sz="2400" dirty="0"/>
              <a:t>will stop the unrequired containers</a:t>
            </a:r>
            <a:r>
              <a:rPr lang="en-US" sz="2400" dirty="0" smtClean="0"/>
              <a:t>.</a:t>
            </a:r>
          </a:p>
          <a:p>
            <a:pPr>
              <a:buFont typeface="Wingdings" panose="05000000000000000000" pitchFamily="2" charset="2"/>
              <a:buChar char="q"/>
            </a:pPr>
            <a:endParaRPr lang="en-US" sz="2400" dirty="0">
              <a:latin typeface="Courier New" charset="0"/>
              <a:ea typeface="Courier New" charset="0"/>
              <a:cs typeface="Courier New" charset="0"/>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203</a:t>
            </a:fld>
            <a:endParaRPr lang="en-US" altLang="en-US"/>
          </a:p>
        </p:txBody>
      </p:sp>
    </p:spTree>
    <p:extLst>
      <p:ext uri="{BB962C8B-B14F-4D97-AF65-F5344CB8AC3E}">
        <p14:creationId xmlns:p14="http://schemas.microsoft.com/office/powerpoint/2010/main" val="686804335"/>
      </p:ext>
    </p:extLst>
  </p:cSld>
  <p:clrMapOvr>
    <a:masterClrMapping/>
  </p:clrMapOvr>
  <p:transition>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Scaling With Compose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smtClean="0"/>
              <a:t>To </a:t>
            </a:r>
            <a:r>
              <a:rPr lang="en-US" sz="2400" b="1" dirty="0" smtClean="0"/>
              <a:t>scale</a:t>
            </a:r>
            <a:r>
              <a:rPr lang="en-US" sz="2400" dirty="0" smtClean="0"/>
              <a:t> </a:t>
            </a:r>
            <a:r>
              <a:rPr lang="en-US" sz="2400" dirty="0"/>
              <a:t>the number of web containers </a:t>
            </a:r>
            <a:r>
              <a:rPr lang="en-US" sz="2400" dirty="0" smtClean="0"/>
              <a:t>we're </a:t>
            </a:r>
            <a:r>
              <a:rPr lang="en-US" sz="2400" dirty="0"/>
              <a:t>running </a:t>
            </a:r>
            <a:r>
              <a:rPr lang="en-US" sz="2400" dirty="0" smtClean="0"/>
              <a:t>we’d use this command:</a:t>
            </a:r>
            <a:r>
              <a:rPr lang="en-US" sz="2400" dirty="0"/>
              <a:t> </a:t>
            </a: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r>
              <a:rPr lang="en-US" sz="2400" dirty="0"/>
              <a:t> </a:t>
            </a:r>
            <a:r>
              <a:rPr lang="en-US" sz="2400" dirty="0" smtClean="0"/>
              <a:t>And we could scale </a:t>
            </a:r>
            <a:r>
              <a:rPr lang="en-US" sz="2400" dirty="0"/>
              <a:t>it back </a:t>
            </a:r>
            <a:r>
              <a:rPr lang="en-US" sz="2400" b="1" dirty="0"/>
              <a:t>down</a:t>
            </a:r>
            <a:r>
              <a:rPr lang="en-US" sz="2400" dirty="0"/>
              <a:t> </a:t>
            </a:r>
            <a:r>
              <a:rPr lang="en-US" sz="2400" dirty="0" smtClean="0"/>
              <a:t>using</a:t>
            </a:r>
            <a:r>
              <a:rPr lang="en-US" sz="2400" dirty="0"/>
              <a:t>:</a:t>
            </a:r>
            <a:endParaRPr lang="en-US" sz="2400" dirty="0" smtClean="0"/>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204</a:t>
            </a:fld>
            <a:endParaRPr lang="en-US" altLang="en-US"/>
          </a:p>
        </p:txBody>
      </p:sp>
      <p:sp>
        <p:nvSpPr>
          <p:cNvPr id="8" name="Content Placeholder 2"/>
          <p:cNvSpPr>
            <a:spLocks noGrp="1"/>
          </p:cNvSpPr>
          <p:nvPr/>
        </p:nvSpPr>
        <p:spPr>
          <a:xfrm>
            <a:off x="3893105" y="1752600"/>
            <a:ext cx="4466747"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-compose scale web=3</a:t>
            </a:r>
          </a:p>
        </p:txBody>
      </p:sp>
      <p:sp>
        <p:nvSpPr>
          <p:cNvPr id="10" name="Content Placeholder 2"/>
          <p:cNvSpPr>
            <a:spLocks noGrp="1"/>
          </p:cNvSpPr>
          <p:nvPr/>
        </p:nvSpPr>
        <p:spPr>
          <a:xfrm>
            <a:off x="3893105" y="3260902"/>
            <a:ext cx="4466747"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-compose scale web=1</a:t>
            </a:r>
          </a:p>
        </p:txBody>
      </p:sp>
      <p:sp>
        <p:nvSpPr>
          <p:cNvPr id="7" name="Frame 6"/>
          <p:cNvSpPr/>
          <p:nvPr/>
        </p:nvSpPr>
        <p:spPr>
          <a:xfrm>
            <a:off x="3624847" y="4174180"/>
            <a:ext cx="990600" cy="838200"/>
          </a:xfrm>
          <a:prstGeom prst="frame">
            <a:avLst/>
          </a:prstGeom>
          <a:noFill/>
          <a:ln w="254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3825815" y="4371633"/>
            <a:ext cx="990600" cy="838200"/>
          </a:xfrm>
          <a:prstGeom prst="frame">
            <a:avLst/>
          </a:prstGeom>
          <a:noFill/>
          <a:ln w="254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6479876" y="4368758"/>
            <a:ext cx="990600" cy="838200"/>
          </a:xfrm>
          <a:prstGeom prst="frame">
            <a:avLst/>
          </a:prstGeom>
          <a:noFill/>
          <a:ln w="254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6645579" y="4201146"/>
            <a:ext cx="990600" cy="838200"/>
          </a:xfrm>
          <a:prstGeom prst="frame">
            <a:avLst/>
          </a:prstGeom>
          <a:noFill/>
          <a:ln w="254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olded Corner 13"/>
          <p:cNvSpPr/>
          <p:nvPr/>
        </p:nvSpPr>
        <p:spPr>
          <a:xfrm>
            <a:off x="5181600" y="4362306"/>
            <a:ext cx="944878" cy="856854"/>
          </a:xfrm>
          <a:prstGeom prst="foldedCorner">
            <a:avLst/>
          </a:prstGeom>
          <a:ln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a:t>
            </a:r>
            <a:endParaRPr lang="en-US" dirty="0"/>
          </a:p>
        </p:txBody>
      </p:sp>
      <p:sp>
        <p:nvSpPr>
          <p:cNvPr id="15" name="Right Arrow 14"/>
          <p:cNvSpPr/>
          <p:nvPr/>
        </p:nvSpPr>
        <p:spPr>
          <a:xfrm>
            <a:off x="6268185" y="4555180"/>
            <a:ext cx="640080" cy="457200"/>
          </a:xfrm>
          <a:prstGeom prst="rightArrow">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399813" y="4562133"/>
            <a:ext cx="640080" cy="457200"/>
          </a:xfrm>
          <a:prstGeom prst="rightArrow">
            <a:avLst/>
          </a:prstGeom>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  </a:t>
            </a:r>
            <a:endParaRPr lang="en-US"/>
          </a:p>
        </p:txBody>
      </p:sp>
    </p:spTree>
    <p:extLst>
      <p:ext uri="{BB962C8B-B14F-4D97-AF65-F5344CB8AC3E}">
        <p14:creationId xmlns:p14="http://schemas.microsoft.com/office/powerpoint/2010/main" val="242747634"/>
      </p:ext>
    </p:extLst>
  </p:cSld>
  <p:clrMapOvr>
    <a:masterClrMapping/>
  </p:clrMapOvr>
  <p:transition>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Stop and Remove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a:t>As when we </a:t>
            </a:r>
            <a:r>
              <a:rPr lang="en-US" sz="2400" dirty="0" smtClean="0"/>
              <a:t>launch an application with start, </a:t>
            </a:r>
            <a:r>
              <a:rPr lang="en-US" sz="2400" dirty="0"/>
              <a:t>to </a:t>
            </a:r>
            <a:r>
              <a:rPr lang="en-US" sz="2400" b="1" dirty="0"/>
              <a:t>stop</a:t>
            </a:r>
            <a:r>
              <a:rPr lang="en-US" sz="2400" dirty="0"/>
              <a:t> a set of containers </a:t>
            </a:r>
            <a:r>
              <a:rPr lang="en-US" sz="2400" dirty="0" smtClean="0"/>
              <a:t>we can </a:t>
            </a:r>
            <a:r>
              <a:rPr lang="en-US" sz="2400" dirty="0"/>
              <a:t>use the </a:t>
            </a:r>
            <a:r>
              <a:rPr lang="en-US" sz="2400" dirty="0" smtClean="0"/>
              <a:t>command:</a:t>
            </a:r>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And to </a:t>
            </a:r>
            <a:r>
              <a:rPr lang="en-US" sz="2400" b="1" dirty="0"/>
              <a:t>remove</a:t>
            </a:r>
            <a:r>
              <a:rPr lang="en-US" sz="2400" dirty="0"/>
              <a:t> all the containers </a:t>
            </a:r>
            <a:r>
              <a:rPr lang="en-US" sz="2400" dirty="0" smtClean="0"/>
              <a:t>we can use </a:t>
            </a:r>
            <a:r>
              <a:rPr lang="en-US" sz="2400" dirty="0"/>
              <a:t>the </a:t>
            </a:r>
            <a:r>
              <a:rPr lang="en-US" sz="2400" dirty="0" smtClean="0"/>
              <a:t>command:</a:t>
            </a:r>
            <a:r>
              <a:rPr lang="en-US" sz="2400" dirty="0"/>
              <a:t> </a:t>
            </a: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205</a:t>
            </a:fld>
            <a:endParaRPr lang="en-US" altLang="en-US"/>
          </a:p>
        </p:txBody>
      </p:sp>
      <p:sp>
        <p:nvSpPr>
          <p:cNvPr id="8" name="Content Placeholder 2"/>
          <p:cNvSpPr>
            <a:spLocks noGrp="1"/>
          </p:cNvSpPr>
          <p:nvPr/>
        </p:nvSpPr>
        <p:spPr>
          <a:xfrm>
            <a:off x="4495800" y="1956807"/>
            <a:ext cx="3261356"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-compose stop</a:t>
            </a:r>
          </a:p>
        </p:txBody>
      </p:sp>
      <p:sp>
        <p:nvSpPr>
          <p:cNvPr id="10" name="Content Placeholder 2"/>
          <p:cNvSpPr>
            <a:spLocks noGrp="1"/>
          </p:cNvSpPr>
          <p:nvPr/>
        </p:nvSpPr>
        <p:spPr>
          <a:xfrm>
            <a:off x="4527176" y="3521273"/>
            <a:ext cx="2956556"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-compose </a:t>
            </a:r>
            <a:r>
              <a:rPr lang="en-US" dirty="0" err="1">
                <a:solidFill>
                  <a:schemeClr val="bg1"/>
                </a:solidFill>
                <a:latin typeface="Courier New" charset="0"/>
                <a:ea typeface="Courier New" charset="0"/>
                <a:cs typeface="Courier New" charset="0"/>
              </a:rPr>
              <a:t>rm</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832548424"/>
      </p:ext>
    </p:extLst>
  </p:cSld>
  <p:clrMapOvr>
    <a:masterClrMapping/>
  </p:clrMapOvr>
  <p:transition>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Multi-Container Application Management</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altLang="en-US" dirty="0" smtClean="0"/>
              <a:t>manage apps spanning Multiple Containers</a:t>
            </a:r>
            <a:endParaRPr lang="en-US" dirty="0" smtClean="0"/>
          </a:p>
        </p:txBody>
      </p:sp>
    </p:spTree>
    <p:extLst>
      <p:ext uri="{BB962C8B-B14F-4D97-AF65-F5344CB8AC3E}">
        <p14:creationId xmlns:p14="http://schemas.microsoft.com/office/powerpoint/2010/main" val="76923977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Multi-Container Application Using Compose</a:t>
            </a:r>
            <a:endParaRPr lang="en-US" dirty="0"/>
          </a:p>
        </p:txBody>
      </p:sp>
    </p:spTree>
    <p:extLst>
      <p:ext uri="{BB962C8B-B14F-4D97-AF65-F5344CB8AC3E}">
        <p14:creationId xmlns:p14="http://schemas.microsoft.com/office/powerpoint/2010/main" val="90990832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Multi-Container Application Using Compose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The </a:t>
            </a:r>
            <a:r>
              <a:rPr lang="en-US" sz="2400" dirty="0">
                <a:solidFill>
                  <a:schemeClr val="tx1"/>
                </a:solidFill>
              </a:rPr>
              <a:t>application used in this section is a Java EE application talking to a </a:t>
            </a:r>
            <a:r>
              <a:rPr lang="en-US" sz="2400" dirty="0" smtClean="0">
                <a:solidFill>
                  <a:schemeClr val="tx1"/>
                </a:solidFill>
              </a:rPr>
              <a:t>database</a:t>
            </a:r>
          </a:p>
          <a:p>
            <a:pPr>
              <a:buFont typeface="Wingdings"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application publishes a REST endpoint that can be invoked using `</a:t>
            </a:r>
            <a:r>
              <a:rPr lang="en-US" sz="2400" dirty="0" smtClean="0">
                <a:solidFill>
                  <a:schemeClr val="tx1"/>
                </a:solidFill>
              </a:rPr>
              <a:t>curl’</a:t>
            </a:r>
          </a:p>
          <a:p>
            <a:pPr>
              <a:buFont typeface="Wingdings" charset="2"/>
              <a:buChar char="q"/>
            </a:pPr>
            <a:r>
              <a:rPr lang="en-US" sz="2400" dirty="0">
                <a:solidFill>
                  <a:schemeClr val="tx1"/>
                </a:solidFill>
              </a:rPr>
              <a:t> </a:t>
            </a:r>
            <a:r>
              <a:rPr lang="en-US" sz="2400" dirty="0" smtClean="0">
                <a:solidFill>
                  <a:schemeClr val="tx1"/>
                </a:solidFill>
              </a:rPr>
              <a:t>It </a:t>
            </a:r>
            <a:r>
              <a:rPr lang="en-US" sz="2400" dirty="0">
                <a:solidFill>
                  <a:schemeClr val="tx1"/>
                </a:solidFill>
              </a:rPr>
              <a:t>is deployed using WildFly Swarm that communicates to MySQL </a:t>
            </a:r>
            <a:r>
              <a:rPr lang="en-US" sz="2400" dirty="0" smtClean="0">
                <a:solidFill>
                  <a:schemeClr val="tx1"/>
                </a:solidFill>
              </a:rPr>
              <a:t>database.</a:t>
            </a:r>
          </a:p>
          <a:p>
            <a:pPr>
              <a:buFont typeface="Wingdings" charset="2"/>
              <a:buChar char="q"/>
            </a:pPr>
            <a:r>
              <a:rPr lang="en-US" sz="2400" dirty="0">
                <a:solidFill>
                  <a:schemeClr val="tx1"/>
                </a:solidFill>
              </a:rPr>
              <a:t> </a:t>
            </a:r>
            <a:r>
              <a:rPr lang="en-US" sz="2400" dirty="0" err="1" smtClean="0">
                <a:solidFill>
                  <a:schemeClr val="tx1"/>
                </a:solidFill>
              </a:rPr>
              <a:t>WildFly</a:t>
            </a:r>
            <a:r>
              <a:rPr lang="en-US" sz="2400" dirty="0" smtClean="0">
                <a:solidFill>
                  <a:schemeClr val="tx1"/>
                </a:solidFill>
              </a:rPr>
              <a:t> </a:t>
            </a:r>
            <a:r>
              <a:rPr lang="en-US" sz="2400" dirty="0">
                <a:solidFill>
                  <a:schemeClr val="tx1"/>
                </a:solidFill>
              </a:rPr>
              <a:t>Swarm and MySQL will be running in two separate containers, and thus making this a multi-container </a:t>
            </a:r>
            <a:r>
              <a:rPr lang="en-US" sz="2400" dirty="0" smtClean="0">
                <a:solidFill>
                  <a:schemeClr val="tx1"/>
                </a:solidFill>
              </a:rPr>
              <a:t>application</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208</a:t>
            </a:fld>
            <a:endParaRPr lang="en-US" altLang="en-US"/>
          </a:p>
        </p:txBody>
      </p:sp>
    </p:spTree>
    <p:extLst>
      <p:ext uri="{BB962C8B-B14F-4D97-AF65-F5344CB8AC3E}">
        <p14:creationId xmlns:p14="http://schemas.microsoft.com/office/powerpoint/2010/main" val="598083953"/>
      </p:ext>
    </p:extLst>
  </p:cSld>
  <p:clrMapOvr>
    <a:masterClrMapping/>
  </p:clrMapOvr>
  <p:transition>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Multi-Container Application Using Compose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t>The entry point to Docker Compose is a Compose file, usually called </a:t>
            </a:r>
            <a:r>
              <a:rPr lang="en-US" sz="2400" dirty="0" err="1" smtClean="0">
                <a:latin typeface="Courier New" charset="0"/>
                <a:ea typeface="Courier New" charset="0"/>
                <a:cs typeface="Courier New" charset="0"/>
              </a:rPr>
              <a:t>docker-compose.yml</a:t>
            </a:r>
            <a:endParaRPr lang="en-US" sz="2400" dirty="0" smtClean="0">
              <a:latin typeface="Courier New" charset="0"/>
              <a:ea typeface="Courier New" charset="0"/>
              <a:cs typeface="Courier New" charset="0"/>
            </a:endParaRPr>
          </a:p>
          <a:p>
            <a:pPr>
              <a:buFont typeface="Wingdings" charset="2"/>
              <a:buChar char="q"/>
            </a:pPr>
            <a:r>
              <a:rPr lang="en-US" sz="2400" dirty="0"/>
              <a:t> </a:t>
            </a:r>
            <a:r>
              <a:rPr lang="en-US" sz="2400" dirty="0" smtClean="0"/>
              <a:t>Create </a:t>
            </a:r>
            <a:r>
              <a:rPr lang="en-US" sz="2400" dirty="0"/>
              <a:t>a new directory </a:t>
            </a:r>
            <a:r>
              <a:rPr lang="en-US" sz="2400" dirty="0" err="1"/>
              <a:t>javaee</a:t>
            </a:r>
            <a:r>
              <a:rPr lang="en-US" sz="2400" dirty="0"/>
              <a:t>. In that directory, create a new file </a:t>
            </a:r>
            <a:r>
              <a:rPr lang="en-US" sz="2400" dirty="0" err="1">
                <a:latin typeface="Courier New" charset="0"/>
                <a:ea typeface="Courier New" charset="0"/>
                <a:cs typeface="Courier New" charset="0"/>
              </a:rPr>
              <a:t>docker-compose.yml</a:t>
            </a:r>
            <a:r>
              <a:rPr lang="en-US" sz="2400" dirty="0"/>
              <a:t> in it. </a:t>
            </a:r>
            <a:endParaRPr lang="en-US" sz="2400" dirty="0" smtClean="0"/>
          </a:p>
          <a:p>
            <a:pPr>
              <a:buFont typeface="Wingdings" charset="2"/>
              <a:buChar char="q"/>
            </a:pPr>
            <a:r>
              <a:rPr lang="en-US" sz="2400" dirty="0"/>
              <a:t> </a:t>
            </a:r>
            <a:r>
              <a:rPr lang="en-US" sz="2400" dirty="0" smtClean="0"/>
              <a:t>Use </a:t>
            </a:r>
            <a:r>
              <a:rPr lang="en-US" sz="2400" dirty="0"/>
              <a:t>the following contents:</a:t>
            </a: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209</a:t>
            </a:fld>
            <a:endParaRPr lang="en-US" altLang="en-US"/>
          </a:p>
        </p:txBody>
      </p:sp>
      <p:sp>
        <p:nvSpPr>
          <p:cNvPr id="8" name="Content Placeholder 2"/>
          <p:cNvSpPr>
            <a:spLocks noGrp="1"/>
          </p:cNvSpPr>
          <p:nvPr/>
        </p:nvSpPr>
        <p:spPr>
          <a:xfrm>
            <a:off x="4038600" y="3163147"/>
            <a:ext cx="4080441" cy="6096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hu-HU" sz="2400" b="1" dirty="0" err="1" smtClean="0"/>
              <a:t>Reference</a:t>
            </a:r>
            <a:r>
              <a:rPr lang="hu-HU" sz="2400" dirty="0" smtClean="0"/>
              <a:t>: </a:t>
            </a:r>
            <a:r>
              <a:rPr lang="hu-HU" sz="2400" dirty="0" smtClean="0">
                <a:latin typeface="Courier New" charset="0"/>
                <a:ea typeface="Courier New" charset="0"/>
                <a:cs typeface="Courier New" charset="0"/>
              </a:rPr>
              <a:t>cs_09-35.yaml</a:t>
            </a:r>
            <a:endParaRPr lang="hu-HU" sz="2400" dirty="0">
              <a:latin typeface="Courier New" charset="0"/>
              <a:ea typeface="Courier New" charset="0"/>
              <a:cs typeface="Courier New" charset="0"/>
            </a:endParaRPr>
          </a:p>
        </p:txBody>
      </p:sp>
    </p:spTree>
    <p:extLst>
      <p:ext uri="{BB962C8B-B14F-4D97-AF65-F5344CB8AC3E}">
        <p14:creationId xmlns:p14="http://schemas.microsoft.com/office/powerpoint/2010/main" val="64755521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Pulling Our First Container</a:t>
            </a:r>
            <a:endParaRPr lang="en-US"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7"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t> Let’s pull a Centos 7 image from </a:t>
            </a:r>
            <a:r>
              <a:rPr lang="en-US" sz="2400" dirty="0" err="1" smtClean="0"/>
              <a:t>DockerHub</a:t>
            </a:r>
            <a:r>
              <a:rPr lang="en-US" sz="2400" dirty="0" smtClean="0"/>
              <a:t>, like this: </a:t>
            </a:r>
          </a:p>
          <a:p>
            <a:pPr>
              <a:buFont typeface="Wingdings" charset="2"/>
              <a:buChar char="q"/>
            </a:pPr>
            <a:endParaRPr lang="en-US" sz="2400" dirty="0"/>
          </a:p>
          <a:p>
            <a:pPr>
              <a:buFont typeface="Wingdings" charset="2"/>
              <a:buChar char="q"/>
            </a:pPr>
            <a:r>
              <a:rPr lang="en-US" sz="2400" dirty="0" smtClean="0"/>
              <a:t> Output:</a:t>
            </a:r>
          </a:p>
        </p:txBody>
      </p:sp>
      <p:sp>
        <p:nvSpPr>
          <p:cNvPr id="14" name="Content Placeholder 2"/>
          <p:cNvSpPr>
            <a:spLocks noGrp="1"/>
          </p:cNvSpPr>
          <p:nvPr/>
        </p:nvSpPr>
        <p:spPr>
          <a:xfrm>
            <a:off x="4267200" y="1676399"/>
            <a:ext cx="3345179" cy="339027"/>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pull centos:7</a:t>
            </a:r>
          </a:p>
        </p:txBody>
      </p:sp>
      <p:sp>
        <p:nvSpPr>
          <p:cNvPr id="17" name="Content Placeholder 2"/>
          <p:cNvSpPr>
            <a:spLocks noGrp="1"/>
          </p:cNvSpPr>
          <p:nvPr/>
        </p:nvSpPr>
        <p:spPr>
          <a:xfrm>
            <a:off x="1600200" y="2606119"/>
            <a:ext cx="6240779" cy="3406629"/>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smtClean="0">
                <a:solidFill>
                  <a:schemeClr val="tx1"/>
                </a:solidFill>
                <a:latin typeface="Courier New" panose="02070309020205020404" pitchFamily="49" charset="0"/>
                <a:cs typeface="Courier New" panose="02070309020205020404" pitchFamily="49" charset="0"/>
              </a:rPr>
              <a:t>Pulling </a:t>
            </a:r>
            <a:r>
              <a:rPr lang="en-US" sz="1800" dirty="0">
                <a:solidFill>
                  <a:schemeClr val="tx1"/>
                </a:solidFill>
                <a:latin typeface="Courier New" panose="02070309020205020404" pitchFamily="49" charset="0"/>
                <a:cs typeface="Courier New" panose="02070309020205020404" pitchFamily="49" charset="0"/>
              </a:rPr>
              <a:t>from library/centos</a:t>
            </a:r>
          </a:p>
          <a:p>
            <a:r>
              <a:rPr lang="en-US" sz="1800" dirty="0">
                <a:solidFill>
                  <a:schemeClr val="tx1"/>
                </a:solidFill>
                <a:latin typeface="Courier New" panose="02070309020205020404" pitchFamily="49" charset="0"/>
                <a:cs typeface="Courier New" panose="02070309020205020404" pitchFamily="49" charset="0"/>
              </a:rPr>
              <a:t>fa5be2806d4c: Pull complete</a:t>
            </a:r>
          </a:p>
          <a:p>
            <a:r>
              <a:rPr lang="en-US" sz="1800" dirty="0">
                <a:solidFill>
                  <a:schemeClr val="tx1"/>
                </a:solidFill>
                <a:latin typeface="Courier New" panose="02070309020205020404" pitchFamily="49" charset="0"/>
                <a:cs typeface="Courier New" panose="02070309020205020404" pitchFamily="49" charset="0"/>
              </a:rPr>
              <a:t>0cd86ce0a197: Pull complete</a:t>
            </a:r>
          </a:p>
          <a:p>
            <a:r>
              <a:rPr lang="en-US" sz="1800" dirty="0">
                <a:solidFill>
                  <a:schemeClr val="tx1"/>
                </a:solidFill>
                <a:latin typeface="Courier New" panose="02070309020205020404" pitchFamily="49" charset="0"/>
                <a:cs typeface="Courier New" panose="02070309020205020404" pitchFamily="49" charset="0"/>
              </a:rPr>
              <a:t>e9407f1d4b65: Pull complete</a:t>
            </a:r>
          </a:p>
          <a:p>
            <a:r>
              <a:rPr lang="en-US" sz="1800" dirty="0">
                <a:solidFill>
                  <a:schemeClr val="tx1"/>
                </a:solidFill>
                <a:latin typeface="Courier New" panose="02070309020205020404" pitchFamily="49" charset="0"/>
                <a:cs typeface="Courier New" panose="02070309020205020404" pitchFamily="49" charset="0"/>
              </a:rPr>
              <a:t>c9853740aa05: Pull complete</a:t>
            </a:r>
          </a:p>
          <a:p>
            <a:r>
              <a:rPr lang="en-US" sz="1800" dirty="0">
                <a:solidFill>
                  <a:schemeClr val="tx1"/>
                </a:solidFill>
                <a:latin typeface="Courier New" panose="02070309020205020404" pitchFamily="49" charset="0"/>
                <a:cs typeface="Courier New" panose="02070309020205020404" pitchFamily="49" charset="0"/>
              </a:rPr>
              <a:t>e9fa5d3a0d0e: Pull complete</a:t>
            </a:r>
          </a:p>
          <a:p>
            <a:r>
              <a:rPr lang="en-US" sz="1800" dirty="0">
                <a:solidFill>
                  <a:schemeClr val="tx1"/>
                </a:solidFill>
                <a:latin typeface="Courier New" panose="02070309020205020404" pitchFamily="49" charset="0"/>
                <a:cs typeface="Courier New" panose="02070309020205020404" pitchFamily="49" charset="0"/>
              </a:rPr>
              <a:t>Digest: </a:t>
            </a:r>
            <a:r>
              <a:rPr lang="en-US" sz="1800" dirty="0" smtClean="0">
                <a:solidFill>
                  <a:schemeClr val="tx1"/>
                </a:solidFill>
                <a:latin typeface="Courier New" panose="02070309020205020404" pitchFamily="49" charset="0"/>
                <a:cs typeface="Courier New" panose="02070309020205020404" pitchFamily="49" charset="0"/>
              </a:rPr>
              <a:t>sha256:xxxxxxxxxxxxx</a:t>
            </a:r>
            <a:r>
              <a:rPr lang="is-IS" sz="1800" dirty="0" smtClean="0">
                <a:solidFill>
                  <a:schemeClr val="tx1"/>
                </a:solidFill>
                <a:latin typeface="Courier New" panose="02070309020205020404" pitchFamily="49" charset="0"/>
                <a:cs typeface="Courier New" panose="02070309020205020404" pitchFamily="49" charset="0"/>
              </a:rPr>
              <a:t>...</a:t>
            </a:r>
            <a:endParaRPr lang="en-US" sz="1800" dirty="0" smtClean="0">
              <a:solidFill>
                <a:schemeClr val="tx1"/>
              </a:solidFill>
              <a:latin typeface="Courier New" panose="02070309020205020404" pitchFamily="49" charset="0"/>
              <a:cs typeface="Courier New" panose="02070309020205020404" pitchFamily="49" charset="0"/>
            </a:endParaRPr>
          </a:p>
          <a:p>
            <a:r>
              <a:rPr lang="en-US" sz="1800" dirty="0" smtClean="0">
                <a:solidFill>
                  <a:schemeClr val="tx1"/>
                </a:solidFill>
                <a:latin typeface="Courier New" panose="02070309020205020404" pitchFamily="49" charset="0"/>
                <a:cs typeface="Courier New" panose="02070309020205020404" pitchFamily="49" charset="0"/>
              </a:rPr>
              <a:t>Status</a:t>
            </a:r>
            <a:r>
              <a:rPr lang="en-US" sz="1800" dirty="0">
                <a:solidFill>
                  <a:schemeClr val="tx1"/>
                </a:solidFill>
                <a:latin typeface="Courier New" panose="02070309020205020404" pitchFamily="49" charset="0"/>
                <a:cs typeface="Courier New" panose="02070309020205020404" pitchFamily="49" charset="0"/>
              </a:rPr>
              <a:t>: Downloaded newer image for centos:7</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2643018"/>
            <a:ext cx="2538582" cy="253858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3276600"/>
            <a:ext cx="3416300" cy="2552700"/>
          </a:xfrm>
          <a:prstGeom prst="rect">
            <a:avLst/>
          </a:prstGeom>
        </p:spPr>
      </p:pic>
    </p:spTree>
    <p:extLst>
      <p:ext uri="{BB962C8B-B14F-4D97-AF65-F5344CB8AC3E}">
        <p14:creationId xmlns:p14="http://schemas.microsoft.com/office/powerpoint/2010/main" val="2061994435"/>
      </p:ext>
    </p:extLst>
  </p:cSld>
  <p:clrMapOvr>
    <a:masterClrMapping/>
  </p:clrMapOvr>
  <p:transition>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Our Compose File</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t> </a:t>
            </a:r>
            <a:r>
              <a:rPr lang="en-US" sz="2400" dirty="0">
                <a:solidFill>
                  <a:schemeClr val="tx1"/>
                </a:solidFill>
              </a:rPr>
              <a:t>Two services in this Compose are defined by the name </a:t>
            </a:r>
            <a:r>
              <a:rPr lang="en-US" sz="2400" dirty="0" err="1">
                <a:solidFill>
                  <a:schemeClr val="tx1"/>
                </a:solidFill>
              </a:rPr>
              <a:t>db</a:t>
            </a:r>
            <a:r>
              <a:rPr lang="en-US" sz="2400" dirty="0">
                <a:solidFill>
                  <a:schemeClr val="tx1"/>
                </a:solidFill>
              </a:rPr>
              <a:t> and web </a:t>
            </a:r>
            <a:r>
              <a:rPr lang="en-US" sz="2400" dirty="0" smtClean="0">
                <a:solidFill>
                  <a:schemeClr val="tx1"/>
                </a:solidFill>
              </a:rPr>
              <a:t>attributes</a:t>
            </a:r>
          </a:p>
          <a:p>
            <a:pPr>
              <a:buFont typeface="Wingdings" charset="2"/>
              <a:buChar char="q"/>
            </a:pPr>
            <a:r>
              <a:rPr lang="en-US" sz="2400" dirty="0">
                <a:solidFill>
                  <a:schemeClr val="tx1"/>
                </a:solidFill>
              </a:rPr>
              <a:t> Image name for each service defined using image attribute</a:t>
            </a:r>
          </a:p>
          <a:p>
            <a:pPr>
              <a:buFont typeface="Wingdings" charset="2"/>
              <a:buChar char="q"/>
            </a:pPr>
            <a:r>
              <a:rPr lang="en-US" sz="2400" dirty="0" smtClean="0">
                <a:solidFill>
                  <a:schemeClr val="tx1"/>
                </a:solidFill>
              </a:rPr>
              <a:t> </a:t>
            </a:r>
            <a:r>
              <a:rPr lang="en-US" sz="2400" dirty="0">
                <a:solidFill>
                  <a:schemeClr val="tx1"/>
                </a:solidFill>
              </a:rPr>
              <a:t>The mysql:8 image starts the MySQL </a:t>
            </a:r>
            <a:r>
              <a:rPr lang="en-US" sz="2400" dirty="0" smtClean="0">
                <a:solidFill>
                  <a:schemeClr val="tx1"/>
                </a:solidFill>
              </a:rPr>
              <a:t>server</a:t>
            </a:r>
          </a:p>
          <a:p>
            <a:pPr>
              <a:buFont typeface="Wingdings" charset="2"/>
              <a:buChar char="q"/>
            </a:pPr>
            <a:r>
              <a:rPr lang="en-US" sz="2400" dirty="0">
                <a:solidFill>
                  <a:schemeClr val="tx1"/>
                </a:solidFill>
              </a:rPr>
              <a:t> </a:t>
            </a:r>
            <a:r>
              <a:rPr lang="en-US" sz="2400" dirty="0" smtClean="0">
                <a:solidFill>
                  <a:schemeClr val="tx1"/>
                </a:solidFill>
              </a:rPr>
              <a:t>Environment</a:t>
            </a:r>
            <a:r>
              <a:rPr lang="en-US" sz="2400" dirty="0">
                <a:solidFill>
                  <a:schemeClr val="tx1"/>
                </a:solidFill>
              </a:rPr>
              <a:t> attribute defines environment variables to initialize MySQL </a:t>
            </a:r>
            <a:r>
              <a:rPr lang="en-US" sz="2400" dirty="0" smtClean="0">
                <a:solidFill>
                  <a:schemeClr val="tx1"/>
                </a:solidFill>
              </a:rPr>
              <a:t>server</a:t>
            </a:r>
          </a:p>
          <a:p>
            <a:pPr>
              <a:buFont typeface="Wingdings" charset="2"/>
              <a:buChar char="q"/>
            </a:pPr>
            <a:r>
              <a:rPr lang="en-US" sz="2400" dirty="0">
                <a:solidFill>
                  <a:schemeClr val="tx1"/>
                </a:solidFill>
              </a:rPr>
              <a:t> Java EE application uses the </a:t>
            </a:r>
            <a:r>
              <a:rPr lang="en-US" sz="2400" dirty="0" err="1">
                <a:solidFill>
                  <a:schemeClr val="tx1"/>
                </a:solidFill>
              </a:rPr>
              <a:t>db</a:t>
            </a:r>
            <a:r>
              <a:rPr lang="en-US" sz="2400" dirty="0">
                <a:solidFill>
                  <a:schemeClr val="tx1"/>
                </a:solidFill>
              </a:rPr>
              <a:t> service as specified in the </a:t>
            </a:r>
            <a:r>
              <a:rPr lang="en-US" sz="2400" dirty="0">
                <a:solidFill>
                  <a:schemeClr val="tx1"/>
                </a:solidFill>
                <a:latin typeface="Courier New" charset="0"/>
                <a:ea typeface="Courier New" charset="0"/>
                <a:cs typeface="Courier New" charset="0"/>
              </a:rPr>
              <a:t>connection-</a:t>
            </a:r>
            <a:r>
              <a:rPr lang="en-US" sz="2400" dirty="0" err="1">
                <a:solidFill>
                  <a:schemeClr val="tx1"/>
                </a:solidFill>
                <a:latin typeface="Courier New" charset="0"/>
                <a:ea typeface="Courier New" charset="0"/>
                <a:cs typeface="Courier New" charset="0"/>
              </a:rPr>
              <a:t>url</a:t>
            </a:r>
            <a:r>
              <a:rPr lang="en-US" sz="2400" dirty="0">
                <a:solidFill>
                  <a:schemeClr val="tx1"/>
                </a:solidFill>
              </a:rPr>
              <a:t> as </a:t>
            </a:r>
            <a:r>
              <a:rPr lang="en-US" sz="2400" dirty="0" smtClean="0">
                <a:solidFill>
                  <a:schemeClr val="tx1"/>
                </a:solidFill>
              </a:rPr>
              <a:t>specified</a:t>
            </a:r>
          </a:p>
          <a:p>
            <a:pPr>
              <a:buFont typeface="Wingdings" charset="2"/>
              <a:buChar char="q"/>
            </a:pPr>
            <a:r>
              <a:rPr lang="en-US" sz="2400" dirty="0">
                <a:solidFill>
                  <a:schemeClr val="tx1"/>
                </a:solidFill>
              </a:rPr>
              <a:t> The </a:t>
            </a:r>
            <a:r>
              <a:rPr lang="en-US" sz="2400" dirty="0" err="1">
                <a:solidFill>
                  <a:schemeClr val="tx1"/>
                </a:solidFill>
                <a:latin typeface="Courier New" charset="0"/>
                <a:ea typeface="Courier New" charset="0"/>
                <a:cs typeface="Courier New" charset="0"/>
              </a:rPr>
              <a:t>arungupta</a:t>
            </a:r>
            <a:r>
              <a:rPr lang="en-US" sz="2400" dirty="0">
                <a:solidFill>
                  <a:schemeClr val="tx1"/>
                </a:solidFill>
                <a:latin typeface="Courier New" charset="0"/>
                <a:ea typeface="Courier New" charset="0"/>
                <a:cs typeface="Courier New" charset="0"/>
              </a:rPr>
              <a:t>/docker-javaee:dockerconeu17</a:t>
            </a:r>
            <a:r>
              <a:rPr lang="en-US" sz="2400" dirty="0">
                <a:solidFill>
                  <a:schemeClr val="tx1"/>
                </a:solidFill>
              </a:rPr>
              <a:t> image starts </a:t>
            </a:r>
            <a:r>
              <a:rPr lang="en-US" sz="2400" dirty="0" err="1">
                <a:solidFill>
                  <a:schemeClr val="tx1"/>
                </a:solidFill>
              </a:rPr>
              <a:t>WildFly</a:t>
            </a:r>
            <a:r>
              <a:rPr lang="en-US" sz="2400" dirty="0">
                <a:solidFill>
                  <a:schemeClr val="tx1"/>
                </a:solidFill>
              </a:rPr>
              <a:t> Swarm application </a:t>
            </a:r>
            <a:r>
              <a:rPr lang="en-US" sz="2400" dirty="0" smtClean="0">
                <a:solidFill>
                  <a:schemeClr val="tx1"/>
                </a:solidFill>
              </a:rPr>
              <a:t>server</a:t>
            </a:r>
          </a:p>
          <a:p>
            <a:pPr>
              <a:buFont typeface="Wingdings" charset="2"/>
              <a:buChar char="q"/>
            </a:pPr>
            <a:r>
              <a:rPr lang="en-US" sz="2400" dirty="0">
                <a:solidFill>
                  <a:schemeClr val="tx1"/>
                </a:solidFill>
              </a:rPr>
              <a:t> Port forwarding is achieved using ports </a:t>
            </a:r>
            <a:r>
              <a:rPr lang="en-US" sz="2400" dirty="0" smtClean="0">
                <a:solidFill>
                  <a:schemeClr val="tx1"/>
                </a:solidFill>
              </a:rPr>
              <a:t>attribute</a:t>
            </a:r>
            <a:endParaRPr lang="en-US" sz="2400" dirty="0">
              <a:solidFill>
                <a:schemeClr val="tx1"/>
              </a:solidFill>
            </a:endParaRPr>
          </a:p>
          <a:p>
            <a:pPr>
              <a:buFont typeface="Wingdings" charset="2"/>
              <a:buChar char="q"/>
            </a:pPr>
            <a:r>
              <a:rPr lang="en-US" sz="2400" dirty="0">
                <a:solidFill>
                  <a:schemeClr val="tx1"/>
                </a:solidFill>
              </a:rPr>
              <a:t> </a:t>
            </a:r>
            <a:r>
              <a:rPr lang="en-US" sz="2400" dirty="0" err="1">
                <a:solidFill>
                  <a:schemeClr val="tx1"/>
                </a:solidFill>
                <a:latin typeface="Courier New" charset="0"/>
                <a:ea typeface="Courier New" charset="0"/>
                <a:cs typeface="Courier New" charset="0"/>
              </a:rPr>
              <a:t>depends_on</a:t>
            </a:r>
            <a:r>
              <a:rPr lang="en-US" sz="2400" dirty="0">
                <a:solidFill>
                  <a:schemeClr val="tx1"/>
                </a:solidFill>
              </a:rPr>
              <a:t> attribute allows to express dependency between </a:t>
            </a:r>
            <a:r>
              <a:rPr lang="en-US" sz="2400" dirty="0" smtClean="0">
                <a:solidFill>
                  <a:schemeClr val="tx1"/>
                </a:solidFill>
              </a:rPr>
              <a:t>services</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210</a:t>
            </a:fld>
            <a:endParaRPr lang="en-US" altLang="en-US"/>
          </a:p>
        </p:txBody>
      </p:sp>
    </p:spTree>
    <p:extLst>
      <p:ext uri="{BB962C8B-B14F-4D97-AF65-F5344CB8AC3E}">
        <p14:creationId xmlns:p14="http://schemas.microsoft.com/office/powerpoint/2010/main" val="2028830973"/>
      </p:ext>
    </p:extLst>
  </p:cSld>
  <p:clrMapOvr>
    <a:masterClrMapping/>
  </p:clrMapOvr>
  <p:transition>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Our Application</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solidFill>
                  <a:schemeClr val="tx1"/>
                </a:solidFill>
              </a:rPr>
              <a:t> </a:t>
            </a:r>
            <a:r>
              <a:rPr lang="en-US" sz="2400" dirty="0">
                <a:solidFill>
                  <a:schemeClr val="tx1"/>
                </a:solidFill>
              </a:rPr>
              <a:t>All services in the application can be started, in detached mode, by giving the command:</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An alternate Compose file name can be specified using </a:t>
            </a:r>
            <a:r>
              <a:rPr lang="en-US" sz="2400" dirty="0">
                <a:solidFill>
                  <a:schemeClr val="tx1"/>
                </a:solidFill>
                <a:latin typeface="Courier New" charset="0"/>
                <a:ea typeface="Courier New" charset="0"/>
                <a:cs typeface="Courier New" charset="0"/>
              </a:rPr>
              <a:t>-f</a:t>
            </a:r>
            <a:r>
              <a:rPr lang="en-US" sz="2400" dirty="0">
                <a:solidFill>
                  <a:schemeClr val="tx1"/>
                </a:solidFill>
              </a:rPr>
              <a:t> </a:t>
            </a:r>
            <a:r>
              <a:rPr lang="en-US" sz="2400" dirty="0" smtClean="0">
                <a:solidFill>
                  <a:schemeClr val="tx1"/>
                </a:solidFill>
              </a:rPr>
              <a:t>option</a:t>
            </a:r>
          </a:p>
          <a:p>
            <a:pPr>
              <a:buFont typeface="Wingdings" charset="2"/>
              <a:buChar char="q"/>
            </a:pPr>
            <a:r>
              <a:rPr lang="en-US" sz="2400" dirty="0">
                <a:solidFill>
                  <a:schemeClr val="tx1"/>
                </a:solidFill>
              </a:rPr>
              <a:t> An alternate directory where the compose file exists can be specified using </a:t>
            </a:r>
            <a:r>
              <a:rPr lang="en-US" sz="2400" dirty="0">
                <a:solidFill>
                  <a:schemeClr val="tx1"/>
                </a:solidFill>
                <a:latin typeface="Courier New" charset="0"/>
                <a:ea typeface="Courier New" charset="0"/>
                <a:cs typeface="Courier New" charset="0"/>
              </a:rPr>
              <a:t>-p</a:t>
            </a:r>
            <a:r>
              <a:rPr lang="en-US" sz="2400" dirty="0">
                <a:solidFill>
                  <a:schemeClr val="tx1"/>
                </a:solidFill>
              </a:rPr>
              <a:t> </a:t>
            </a:r>
            <a:r>
              <a:rPr lang="en-US" sz="2400" dirty="0" smtClean="0">
                <a:solidFill>
                  <a:schemeClr val="tx1"/>
                </a:solidFill>
              </a:rPr>
              <a:t>option</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This shows the output as:</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211</a:t>
            </a:fld>
            <a:endParaRPr lang="en-US" altLang="en-US"/>
          </a:p>
        </p:txBody>
      </p:sp>
      <p:sp>
        <p:nvSpPr>
          <p:cNvPr id="6" name="Content Placeholder 2"/>
          <p:cNvSpPr>
            <a:spLocks noGrp="1"/>
          </p:cNvSpPr>
          <p:nvPr/>
        </p:nvSpPr>
        <p:spPr>
          <a:xfrm>
            <a:off x="3346732" y="1697146"/>
            <a:ext cx="4730468" cy="436453"/>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-compose up -d</a:t>
            </a:r>
            <a:endParaRPr lang="en-US" sz="24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447800" y="4312920"/>
            <a:ext cx="8300260" cy="170688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dirty="0">
                <a:solidFill>
                  <a:schemeClr val="tx1"/>
                </a:solidFill>
                <a:latin typeface="Courier New" charset="0"/>
                <a:ea typeface="Courier New" charset="0"/>
                <a:cs typeface="Courier New" charset="0"/>
              </a:rPr>
              <a:t>Creating network "</a:t>
            </a:r>
            <a:r>
              <a:rPr lang="en-US" dirty="0" err="1">
                <a:solidFill>
                  <a:schemeClr val="tx1"/>
                </a:solidFill>
                <a:latin typeface="Courier New" charset="0"/>
                <a:ea typeface="Courier New" charset="0"/>
                <a:cs typeface="Courier New" charset="0"/>
              </a:rPr>
              <a:t>javaee_default</a:t>
            </a:r>
            <a:r>
              <a:rPr lang="en-US" dirty="0">
                <a:solidFill>
                  <a:schemeClr val="tx1"/>
                </a:solidFill>
                <a:latin typeface="Courier New" charset="0"/>
                <a:ea typeface="Courier New" charset="0"/>
                <a:cs typeface="Courier New" charset="0"/>
              </a:rPr>
              <a:t>" with the default driver </a:t>
            </a:r>
          </a:p>
          <a:p>
            <a:pPr marL="292608" lvl="1" indent="0">
              <a:buNone/>
            </a:pPr>
            <a:r>
              <a:rPr lang="en-US" dirty="0">
                <a:solidFill>
                  <a:schemeClr val="tx1"/>
                </a:solidFill>
                <a:latin typeface="Courier New" charset="0"/>
                <a:ea typeface="Courier New" charset="0"/>
                <a:cs typeface="Courier New" charset="0"/>
              </a:rPr>
              <a:t>Creating </a:t>
            </a:r>
            <a:r>
              <a:rPr lang="en-US" dirty="0" err="1">
                <a:solidFill>
                  <a:schemeClr val="tx1"/>
                </a:solidFill>
                <a:latin typeface="Courier New" charset="0"/>
                <a:ea typeface="Courier New" charset="0"/>
                <a:cs typeface="Courier New" charset="0"/>
              </a:rPr>
              <a:t>db</a:t>
            </a:r>
            <a:r>
              <a:rPr lang="en-US" dirty="0">
                <a:solidFill>
                  <a:schemeClr val="tx1"/>
                </a:solidFill>
                <a:latin typeface="Courier New" charset="0"/>
                <a:ea typeface="Courier New" charset="0"/>
                <a:cs typeface="Courier New" charset="0"/>
              </a:rPr>
              <a:t> ... </a:t>
            </a:r>
          </a:p>
          <a:p>
            <a:pPr marL="292608" lvl="1" indent="0">
              <a:buNone/>
            </a:pPr>
            <a:r>
              <a:rPr lang="en-US" dirty="0">
                <a:solidFill>
                  <a:schemeClr val="tx1"/>
                </a:solidFill>
                <a:latin typeface="Courier New" charset="0"/>
                <a:ea typeface="Courier New" charset="0"/>
                <a:cs typeface="Courier New" charset="0"/>
              </a:rPr>
              <a:t>Creating </a:t>
            </a:r>
            <a:r>
              <a:rPr lang="en-US" dirty="0" err="1">
                <a:solidFill>
                  <a:schemeClr val="tx1"/>
                </a:solidFill>
                <a:latin typeface="Courier New" charset="0"/>
                <a:ea typeface="Courier New" charset="0"/>
                <a:cs typeface="Courier New" charset="0"/>
              </a:rPr>
              <a:t>db</a:t>
            </a:r>
            <a:r>
              <a:rPr lang="en-US" dirty="0">
                <a:solidFill>
                  <a:schemeClr val="tx1"/>
                </a:solidFill>
                <a:latin typeface="Courier New" charset="0"/>
                <a:ea typeface="Courier New" charset="0"/>
                <a:cs typeface="Courier New" charset="0"/>
              </a:rPr>
              <a:t> ... done </a:t>
            </a:r>
          </a:p>
          <a:p>
            <a:pPr marL="292608" lvl="1" indent="0">
              <a:buNone/>
            </a:pPr>
            <a:r>
              <a:rPr lang="en-US" dirty="0">
                <a:solidFill>
                  <a:schemeClr val="tx1"/>
                </a:solidFill>
                <a:latin typeface="Courier New" charset="0"/>
                <a:ea typeface="Courier New" charset="0"/>
                <a:cs typeface="Courier New" charset="0"/>
              </a:rPr>
              <a:t>Creating javaee_web_1 ... </a:t>
            </a:r>
          </a:p>
          <a:p>
            <a:pPr marL="292608" lvl="1" indent="0">
              <a:buNone/>
            </a:pPr>
            <a:r>
              <a:rPr lang="en-US" dirty="0">
                <a:solidFill>
                  <a:schemeClr val="tx1"/>
                </a:solidFill>
                <a:latin typeface="Courier New" charset="0"/>
                <a:ea typeface="Courier New" charset="0"/>
                <a:cs typeface="Courier New" charset="0"/>
              </a:rPr>
              <a:t>Creating javaee_web_1 ... done</a:t>
            </a:r>
          </a:p>
        </p:txBody>
      </p:sp>
    </p:spTree>
    <p:extLst>
      <p:ext uri="{BB962C8B-B14F-4D97-AF65-F5344CB8AC3E}">
        <p14:creationId xmlns:p14="http://schemas.microsoft.com/office/powerpoint/2010/main" val="1513477391"/>
      </p:ext>
    </p:extLst>
  </p:cSld>
  <p:clrMapOvr>
    <a:masterClrMapping/>
  </p:clrMapOvr>
  <p:transition>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Our Application</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solidFill>
                  <a:schemeClr val="tx1"/>
                </a:solidFill>
              </a:rPr>
              <a:t> We’ve learned we can </a:t>
            </a:r>
            <a:r>
              <a:rPr lang="en-US" sz="2400" dirty="0">
                <a:solidFill>
                  <a:schemeClr val="tx1"/>
                </a:solidFill>
              </a:rPr>
              <a:t>be </a:t>
            </a:r>
            <a:r>
              <a:rPr lang="en-US" sz="2400" dirty="0" smtClean="0">
                <a:solidFill>
                  <a:schemeClr val="tx1"/>
                </a:solidFill>
              </a:rPr>
              <a:t>verify using</a:t>
            </a:r>
            <a:r>
              <a:rPr lang="en-US" sz="2400" dirty="0">
                <a:solidFill>
                  <a:schemeClr val="tx1"/>
                </a:solidFill>
              </a:rPr>
              <a:t>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-compose </a:t>
            </a:r>
            <a:r>
              <a:rPr lang="en-US" sz="2400" dirty="0" err="1" smtClean="0">
                <a:solidFill>
                  <a:schemeClr val="tx1"/>
                </a:solidFill>
                <a:latin typeface="Courier New" charset="0"/>
                <a:ea typeface="Courier New" charset="0"/>
                <a:cs typeface="Courier New" charset="0"/>
              </a:rPr>
              <a:t>ps</a:t>
            </a:r>
            <a:endParaRPr lang="en-US" sz="2400" dirty="0" smtClean="0">
              <a:solidFill>
                <a:schemeClr val="tx1"/>
              </a:solidFill>
              <a:latin typeface="Courier New" charset="0"/>
              <a:ea typeface="Courier New" charset="0"/>
              <a:cs typeface="Courier New" charset="0"/>
            </a:endParaRPr>
          </a:p>
          <a:p>
            <a:pPr>
              <a:buFont typeface="Wingdings" charset="2"/>
              <a:buChar char="q"/>
            </a:pPr>
            <a:r>
              <a:rPr lang="en-US" sz="2400" dirty="0" smtClean="0">
                <a:solidFill>
                  <a:schemeClr val="tx1"/>
                </a:solidFill>
                <a:ea typeface="Courier New" charset="0"/>
                <a:cs typeface="Courier New" charset="0"/>
              </a:rPr>
              <a:t> </a:t>
            </a:r>
            <a:r>
              <a:rPr lang="en-US" sz="2400" dirty="0" smtClean="0">
                <a:solidFill>
                  <a:schemeClr val="tx1"/>
                </a:solidFill>
              </a:rPr>
              <a:t>This </a:t>
            </a:r>
            <a:r>
              <a:rPr lang="en-US" sz="2400" dirty="0">
                <a:solidFill>
                  <a:schemeClr val="tx1"/>
                </a:solidFill>
              </a:rPr>
              <a:t>provides a consolidated view of all the services, and containers within each of </a:t>
            </a:r>
            <a:r>
              <a:rPr lang="en-US" sz="2400" dirty="0" smtClean="0">
                <a:solidFill>
                  <a:schemeClr val="tx1"/>
                </a:solidFill>
              </a:rPr>
              <a:t>them</a:t>
            </a:r>
          </a:p>
          <a:p>
            <a:pPr>
              <a:buFont typeface="Wingdings" charset="2"/>
              <a:buChar char="q"/>
            </a:pPr>
            <a:r>
              <a:rPr lang="en-US" sz="2400" dirty="0">
                <a:solidFill>
                  <a:schemeClr val="tx1"/>
                </a:solidFill>
              </a:rPr>
              <a:t> Alternatively, the containers in this </a:t>
            </a:r>
            <a:r>
              <a:rPr lang="en-US" sz="2400" dirty="0" smtClean="0">
                <a:solidFill>
                  <a:schemeClr val="tx1"/>
                </a:solidFill>
              </a:rPr>
              <a:t>application are verified </a:t>
            </a:r>
            <a:r>
              <a:rPr lang="en-US" sz="2400" dirty="0">
                <a:solidFill>
                  <a:schemeClr val="tx1"/>
                </a:solidFill>
              </a:rPr>
              <a:t>by using the usual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container ls</a:t>
            </a:r>
            <a:r>
              <a:rPr lang="en-US" sz="2400" dirty="0">
                <a:solidFill>
                  <a:schemeClr val="tx1"/>
                </a:solidFill>
              </a:rPr>
              <a:t> </a:t>
            </a:r>
            <a:r>
              <a:rPr lang="en-US" sz="2400" dirty="0" smtClean="0">
                <a:solidFill>
                  <a:schemeClr val="tx1"/>
                </a:solidFill>
              </a:rPr>
              <a:t>command</a:t>
            </a:r>
          </a:p>
          <a:p>
            <a:pPr>
              <a:buFont typeface="Wingdings" charset="2"/>
              <a:buChar char="q"/>
            </a:pPr>
            <a:r>
              <a:rPr lang="en-US" sz="2400" dirty="0">
                <a:solidFill>
                  <a:schemeClr val="tx1"/>
                </a:solidFill>
              </a:rPr>
              <a:t> Service logs can be seen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-compose logs</a:t>
            </a:r>
            <a:r>
              <a:rPr lang="en-US" sz="2400" dirty="0">
                <a:solidFill>
                  <a:schemeClr val="tx1"/>
                </a:solidFill>
              </a:rPr>
              <a:t> </a:t>
            </a:r>
            <a:r>
              <a:rPr lang="en-US" sz="2400" dirty="0" smtClean="0">
                <a:solidFill>
                  <a:schemeClr val="tx1"/>
                </a:solidFill>
              </a:rPr>
              <a:t>command</a:t>
            </a:r>
          </a:p>
          <a:p>
            <a:pPr>
              <a:buFont typeface="Wingdings" charset="2"/>
              <a:buChar char="q"/>
            </a:pPr>
            <a:r>
              <a:rPr lang="en-US" sz="2400" dirty="0" smtClean="0">
                <a:solidFill>
                  <a:schemeClr val="tx1"/>
                </a:solidFill>
              </a:rPr>
              <a:t> </a:t>
            </a:r>
            <a:r>
              <a:rPr lang="en-US" sz="2400" dirty="0" err="1">
                <a:solidFill>
                  <a:schemeClr val="tx1"/>
                </a:solidFill>
                <a:latin typeface="Courier New" charset="0"/>
                <a:ea typeface="Courier New" charset="0"/>
                <a:cs typeface="Courier New" charset="0"/>
              </a:rPr>
              <a:t>depends_on</a:t>
            </a:r>
            <a:r>
              <a:rPr lang="en-US" sz="2400" dirty="0">
                <a:solidFill>
                  <a:schemeClr val="tx1"/>
                </a:solidFill>
              </a:rPr>
              <a:t> attribute in the Compose definition file ensures the container </a:t>
            </a:r>
            <a:r>
              <a:rPr lang="en-US" sz="2400" dirty="0" smtClean="0">
                <a:solidFill>
                  <a:schemeClr val="tx1"/>
                </a:solidFill>
              </a:rPr>
              <a:t>start </a:t>
            </a:r>
            <a:r>
              <a:rPr lang="en-US" sz="2400" dirty="0">
                <a:solidFill>
                  <a:schemeClr val="tx1"/>
                </a:solidFill>
              </a:rPr>
              <a:t>up </a:t>
            </a:r>
            <a:r>
              <a:rPr lang="en-US" sz="2400" dirty="0" smtClean="0">
                <a:solidFill>
                  <a:schemeClr val="tx1"/>
                </a:solidFill>
              </a:rPr>
              <a:t>order</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212</a:t>
            </a:fld>
            <a:endParaRPr lang="en-US" altLang="en-US"/>
          </a:p>
        </p:txBody>
      </p:sp>
    </p:spTree>
    <p:extLst>
      <p:ext uri="{BB962C8B-B14F-4D97-AF65-F5344CB8AC3E}">
        <p14:creationId xmlns:p14="http://schemas.microsoft.com/office/powerpoint/2010/main" val="895135563"/>
      </p:ext>
    </p:extLst>
  </p:cSld>
  <p:clrMapOvr>
    <a:masterClrMapping/>
  </p:clrMapOvr>
  <p:transition>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Verify Our Application</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solidFill>
                  <a:schemeClr val="tx1"/>
                </a:solidFill>
              </a:rPr>
              <a:t> </a:t>
            </a:r>
            <a:r>
              <a:rPr lang="en-US" sz="2400" dirty="0">
                <a:solidFill>
                  <a:schemeClr val="tx1"/>
                </a:solidFill>
              </a:rPr>
              <a:t>Now that the </a:t>
            </a:r>
            <a:r>
              <a:rPr lang="en-US" sz="2400" dirty="0" err="1">
                <a:solidFill>
                  <a:schemeClr val="tx1"/>
                </a:solidFill>
              </a:rPr>
              <a:t>WildFly</a:t>
            </a:r>
            <a:r>
              <a:rPr lang="en-US" sz="2400" dirty="0">
                <a:solidFill>
                  <a:schemeClr val="tx1"/>
                </a:solidFill>
              </a:rPr>
              <a:t> Swarm and MySQL have been configured, let’s access the </a:t>
            </a:r>
            <a:r>
              <a:rPr lang="en-US" sz="2400" dirty="0" smtClean="0">
                <a:solidFill>
                  <a:schemeClr val="tx1"/>
                </a:solidFill>
              </a:rPr>
              <a:t>application!</a:t>
            </a:r>
          </a:p>
          <a:p>
            <a:pPr>
              <a:buFont typeface="Wingdings" charset="2"/>
              <a:buChar char="q"/>
            </a:pPr>
            <a:r>
              <a:rPr lang="en-US" sz="2400" dirty="0">
                <a:solidFill>
                  <a:schemeClr val="tx1"/>
                </a:solidFill>
              </a:rPr>
              <a:t> You need to specify IP address of the host where </a:t>
            </a:r>
            <a:r>
              <a:rPr lang="en-US" sz="2400" dirty="0" err="1">
                <a:solidFill>
                  <a:schemeClr val="tx1"/>
                </a:solidFill>
              </a:rPr>
              <a:t>WildFly</a:t>
            </a:r>
            <a:r>
              <a:rPr lang="en-US" sz="2400" dirty="0">
                <a:solidFill>
                  <a:schemeClr val="tx1"/>
                </a:solidFill>
              </a:rPr>
              <a:t> is running </a:t>
            </a:r>
          </a:p>
          <a:p>
            <a:pPr>
              <a:buFont typeface="Wingdings" charset="2"/>
              <a:buChar char="q"/>
            </a:pPr>
            <a:r>
              <a:rPr lang="en-US" sz="2400" dirty="0" smtClean="0">
                <a:solidFill>
                  <a:schemeClr val="tx1"/>
                </a:solidFill>
              </a:rPr>
              <a:t> </a:t>
            </a:r>
            <a:r>
              <a:rPr lang="en-US" sz="2400" dirty="0">
                <a:solidFill>
                  <a:schemeClr val="tx1"/>
                </a:solidFill>
              </a:rPr>
              <a:t>The endpoint can be accessed in this case as:</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The output is shown as</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r>
              <a:rPr lang="en-US" sz="2400" dirty="0">
                <a:solidFill>
                  <a:schemeClr val="tx1"/>
                </a:solidFill>
              </a:rPr>
              <a:t> This shows the result from querying the </a:t>
            </a:r>
            <a:r>
              <a:rPr lang="en-US" sz="2400" dirty="0" smtClean="0">
                <a:solidFill>
                  <a:schemeClr val="tx1"/>
                </a:solidFill>
              </a:rPr>
              <a:t>database</a:t>
            </a:r>
            <a:endParaRPr lang="en-US" sz="2400" dirty="0">
              <a:solidFill>
                <a:schemeClr val="tx1"/>
              </a:solidFill>
            </a:endParaRPr>
          </a:p>
          <a:p>
            <a:pPr>
              <a:buFont typeface="Wingdings" charset="2"/>
              <a:buChar char="q"/>
            </a:pPr>
            <a:r>
              <a:rPr lang="en-US" sz="2400" dirty="0" smtClean="0">
                <a:solidFill>
                  <a:schemeClr val="tx1"/>
                </a:solidFill>
              </a:rPr>
              <a:t> Um, what if we just want one?</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213</a:t>
            </a:fld>
            <a:endParaRPr lang="en-US" altLang="en-US"/>
          </a:p>
        </p:txBody>
      </p:sp>
      <p:sp>
        <p:nvSpPr>
          <p:cNvPr id="6" name="Content Placeholder 2"/>
          <p:cNvSpPr>
            <a:spLocks noGrp="1"/>
          </p:cNvSpPr>
          <p:nvPr/>
        </p:nvSpPr>
        <p:spPr>
          <a:xfrm>
            <a:off x="1988819" y="2895600"/>
            <a:ext cx="8275320" cy="39624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solidFill>
                  <a:schemeClr val="bg1"/>
                </a:solidFill>
                <a:latin typeface="Courier New" charset="0"/>
                <a:ea typeface="Courier New" charset="0"/>
                <a:cs typeface="Courier New" charset="0"/>
              </a:rPr>
              <a:t>$  curl </a:t>
            </a:r>
            <a:r>
              <a:rPr lang="en-US" dirty="0">
                <a:solidFill>
                  <a:schemeClr val="bg1"/>
                </a:solidFill>
                <a:latin typeface="Courier New" charset="0"/>
                <a:ea typeface="Courier New" charset="0"/>
                <a:cs typeface="Courier New" charset="0"/>
              </a:rPr>
              <a:t>-v http://localhost:8080/resources/employees</a:t>
            </a:r>
          </a:p>
        </p:txBody>
      </p:sp>
      <p:sp>
        <p:nvSpPr>
          <p:cNvPr id="7" name="Content Placeholder 2"/>
          <p:cNvSpPr>
            <a:spLocks noGrp="1"/>
          </p:cNvSpPr>
          <p:nvPr/>
        </p:nvSpPr>
        <p:spPr>
          <a:xfrm>
            <a:off x="4065338" y="3848275"/>
            <a:ext cx="4122282" cy="495125"/>
          </a:xfrm>
          <a:prstGeom prst="rect">
            <a:avLst/>
          </a:prstGeom>
          <a:solidFill>
            <a:schemeClr val="accent5">
              <a:lumMod val="20000"/>
              <a:lumOff val="8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hu-HU" sz="2400" b="1" dirty="0" err="1"/>
              <a:t>Reference</a:t>
            </a:r>
            <a:r>
              <a:rPr lang="hu-HU" sz="2400" dirty="0"/>
              <a:t>: </a:t>
            </a:r>
            <a:r>
              <a:rPr lang="hu-HU" sz="2400" dirty="0" smtClean="0">
                <a:latin typeface="Courier New" charset="0"/>
                <a:ea typeface="Courier New" charset="0"/>
                <a:cs typeface="Courier New" charset="0"/>
              </a:rPr>
              <a:t>cs_09-39.bash</a:t>
            </a:r>
            <a:endParaRPr lang="hu-HU" sz="2400" dirty="0">
              <a:latin typeface="Courier New" charset="0"/>
              <a:ea typeface="Courier New" charset="0"/>
              <a:cs typeface="Courier New" charset="0"/>
            </a:endParaRPr>
          </a:p>
        </p:txBody>
      </p:sp>
    </p:spTree>
    <p:extLst>
      <p:ext uri="{BB962C8B-B14F-4D97-AF65-F5344CB8AC3E}">
        <p14:creationId xmlns:p14="http://schemas.microsoft.com/office/powerpoint/2010/main" val="97297843"/>
      </p:ext>
    </p:extLst>
  </p:cSld>
  <p:clrMapOvr>
    <a:masterClrMapping/>
  </p:clrMapOvr>
  <p:transition>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Verify Our Application</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solidFill>
                  <a:schemeClr val="tx1"/>
                </a:solidFill>
              </a:rPr>
              <a:t> A </a:t>
            </a:r>
            <a:r>
              <a:rPr lang="en-US" sz="2400" dirty="0">
                <a:solidFill>
                  <a:schemeClr val="tx1"/>
                </a:solidFill>
              </a:rPr>
              <a:t>single resource can be obtained</a:t>
            </a:r>
            <a:r>
              <a:rPr lang="en-US" sz="2400" dirty="0" smtClean="0">
                <a:solidFill>
                  <a:schemeClr val="tx1"/>
                </a:solidFill>
              </a:rPr>
              <a:t>:</a:t>
            </a: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It shows the output:</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214</a:t>
            </a:fld>
            <a:endParaRPr lang="en-US" altLang="en-US"/>
          </a:p>
        </p:txBody>
      </p:sp>
      <p:sp>
        <p:nvSpPr>
          <p:cNvPr id="6" name="Content Placeholder 2"/>
          <p:cNvSpPr>
            <a:spLocks noGrp="1"/>
          </p:cNvSpPr>
          <p:nvPr/>
        </p:nvSpPr>
        <p:spPr>
          <a:xfrm>
            <a:off x="1830704" y="1486075"/>
            <a:ext cx="8530591" cy="495125"/>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solidFill>
                  <a:schemeClr val="bg1"/>
                </a:solidFill>
                <a:latin typeface="Courier New" charset="0"/>
                <a:ea typeface="Courier New" charset="0"/>
                <a:cs typeface="Courier New" charset="0"/>
              </a:rPr>
              <a:t>$  curl </a:t>
            </a:r>
            <a:r>
              <a:rPr lang="en-US" dirty="0">
                <a:solidFill>
                  <a:schemeClr val="bg1"/>
                </a:solidFill>
                <a:latin typeface="Courier New" charset="0"/>
                <a:ea typeface="Courier New" charset="0"/>
                <a:cs typeface="Courier New" charset="0"/>
              </a:rPr>
              <a:t>-v http://localhost:8080/resources/employees/1</a:t>
            </a:r>
          </a:p>
        </p:txBody>
      </p:sp>
      <p:sp>
        <p:nvSpPr>
          <p:cNvPr id="8" name="Content Placeholder 2"/>
          <p:cNvSpPr>
            <a:spLocks noGrp="1"/>
          </p:cNvSpPr>
          <p:nvPr/>
        </p:nvSpPr>
        <p:spPr>
          <a:xfrm>
            <a:off x="2209799" y="2539433"/>
            <a:ext cx="8151495" cy="3708967"/>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Font typeface="Arial" charset="0"/>
              <a:buNone/>
            </a:pPr>
            <a:r>
              <a:rPr lang="en-US" sz="1200" dirty="0">
                <a:solidFill>
                  <a:schemeClr val="tx1"/>
                </a:solidFill>
              </a:rPr>
              <a:t>Trying ::1... </a:t>
            </a:r>
          </a:p>
          <a:p>
            <a:pPr marL="292608" lvl="1" indent="0">
              <a:buFont typeface="Arial" charset="0"/>
              <a:buNone/>
            </a:pPr>
            <a:r>
              <a:rPr lang="en-US" sz="1200" dirty="0">
                <a:solidFill>
                  <a:schemeClr val="tx1"/>
                </a:solidFill>
              </a:rPr>
              <a:t>* TCP_NODELAY set </a:t>
            </a:r>
          </a:p>
          <a:p>
            <a:pPr marL="292608" lvl="1" indent="0">
              <a:buFont typeface="Arial" charset="0"/>
              <a:buNone/>
            </a:pPr>
            <a:r>
              <a:rPr lang="en-US" sz="1200" dirty="0">
                <a:solidFill>
                  <a:schemeClr val="tx1"/>
                </a:solidFill>
              </a:rPr>
              <a:t>* Connected to localhost (::1) port 8080 (#0) </a:t>
            </a:r>
          </a:p>
          <a:p>
            <a:pPr marL="292608" lvl="1" indent="0">
              <a:buFont typeface="Arial" charset="0"/>
              <a:buNone/>
            </a:pPr>
            <a:r>
              <a:rPr lang="en-US" sz="1200" dirty="0">
                <a:solidFill>
                  <a:schemeClr val="tx1"/>
                </a:solidFill>
              </a:rPr>
              <a:t>&gt; GET /resources/employees/1 HTTP/1.1 </a:t>
            </a:r>
          </a:p>
          <a:p>
            <a:pPr marL="292608" lvl="1" indent="0">
              <a:buFont typeface="Arial" charset="0"/>
              <a:buNone/>
            </a:pPr>
            <a:r>
              <a:rPr lang="en-US" sz="1200" dirty="0">
                <a:solidFill>
                  <a:schemeClr val="tx1"/>
                </a:solidFill>
              </a:rPr>
              <a:t>&gt; Host: localhost:8080 </a:t>
            </a:r>
          </a:p>
          <a:p>
            <a:pPr marL="292608" lvl="1" indent="0">
              <a:buFont typeface="Arial" charset="0"/>
              <a:buNone/>
            </a:pPr>
            <a:r>
              <a:rPr lang="en-US" sz="1200" dirty="0">
                <a:solidFill>
                  <a:schemeClr val="tx1"/>
                </a:solidFill>
              </a:rPr>
              <a:t>&gt; User-Agent: curl/7.51.0 </a:t>
            </a:r>
          </a:p>
          <a:p>
            <a:pPr marL="292608" lvl="1" indent="0">
              <a:buFont typeface="Arial" charset="0"/>
              <a:buNone/>
            </a:pPr>
            <a:r>
              <a:rPr lang="en-US" sz="1200" dirty="0">
                <a:solidFill>
                  <a:schemeClr val="tx1"/>
                </a:solidFill>
              </a:rPr>
              <a:t>&gt; Accept: */* </a:t>
            </a:r>
          </a:p>
          <a:p>
            <a:pPr marL="292608" lvl="1" indent="0">
              <a:buFont typeface="Arial" charset="0"/>
              <a:buNone/>
            </a:pPr>
            <a:r>
              <a:rPr lang="en-US" sz="1200" dirty="0">
                <a:solidFill>
                  <a:schemeClr val="tx1"/>
                </a:solidFill>
              </a:rPr>
              <a:t>&gt; </a:t>
            </a:r>
          </a:p>
          <a:p>
            <a:pPr marL="292608" lvl="1" indent="0">
              <a:buFont typeface="Arial" charset="0"/>
              <a:buNone/>
            </a:pPr>
            <a:r>
              <a:rPr lang="en-US" sz="1200" dirty="0">
                <a:solidFill>
                  <a:schemeClr val="tx1"/>
                </a:solidFill>
              </a:rPr>
              <a:t>&lt; HTTP/1.1 200 OK</a:t>
            </a:r>
          </a:p>
          <a:p>
            <a:pPr marL="292608" lvl="1" indent="0">
              <a:buFont typeface="Arial" charset="0"/>
              <a:buNone/>
            </a:pPr>
            <a:r>
              <a:rPr lang="en-US" sz="1200" dirty="0">
                <a:solidFill>
                  <a:schemeClr val="tx1"/>
                </a:solidFill>
              </a:rPr>
              <a:t>&lt; Connection: keep-alive </a:t>
            </a:r>
          </a:p>
          <a:p>
            <a:pPr marL="292608" lvl="1" indent="0">
              <a:buFont typeface="Arial" charset="0"/>
              <a:buNone/>
            </a:pPr>
            <a:r>
              <a:rPr lang="en-US" sz="1200" dirty="0">
                <a:solidFill>
                  <a:schemeClr val="tx1"/>
                </a:solidFill>
              </a:rPr>
              <a:t>&lt; Content-Type: application/xml</a:t>
            </a:r>
          </a:p>
          <a:p>
            <a:pPr marL="292608" lvl="1" indent="0">
              <a:buFont typeface="Arial" charset="0"/>
              <a:buNone/>
            </a:pPr>
            <a:r>
              <a:rPr lang="en-US" sz="1200" dirty="0">
                <a:solidFill>
                  <a:schemeClr val="tx1"/>
                </a:solidFill>
              </a:rPr>
              <a:t>&lt; Content-Length: 104 </a:t>
            </a:r>
          </a:p>
          <a:p>
            <a:pPr marL="292608" lvl="1" indent="0">
              <a:buFont typeface="Arial" charset="0"/>
              <a:buNone/>
            </a:pPr>
            <a:r>
              <a:rPr lang="en-US" sz="1200" dirty="0">
                <a:solidFill>
                  <a:schemeClr val="tx1"/>
                </a:solidFill>
              </a:rPr>
              <a:t>&lt; Date: Sat, 07 Oct 2017 00:06:33 GMT </a:t>
            </a:r>
          </a:p>
          <a:p>
            <a:pPr marL="292608" lvl="1" indent="0">
              <a:buFont typeface="Arial" charset="0"/>
              <a:buNone/>
            </a:pPr>
            <a:r>
              <a:rPr lang="en-US" sz="1200" dirty="0">
                <a:solidFill>
                  <a:schemeClr val="tx1"/>
                </a:solidFill>
              </a:rPr>
              <a:t>&lt; * </a:t>
            </a:r>
            <a:r>
              <a:rPr lang="en-US" sz="1200" dirty="0" err="1">
                <a:solidFill>
                  <a:schemeClr val="tx1"/>
                </a:solidFill>
              </a:rPr>
              <a:t>Curl_http_done</a:t>
            </a:r>
            <a:r>
              <a:rPr lang="en-US" sz="1200" dirty="0">
                <a:solidFill>
                  <a:schemeClr val="tx1"/>
                </a:solidFill>
              </a:rPr>
              <a:t>: called premature == 0 * Connection #0 to host localhost left intact </a:t>
            </a:r>
          </a:p>
          <a:p>
            <a:pPr marL="292608" lvl="1" indent="0">
              <a:buFont typeface="Arial" charset="0"/>
              <a:buNone/>
            </a:pPr>
            <a:r>
              <a:rPr lang="en-US" sz="1200" b="1" dirty="0">
                <a:solidFill>
                  <a:schemeClr val="tx1"/>
                </a:solidFill>
              </a:rPr>
              <a:t>&lt;?xml version="1.0" encoding="UTF-8" standalone="yes"?&gt;&lt;employee&gt;&lt;id&gt;1&lt;/id&gt;&lt;name&gt;Penny&lt;/name&gt;&lt;/employee&gt;</a:t>
            </a:r>
          </a:p>
        </p:txBody>
      </p:sp>
      <p:sp>
        <p:nvSpPr>
          <p:cNvPr id="9" name="Content Placeholder 2"/>
          <p:cNvSpPr>
            <a:spLocks noGrp="1"/>
          </p:cNvSpPr>
          <p:nvPr/>
        </p:nvSpPr>
        <p:spPr>
          <a:xfrm>
            <a:off x="6636205" y="2362200"/>
            <a:ext cx="4122282" cy="495125"/>
          </a:xfrm>
          <a:prstGeom prst="rect">
            <a:avLst/>
          </a:prstGeom>
          <a:solidFill>
            <a:schemeClr val="accent5">
              <a:lumMod val="20000"/>
              <a:lumOff val="8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hu-HU" sz="2400" b="1" dirty="0" err="1"/>
              <a:t>Reference</a:t>
            </a:r>
            <a:r>
              <a:rPr lang="hu-HU" sz="2400" dirty="0"/>
              <a:t>: </a:t>
            </a:r>
            <a:r>
              <a:rPr lang="hu-HU" sz="2400" dirty="0" smtClean="0">
                <a:latin typeface="Courier New" charset="0"/>
                <a:ea typeface="Courier New" charset="0"/>
                <a:cs typeface="Courier New" charset="0"/>
              </a:rPr>
              <a:t>cs_09-40.bash</a:t>
            </a:r>
            <a:endParaRPr lang="hu-HU" sz="2400" dirty="0">
              <a:latin typeface="Courier New" charset="0"/>
              <a:ea typeface="Courier New" charset="0"/>
              <a:cs typeface="Courier New" charset="0"/>
            </a:endParaRPr>
          </a:p>
        </p:txBody>
      </p:sp>
    </p:spTree>
    <p:extLst>
      <p:ext uri="{BB962C8B-B14F-4D97-AF65-F5344CB8AC3E}">
        <p14:creationId xmlns:p14="http://schemas.microsoft.com/office/powerpoint/2010/main" val="127390986"/>
      </p:ext>
    </p:extLst>
  </p:cSld>
  <p:clrMapOvr>
    <a:masterClrMapping/>
  </p:clrMapOvr>
  <p:transition>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Shutdown Our Application</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solidFill>
                  <a:schemeClr val="tx1"/>
                </a:solidFill>
              </a:rPr>
              <a:t> </a:t>
            </a:r>
            <a:r>
              <a:rPr lang="en-US" sz="2400" dirty="0">
                <a:solidFill>
                  <a:schemeClr val="tx1"/>
                </a:solidFill>
              </a:rPr>
              <a:t>Shutdown the application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-compose down</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This stops the container in each service and removes all the </a:t>
            </a:r>
            <a:r>
              <a:rPr lang="en-US" sz="2400" dirty="0" smtClean="0">
                <a:solidFill>
                  <a:schemeClr val="tx1"/>
                </a:solidFill>
              </a:rPr>
              <a:t>services</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It also deletes any networks that were created as part of this application.</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215</a:t>
            </a:fld>
            <a:endParaRPr lang="en-US" altLang="en-US"/>
          </a:p>
        </p:txBody>
      </p:sp>
      <p:sp>
        <p:nvSpPr>
          <p:cNvPr id="8" name="Content Placeholder 2"/>
          <p:cNvSpPr>
            <a:spLocks noGrp="1"/>
          </p:cNvSpPr>
          <p:nvPr/>
        </p:nvSpPr>
        <p:spPr>
          <a:xfrm>
            <a:off x="3582835" y="1600200"/>
            <a:ext cx="4926155" cy="19050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dirty="0">
                <a:solidFill>
                  <a:schemeClr val="tx1"/>
                </a:solidFill>
                <a:latin typeface="Courier New" charset="0"/>
                <a:ea typeface="Courier New" charset="0"/>
                <a:cs typeface="Courier New" charset="0"/>
              </a:rPr>
              <a:t>Stopping javaee_web_1 ... done </a:t>
            </a:r>
          </a:p>
          <a:p>
            <a:pPr marL="292608" lvl="1" indent="0">
              <a:buNone/>
            </a:pPr>
            <a:r>
              <a:rPr lang="en-US" dirty="0">
                <a:solidFill>
                  <a:schemeClr val="tx1"/>
                </a:solidFill>
                <a:latin typeface="Courier New" charset="0"/>
                <a:ea typeface="Courier New" charset="0"/>
                <a:cs typeface="Courier New" charset="0"/>
              </a:rPr>
              <a:t>Stopping </a:t>
            </a:r>
            <a:r>
              <a:rPr lang="en-US" dirty="0" err="1">
                <a:solidFill>
                  <a:schemeClr val="tx1"/>
                </a:solidFill>
                <a:latin typeface="Courier New" charset="0"/>
                <a:ea typeface="Courier New" charset="0"/>
                <a:cs typeface="Courier New" charset="0"/>
              </a:rPr>
              <a:t>db</a:t>
            </a:r>
            <a:r>
              <a:rPr lang="en-US" dirty="0">
                <a:solidFill>
                  <a:schemeClr val="tx1"/>
                </a:solidFill>
                <a:latin typeface="Courier New" charset="0"/>
                <a:ea typeface="Courier New" charset="0"/>
                <a:cs typeface="Courier New" charset="0"/>
              </a:rPr>
              <a:t> ... done </a:t>
            </a:r>
          </a:p>
          <a:p>
            <a:pPr marL="292608" lvl="1" indent="0">
              <a:buNone/>
            </a:pPr>
            <a:r>
              <a:rPr lang="en-US" dirty="0">
                <a:solidFill>
                  <a:schemeClr val="tx1"/>
                </a:solidFill>
                <a:latin typeface="Courier New" charset="0"/>
                <a:ea typeface="Courier New" charset="0"/>
                <a:cs typeface="Courier New" charset="0"/>
              </a:rPr>
              <a:t>Removing javaee_web_1 ... done </a:t>
            </a:r>
          </a:p>
          <a:p>
            <a:pPr marL="292608" lvl="1" indent="0">
              <a:buNone/>
            </a:pPr>
            <a:r>
              <a:rPr lang="en-US" dirty="0">
                <a:solidFill>
                  <a:schemeClr val="tx1"/>
                </a:solidFill>
                <a:latin typeface="Courier New" charset="0"/>
                <a:ea typeface="Courier New" charset="0"/>
                <a:cs typeface="Courier New" charset="0"/>
              </a:rPr>
              <a:t>Removing </a:t>
            </a:r>
            <a:r>
              <a:rPr lang="en-US" dirty="0" err="1">
                <a:solidFill>
                  <a:schemeClr val="tx1"/>
                </a:solidFill>
                <a:latin typeface="Courier New" charset="0"/>
                <a:ea typeface="Courier New" charset="0"/>
                <a:cs typeface="Courier New" charset="0"/>
              </a:rPr>
              <a:t>db</a:t>
            </a:r>
            <a:r>
              <a:rPr lang="en-US" dirty="0">
                <a:solidFill>
                  <a:schemeClr val="tx1"/>
                </a:solidFill>
                <a:latin typeface="Courier New" charset="0"/>
                <a:ea typeface="Courier New" charset="0"/>
                <a:cs typeface="Courier New" charset="0"/>
              </a:rPr>
              <a:t> ... done </a:t>
            </a:r>
          </a:p>
          <a:p>
            <a:pPr marL="292608" lvl="1" indent="0">
              <a:buNone/>
            </a:pPr>
            <a:r>
              <a:rPr lang="en-US" dirty="0">
                <a:solidFill>
                  <a:schemeClr val="tx1"/>
                </a:solidFill>
                <a:latin typeface="Courier New" charset="0"/>
                <a:ea typeface="Courier New" charset="0"/>
                <a:cs typeface="Courier New" charset="0"/>
              </a:rPr>
              <a:t>Removing network </a:t>
            </a:r>
            <a:r>
              <a:rPr lang="en-US" dirty="0" err="1">
                <a:solidFill>
                  <a:schemeClr val="tx1"/>
                </a:solidFill>
                <a:latin typeface="Courier New" charset="0"/>
                <a:ea typeface="Courier New" charset="0"/>
                <a:cs typeface="Courier New" charset="0"/>
              </a:rPr>
              <a:t>javaee_default</a:t>
            </a:r>
            <a:endParaRPr lang="en-US"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33478498"/>
      </p:ext>
    </p:extLst>
  </p:cSld>
  <p:clrMapOvr>
    <a:masterClrMapping/>
  </p:clrMapOvr>
  <p:transition>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Multi-Container Application Using Compose and Swarm Mode</a:t>
            </a:r>
            <a:endParaRPr lang="en-US" dirty="0"/>
          </a:p>
        </p:txBody>
      </p:sp>
    </p:spTree>
    <p:extLst>
      <p:ext uri="{BB962C8B-B14F-4D97-AF65-F5344CB8AC3E}">
        <p14:creationId xmlns:p14="http://schemas.microsoft.com/office/powerpoint/2010/main" val="114838466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Multi-Container Application Using Swarm</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This </a:t>
            </a:r>
            <a:r>
              <a:rPr lang="en-US" sz="2400" dirty="0">
                <a:solidFill>
                  <a:schemeClr val="tx1"/>
                </a:solidFill>
              </a:rPr>
              <a:t>section will deploy an application that will provide a CRUD/REST interface on a data bucket in </a:t>
            </a:r>
            <a:r>
              <a:rPr lang="en-US" sz="2400" dirty="0" smtClean="0">
                <a:solidFill>
                  <a:schemeClr val="tx1"/>
                </a:solidFill>
              </a:rPr>
              <a:t>MySQL</a:t>
            </a: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is achieved by using a Java EE application deployed on WildFly to access the </a:t>
            </a:r>
            <a:r>
              <a:rPr lang="en-US" sz="2400" dirty="0" smtClean="0">
                <a:solidFill>
                  <a:schemeClr val="tx1"/>
                </a:solidFill>
              </a:rPr>
              <a:t>database</a:t>
            </a:r>
            <a:endParaRPr lang="en-US" sz="2400" dirty="0">
              <a:solidFill>
                <a:schemeClr val="tx1"/>
              </a:solidFill>
            </a:endParaRPr>
          </a:p>
          <a:p>
            <a:pPr marL="0" indent="0">
              <a:buNone/>
            </a:pPr>
            <a:r>
              <a:rPr lang="en-US" sz="2400" b="1" dirty="0">
                <a:solidFill>
                  <a:schemeClr val="tx1"/>
                </a:solidFill>
              </a:rPr>
              <a:t>Initialize Swarm</a:t>
            </a:r>
          </a:p>
          <a:p>
            <a:pPr>
              <a:buFont typeface="Wingdings" charset="2"/>
              <a:buChar char="q"/>
            </a:pPr>
            <a:r>
              <a:rPr lang="en-US" sz="2400" dirty="0" smtClean="0">
                <a:solidFill>
                  <a:schemeClr val="tx1"/>
                </a:solidFill>
              </a:rPr>
              <a:t> Initialize </a:t>
            </a:r>
            <a:r>
              <a:rPr lang="en-US" sz="2400" dirty="0">
                <a:solidFill>
                  <a:schemeClr val="tx1"/>
                </a:solidFill>
              </a:rPr>
              <a:t>Swarm mode using the following command</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This starts a Swarm </a:t>
            </a:r>
            <a:r>
              <a:rPr lang="en-US" sz="2400" dirty="0" smtClean="0">
                <a:solidFill>
                  <a:schemeClr val="tx1"/>
                </a:solidFill>
              </a:rPr>
              <a:t>Manager!</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217</a:t>
            </a:fld>
            <a:endParaRPr lang="en-US" altLang="en-US"/>
          </a:p>
        </p:txBody>
      </p:sp>
      <p:sp>
        <p:nvSpPr>
          <p:cNvPr id="6" name="Content Placeholder 2"/>
          <p:cNvSpPr>
            <a:spLocks noGrp="1"/>
          </p:cNvSpPr>
          <p:nvPr/>
        </p:nvSpPr>
        <p:spPr>
          <a:xfrm>
            <a:off x="1847143" y="3733800"/>
            <a:ext cx="4279336" cy="41376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swarm </a:t>
            </a:r>
            <a:r>
              <a:rPr lang="en-US" sz="2400" dirty="0" err="1" smtClean="0">
                <a:solidFill>
                  <a:schemeClr val="bg1"/>
                </a:solidFill>
                <a:latin typeface="Courier New" charset="0"/>
                <a:ea typeface="Courier New" charset="0"/>
                <a:cs typeface="Courier New" charset="0"/>
              </a:rPr>
              <a:t>init</a:t>
            </a:r>
            <a:endParaRPr lang="en-US" sz="2400" dirty="0">
              <a:solidFill>
                <a:schemeClr val="bg1"/>
              </a:solidFill>
              <a:latin typeface="Courier New" charset="0"/>
              <a:ea typeface="Courier New" charset="0"/>
              <a:cs typeface="Courier New"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579" y="3498427"/>
            <a:ext cx="4191000" cy="2142067"/>
          </a:xfrm>
          <a:prstGeom prst="rect">
            <a:avLst/>
          </a:prstGeom>
        </p:spPr>
      </p:pic>
    </p:spTree>
    <p:extLst>
      <p:ext uri="{BB962C8B-B14F-4D97-AF65-F5344CB8AC3E}">
        <p14:creationId xmlns:p14="http://schemas.microsoft.com/office/powerpoint/2010/main" val="1465512259"/>
      </p:ext>
    </p:extLst>
  </p:cSld>
  <p:clrMapOvr>
    <a:masterClrMapping/>
  </p:clrMapOvr>
  <p:transition>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Multi-Container Application Using Swarm</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solidFill>
                  <a:schemeClr val="tx1"/>
                </a:solidFill>
              </a:rPr>
              <a:t> Find some information about this one-node cluster using the command </a:t>
            </a:r>
            <a:r>
              <a:rPr lang="en-US" sz="2400" dirty="0" err="1" smtClean="0">
                <a:solidFill>
                  <a:schemeClr val="tx1"/>
                </a:solidFill>
                <a:latin typeface="Courier New" charset="0"/>
                <a:ea typeface="Courier New" charset="0"/>
                <a:cs typeface="Courier New" charset="0"/>
              </a:rPr>
              <a:t>docker</a:t>
            </a:r>
            <a:r>
              <a:rPr lang="en-US" sz="2400" dirty="0" smtClean="0">
                <a:solidFill>
                  <a:schemeClr val="tx1"/>
                </a:solidFill>
                <a:latin typeface="Courier New" charset="0"/>
                <a:ea typeface="Courier New" charset="0"/>
                <a:cs typeface="Courier New" charset="0"/>
              </a:rPr>
              <a:t> info</a:t>
            </a:r>
          </a:p>
          <a:p>
            <a:pPr>
              <a:buFont typeface="Wingdings" charset="2"/>
              <a:buChar char="q"/>
            </a:pPr>
            <a:r>
              <a:rPr lang="en-US" sz="2400" dirty="0" smtClean="0">
                <a:solidFill>
                  <a:schemeClr val="tx1"/>
                </a:solidFill>
                <a:ea typeface="Courier New" charset="0"/>
                <a:cs typeface="Courier New" charset="0"/>
              </a:rPr>
              <a:t> The log output is large, and gives extensive information as we’ve already seen:</a:t>
            </a:r>
          </a:p>
          <a:p>
            <a:pPr>
              <a:buFont typeface="Wingdings" charset="2"/>
              <a:buChar char="q"/>
            </a:pPr>
            <a:endParaRPr lang="en-US" sz="2400" dirty="0">
              <a:solidFill>
                <a:schemeClr val="tx1"/>
              </a:solidFill>
              <a:ea typeface="Courier New" charset="0"/>
              <a:cs typeface="Courier New" charset="0"/>
            </a:endParaRPr>
          </a:p>
          <a:p>
            <a:pPr>
              <a:buFont typeface="Wingdings" charset="2"/>
              <a:buChar char="q"/>
            </a:pPr>
            <a:endParaRPr lang="en-US" sz="2400" dirty="0" smtClean="0">
              <a:solidFill>
                <a:schemeClr val="tx1"/>
              </a:solidFill>
              <a:ea typeface="Courier New" charset="0"/>
              <a:cs typeface="Courier New" charset="0"/>
            </a:endParaRPr>
          </a:p>
          <a:p>
            <a:pPr>
              <a:buFont typeface="Wingdings" charset="2"/>
              <a:buChar char="q"/>
            </a:pPr>
            <a:r>
              <a:rPr lang="en-US" sz="2400" dirty="0">
                <a:solidFill>
                  <a:schemeClr val="tx1"/>
                </a:solidFill>
                <a:ea typeface="Courier New" charset="0"/>
                <a:cs typeface="Courier New" charset="0"/>
              </a:rPr>
              <a:t> </a:t>
            </a:r>
            <a:r>
              <a:rPr lang="en-US" sz="2400" dirty="0">
                <a:solidFill>
                  <a:schemeClr val="tx1"/>
                </a:solidFill>
              </a:rPr>
              <a:t>This cluster has 1 node, and that is a </a:t>
            </a:r>
            <a:r>
              <a:rPr lang="en-US" sz="2400" dirty="0" smtClean="0">
                <a:solidFill>
                  <a:schemeClr val="tx1"/>
                </a:solidFill>
              </a:rPr>
              <a:t>manager</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By default, the manager node is also a worker </a:t>
            </a:r>
            <a:r>
              <a:rPr lang="en-US" sz="2400" dirty="0" smtClean="0">
                <a:solidFill>
                  <a:schemeClr val="tx1"/>
                </a:solidFill>
              </a:rPr>
              <a:t>node</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This means the containers can run on this </a:t>
            </a:r>
            <a:r>
              <a:rPr lang="en-US" sz="2400" dirty="0" smtClean="0">
                <a:solidFill>
                  <a:schemeClr val="tx1"/>
                </a:solidFill>
              </a:rPr>
              <a:t>node</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a typeface="Courier New" charset="0"/>
              <a:cs typeface="Courier New" charset="0"/>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218</a:t>
            </a:fld>
            <a:endParaRPr lang="en-US" altLang="en-US"/>
          </a:p>
        </p:txBody>
      </p:sp>
      <p:sp>
        <p:nvSpPr>
          <p:cNvPr id="9" name="Content Placeholder 2"/>
          <p:cNvSpPr>
            <a:spLocks noGrp="1"/>
          </p:cNvSpPr>
          <p:nvPr/>
        </p:nvSpPr>
        <p:spPr>
          <a:xfrm>
            <a:off x="4086258" y="2362200"/>
            <a:ext cx="4422732" cy="6096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hu-HU" sz="2400" b="1" dirty="0" err="1" smtClean="0"/>
              <a:t>Reference</a:t>
            </a:r>
            <a:r>
              <a:rPr lang="hu-HU" sz="2400" dirty="0" smtClean="0"/>
              <a:t>: </a:t>
            </a:r>
            <a:r>
              <a:rPr lang="hu-HU" sz="2400" dirty="0" smtClean="0">
                <a:latin typeface="Courier New" charset="0"/>
                <a:ea typeface="Courier New" charset="0"/>
                <a:cs typeface="Courier New" charset="0"/>
              </a:rPr>
              <a:t>cs_09-info.bash</a:t>
            </a:r>
            <a:endParaRPr lang="hu-HU" sz="2400" dirty="0">
              <a:latin typeface="Courier New" charset="0"/>
              <a:ea typeface="Courier New" charset="0"/>
              <a:cs typeface="Courier New" charset="0"/>
            </a:endParaRPr>
          </a:p>
        </p:txBody>
      </p:sp>
    </p:spTree>
    <p:extLst>
      <p:ext uri="{BB962C8B-B14F-4D97-AF65-F5344CB8AC3E}">
        <p14:creationId xmlns:p14="http://schemas.microsoft.com/office/powerpoint/2010/main" val="97828564"/>
      </p:ext>
    </p:extLst>
  </p:cSld>
  <p:clrMapOvr>
    <a:masterClrMapping/>
  </p:clrMapOvr>
  <p:transition>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Multi-Container Application Using Swarm</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This section describes how to deploy a multi-container application using Docker Compose to Swarm mode use Docker </a:t>
            </a:r>
            <a:r>
              <a:rPr lang="en-US" sz="2400" dirty="0" smtClean="0">
                <a:solidFill>
                  <a:schemeClr val="tx1"/>
                </a:solidFill>
              </a:rPr>
              <a:t>CLI</a:t>
            </a:r>
          </a:p>
          <a:p>
            <a:pPr>
              <a:buFont typeface="Wingdings" charset="2"/>
              <a:buChar char="q"/>
            </a:pPr>
            <a:r>
              <a:rPr lang="en-US" sz="2400" dirty="0">
                <a:solidFill>
                  <a:schemeClr val="tx1"/>
                </a:solidFill>
              </a:rPr>
              <a:t> Create a new directory and cd to it</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Create a new Compose definition </a:t>
            </a:r>
            <a:r>
              <a:rPr lang="en-US" sz="2400" dirty="0" err="1">
                <a:solidFill>
                  <a:schemeClr val="tx1"/>
                </a:solidFill>
                <a:latin typeface="Courier New" charset="0"/>
                <a:ea typeface="Courier New" charset="0"/>
                <a:cs typeface="Courier New" charset="0"/>
              </a:rPr>
              <a:t>docker-compose.ym</a:t>
            </a:r>
            <a:r>
              <a:rPr lang="en-US" sz="2400" dirty="0" err="1">
                <a:solidFill>
                  <a:schemeClr val="tx1"/>
                </a:solidFill>
              </a:rPr>
              <a:t>l</a:t>
            </a:r>
            <a:r>
              <a:rPr lang="en-US" sz="2400" dirty="0">
                <a:solidFill>
                  <a:schemeClr val="tx1"/>
                </a:solidFill>
              </a:rPr>
              <a:t> using </a:t>
            </a:r>
            <a:r>
              <a:rPr lang="en-US" sz="2400" dirty="0" smtClean="0">
                <a:solidFill>
                  <a:schemeClr val="tx1"/>
                </a:solidFill>
              </a:rPr>
              <a:t>our previous</a:t>
            </a:r>
            <a:r>
              <a:rPr lang="en-US" sz="2400" dirty="0">
                <a:solidFill>
                  <a:schemeClr val="tx1"/>
                </a:solidFill>
              </a:rPr>
              <a:t> configuration </a:t>
            </a:r>
            <a:r>
              <a:rPr lang="en-US" sz="2400" dirty="0" smtClean="0">
                <a:solidFill>
                  <a:schemeClr val="tx1"/>
                </a:solidFill>
              </a:rPr>
              <a:t>file:</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219</a:t>
            </a:fld>
            <a:endParaRPr lang="en-US" altLang="en-US"/>
          </a:p>
        </p:txBody>
      </p:sp>
      <p:sp>
        <p:nvSpPr>
          <p:cNvPr id="6" name="Content Placeholder 2"/>
          <p:cNvSpPr>
            <a:spLocks noGrp="1"/>
          </p:cNvSpPr>
          <p:nvPr/>
        </p:nvSpPr>
        <p:spPr>
          <a:xfrm>
            <a:off x="4676786" y="2362200"/>
            <a:ext cx="2943214" cy="9906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sz="2000" dirty="0" smtClean="0">
                <a:solidFill>
                  <a:schemeClr val="bg1"/>
                </a:solidFill>
                <a:latin typeface="Courier New" charset="0"/>
                <a:ea typeface="Courier New" charset="0"/>
                <a:cs typeface="Courier New" charset="0"/>
              </a:rPr>
              <a:t>$  </a:t>
            </a:r>
            <a:r>
              <a:rPr lang="en-US" sz="2000" dirty="0" err="1" smtClean="0">
                <a:solidFill>
                  <a:schemeClr val="bg1"/>
                </a:solidFill>
                <a:latin typeface="Courier New" charset="0"/>
                <a:ea typeface="Courier New" charset="0"/>
                <a:cs typeface="Courier New" charset="0"/>
              </a:rPr>
              <a:t>mkdir</a:t>
            </a:r>
            <a:r>
              <a:rPr lang="en-US" sz="2000" dirty="0" smtClean="0">
                <a:solidFill>
                  <a:schemeClr val="bg1"/>
                </a:solidFill>
                <a:latin typeface="Courier New" charset="0"/>
                <a:ea typeface="Courier New" charset="0"/>
                <a:cs typeface="Courier New" charset="0"/>
              </a:rPr>
              <a:t> </a:t>
            </a:r>
            <a:r>
              <a:rPr lang="en-US" sz="2000" dirty="0" err="1" smtClean="0">
                <a:solidFill>
                  <a:schemeClr val="bg1"/>
                </a:solidFill>
                <a:latin typeface="Courier New" charset="0"/>
                <a:ea typeface="Courier New" charset="0"/>
                <a:cs typeface="Courier New" charset="0"/>
              </a:rPr>
              <a:t>webapp</a:t>
            </a:r>
            <a:endParaRPr lang="en-US" sz="2000" dirty="0" smtClean="0">
              <a:solidFill>
                <a:schemeClr val="bg1"/>
              </a:solidFill>
              <a:latin typeface="Courier New" charset="0"/>
              <a:ea typeface="Courier New" charset="0"/>
              <a:cs typeface="Courier New" charset="0"/>
            </a:endParaRPr>
          </a:p>
          <a:p>
            <a:pPr marL="292608" lvl="1" indent="0">
              <a:buNone/>
            </a:pPr>
            <a:r>
              <a:rPr lang="en-US" sz="2000" dirty="0" smtClean="0">
                <a:solidFill>
                  <a:schemeClr val="bg1"/>
                </a:solidFill>
                <a:latin typeface="Courier New" charset="0"/>
                <a:ea typeface="Courier New" charset="0"/>
                <a:cs typeface="Courier New" charset="0"/>
              </a:rPr>
              <a:t>$  cd </a:t>
            </a:r>
            <a:r>
              <a:rPr lang="en-US" sz="2000" dirty="0" err="1" smtClean="0">
                <a:solidFill>
                  <a:schemeClr val="bg1"/>
                </a:solidFill>
                <a:latin typeface="Courier New" charset="0"/>
                <a:ea typeface="Courier New" charset="0"/>
                <a:cs typeface="Courier New" charset="0"/>
              </a:rPr>
              <a:t>webapp</a:t>
            </a:r>
            <a:endParaRPr lang="en-US" sz="2000" dirty="0">
              <a:solidFill>
                <a:schemeClr val="bg1"/>
              </a:solidFill>
              <a:latin typeface="Courier New" charset="0"/>
              <a:ea typeface="Courier New" charset="0"/>
              <a:cs typeface="Courier New" charset="0"/>
            </a:endParaRPr>
          </a:p>
        </p:txBody>
      </p:sp>
      <p:sp>
        <p:nvSpPr>
          <p:cNvPr id="8" name="Content Placeholder 2"/>
          <p:cNvSpPr>
            <a:spLocks noGrp="1"/>
          </p:cNvSpPr>
          <p:nvPr/>
        </p:nvSpPr>
        <p:spPr>
          <a:xfrm>
            <a:off x="4057367" y="4191000"/>
            <a:ext cx="4080441" cy="6096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hu-HU" sz="2400" b="1" dirty="0" err="1" smtClean="0"/>
              <a:t>Reference</a:t>
            </a:r>
            <a:r>
              <a:rPr lang="hu-HU" sz="2400" dirty="0" smtClean="0"/>
              <a:t>: </a:t>
            </a:r>
            <a:r>
              <a:rPr lang="hu-HU" sz="2400" dirty="0" smtClean="0">
                <a:latin typeface="Courier New" charset="0"/>
                <a:ea typeface="Courier New" charset="0"/>
                <a:cs typeface="Courier New" charset="0"/>
              </a:rPr>
              <a:t>cs_09-35.yaml</a:t>
            </a:r>
            <a:endParaRPr lang="hu-HU" sz="2400" dirty="0">
              <a:latin typeface="Courier New" charset="0"/>
              <a:ea typeface="Courier New" charset="0"/>
              <a:cs typeface="Courier New" charset="0"/>
            </a:endParaRPr>
          </a:p>
        </p:txBody>
      </p:sp>
    </p:spTree>
    <p:extLst>
      <p:ext uri="{BB962C8B-B14F-4D97-AF65-F5344CB8AC3E}">
        <p14:creationId xmlns:p14="http://schemas.microsoft.com/office/powerpoint/2010/main" val="198810209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 </a:t>
            </a:r>
            <a:r>
              <a:rPr lang="en-US" dirty="0" smtClean="0"/>
              <a:t>Docker Images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Now, let’s list all our locally installed images, like:</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r>
              <a:rPr lang="en-US" sz="2400" dirty="0"/>
              <a:t> </a:t>
            </a:r>
            <a:r>
              <a:rPr lang="en-US" sz="2400" dirty="0" smtClean="0"/>
              <a:t>Output:</a:t>
            </a:r>
            <a:endParaRPr lang="en-US" sz="2400"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8" name="Content Placeholder 2"/>
          <p:cNvSpPr>
            <a:spLocks noGrp="1"/>
          </p:cNvSpPr>
          <p:nvPr/>
        </p:nvSpPr>
        <p:spPr>
          <a:xfrm>
            <a:off x="4331914" y="1817028"/>
            <a:ext cx="2297486" cy="392771"/>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images</a:t>
            </a:r>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2"/>
          <p:cNvSpPr>
            <a:spLocks noGrp="1"/>
          </p:cNvSpPr>
          <p:nvPr/>
        </p:nvSpPr>
        <p:spPr>
          <a:xfrm>
            <a:off x="2174473" y="3200572"/>
            <a:ext cx="7971741" cy="1142828"/>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dirty="0" smtClean="0">
                <a:solidFill>
                  <a:schemeClr val="tx1"/>
                </a:solidFill>
                <a:latin typeface="Courier New" panose="02070309020205020404" pitchFamily="49" charset="0"/>
                <a:cs typeface="Courier New" panose="02070309020205020404" pitchFamily="49" charset="0"/>
              </a:rPr>
              <a:t>REPOSITORY </a:t>
            </a:r>
            <a:r>
              <a:rPr lang="en-US" altLang="en-US" dirty="0">
                <a:solidFill>
                  <a:schemeClr val="tx1"/>
                </a:solidFill>
                <a:latin typeface="Courier New" panose="02070309020205020404" pitchFamily="49" charset="0"/>
                <a:cs typeface="Courier New" panose="02070309020205020404" pitchFamily="49" charset="0"/>
              </a:rPr>
              <a:t>TAG IMAGE ID </a:t>
            </a:r>
            <a:r>
              <a:rPr lang="en-US" altLang="en-US" dirty="0" smtClean="0">
                <a:solidFill>
                  <a:schemeClr val="tx1"/>
                </a:solidFill>
                <a:latin typeface="Courier New" panose="02070309020205020404" pitchFamily="49" charset="0"/>
                <a:cs typeface="Courier New" panose="02070309020205020404" pitchFamily="49" charset="0"/>
              </a:rPr>
              <a:t>	CREATED 	VIRTUAL </a:t>
            </a:r>
            <a:r>
              <a:rPr lang="en-US" altLang="en-US" dirty="0">
                <a:solidFill>
                  <a:schemeClr val="tx1"/>
                </a:solidFill>
                <a:latin typeface="Courier New" panose="02070309020205020404" pitchFamily="49" charset="0"/>
                <a:cs typeface="Courier New" panose="02070309020205020404" pitchFamily="49" charset="0"/>
              </a:rPr>
              <a:t>SIZE </a:t>
            </a:r>
            <a:endParaRPr lang="en-US" altLang="en-US" dirty="0" smtClean="0">
              <a:solidFill>
                <a:schemeClr val="tx1"/>
              </a:solidFill>
              <a:latin typeface="Courier New" panose="02070309020205020404" pitchFamily="49" charset="0"/>
              <a:cs typeface="Courier New" panose="02070309020205020404" pitchFamily="49" charset="0"/>
            </a:endParaRPr>
          </a:p>
          <a:p>
            <a:r>
              <a:rPr lang="en-US" altLang="en-US" dirty="0" smtClean="0">
                <a:solidFill>
                  <a:schemeClr val="tx1"/>
                </a:solidFill>
                <a:latin typeface="Courier New" panose="02070309020205020404" pitchFamily="49" charset="0"/>
                <a:cs typeface="Courier New" panose="02070309020205020404" pitchFamily="49" charset="0"/>
              </a:rPr>
              <a:t>centos     7   e9fa5d3a0d0e  2 </a:t>
            </a:r>
            <a:r>
              <a:rPr lang="en-US" altLang="en-US" dirty="0">
                <a:solidFill>
                  <a:schemeClr val="tx1"/>
                </a:solidFill>
                <a:latin typeface="Courier New" panose="02070309020205020404" pitchFamily="49" charset="0"/>
                <a:cs typeface="Courier New" panose="02070309020205020404" pitchFamily="49" charset="0"/>
              </a:rPr>
              <a:t>days ago </a:t>
            </a:r>
            <a:r>
              <a:rPr lang="en-US" altLang="en-US" dirty="0" smtClean="0">
                <a:solidFill>
                  <a:schemeClr val="tx1"/>
                </a:solidFill>
                <a:latin typeface="Courier New" panose="02070309020205020404" pitchFamily="49" charset="0"/>
                <a:cs typeface="Courier New" panose="02070309020205020404" pitchFamily="49" charset="0"/>
              </a:rPr>
              <a:t>	172.3 </a:t>
            </a:r>
            <a:r>
              <a:rPr lang="en-US" altLang="en-US" dirty="0">
                <a:solidFill>
                  <a:schemeClr val="tx1"/>
                </a:solidFill>
                <a:latin typeface="Courier New" panose="02070309020205020404" pitchFamily="49" charset="0"/>
                <a:cs typeface="Courier New" panose="02070309020205020404" pitchFamily="49" charset="0"/>
              </a:rPr>
              <a:t>MB </a:t>
            </a:r>
          </a:p>
          <a:p>
            <a:endParaRPr lang="en-US" dirty="0" smtClean="0">
              <a:solidFill>
                <a:schemeClr val="tx1"/>
              </a:solidFill>
              <a:latin typeface="Courier New" panose="02070309020205020404" pitchFamily="49" charset="0"/>
              <a:cs typeface="Courier New" panose="02070309020205020404" pitchFamily="49" charset="0"/>
            </a:endParaRPr>
          </a:p>
          <a:p>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6857406"/>
      </p:ext>
    </p:extLst>
  </p:cSld>
  <p:clrMapOvr>
    <a:masterClrMapping/>
  </p:clrMapOvr>
  <p:transition>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Multi-Container Application Using Swarm</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t> </a:t>
            </a:r>
            <a:r>
              <a:rPr lang="en-US" sz="2400" dirty="0">
                <a:solidFill>
                  <a:schemeClr val="tx1"/>
                </a:solidFill>
              </a:rPr>
              <a:t>This application can be started as</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This shows the output as</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err="1">
                <a:solidFill>
                  <a:schemeClr val="tx1"/>
                </a:solidFill>
              </a:rPr>
              <a:t>WildFly</a:t>
            </a:r>
            <a:r>
              <a:rPr lang="en-US" sz="2400" dirty="0">
                <a:solidFill>
                  <a:schemeClr val="tx1"/>
                </a:solidFill>
              </a:rPr>
              <a:t> Swarm and MySQL services are started on this </a:t>
            </a:r>
            <a:r>
              <a:rPr lang="en-US" sz="2400" dirty="0" smtClean="0">
                <a:solidFill>
                  <a:schemeClr val="tx1"/>
                </a:solidFill>
              </a:rPr>
              <a:t>node</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A new overlay network is </a:t>
            </a:r>
            <a:r>
              <a:rPr lang="en-US" sz="2400" dirty="0" smtClean="0">
                <a:solidFill>
                  <a:schemeClr val="tx1"/>
                </a:solidFill>
              </a:rPr>
              <a:t>created</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220</a:t>
            </a:fld>
            <a:endParaRPr lang="en-US" altLang="en-US"/>
          </a:p>
        </p:txBody>
      </p:sp>
      <p:sp>
        <p:nvSpPr>
          <p:cNvPr id="8" name="Content Placeholder 2"/>
          <p:cNvSpPr>
            <a:spLocks noGrp="1"/>
          </p:cNvSpPr>
          <p:nvPr/>
        </p:nvSpPr>
        <p:spPr>
          <a:xfrm>
            <a:off x="1828800" y="3124200"/>
            <a:ext cx="8682921" cy="1676399"/>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dirty="0">
                <a:latin typeface="Courier New" charset="0"/>
                <a:ea typeface="Courier New" charset="0"/>
                <a:cs typeface="Courier New" charset="0"/>
              </a:rPr>
              <a:t>Ignoring deprecated options: </a:t>
            </a:r>
            <a:endParaRPr lang="en-US" dirty="0" smtClean="0">
              <a:latin typeface="Courier New" charset="0"/>
              <a:ea typeface="Courier New" charset="0"/>
              <a:cs typeface="Courier New" charset="0"/>
            </a:endParaRPr>
          </a:p>
          <a:p>
            <a:pPr marL="292608" lvl="1" indent="0">
              <a:buNone/>
            </a:pPr>
            <a:r>
              <a:rPr lang="en-US" dirty="0" err="1" smtClean="0">
                <a:latin typeface="Courier New" charset="0"/>
                <a:ea typeface="Courier New" charset="0"/>
                <a:cs typeface="Courier New" charset="0"/>
              </a:rPr>
              <a:t>container_name</a:t>
            </a:r>
            <a:r>
              <a:rPr lang="en-US" dirty="0">
                <a:latin typeface="Courier New" charset="0"/>
                <a:ea typeface="Courier New" charset="0"/>
                <a:cs typeface="Courier New" charset="0"/>
              </a:rPr>
              <a:t>: Setting the container name is not supported. </a:t>
            </a:r>
            <a:endParaRPr lang="en-US" dirty="0" smtClean="0">
              <a:latin typeface="Courier New" charset="0"/>
              <a:ea typeface="Courier New" charset="0"/>
              <a:cs typeface="Courier New" charset="0"/>
            </a:endParaRPr>
          </a:p>
          <a:p>
            <a:pPr marL="292608" lvl="1" indent="0">
              <a:buNone/>
            </a:pPr>
            <a:r>
              <a:rPr lang="en-US" dirty="0" smtClean="0">
                <a:latin typeface="Courier New" charset="0"/>
                <a:ea typeface="Courier New" charset="0"/>
                <a:cs typeface="Courier New" charset="0"/>
              </a:rPr>
              <a:t>Creating </a:t>
            </a:r>
            <a:r>
              <a:rPr lang="en-US" dirty="0">
                <a:latin typeface="Courier New" charset="0"/>
                <a:ea typeface="Courier New" charset="0"/>
                <a:cs typeface="Courier New" charset="0"/>
              </a:rPr>
              <a:t>network </a:t>
            </a:r>
            <a:r>
              <a:rPr lang="en-US" dirty="0" err="1">
                <a:latin typeface="Courier New" charset="0"/>
                <a:ea typeface="Courier New" charset="0"/>
                <a:cs typeface="Courier New" charset="0"/>
              </a:rPr>
              <a:t>webapp_default</a:t>
            </a:r>
            <a:r>
              <a:rPr lang="en-US" dirty="0">
                <a:latin typeface="Courier New" charset="0"/>
                <a:ea typeface="Courier New" charset="0"/>
                <a:cs typeface="Courier New" charset="0"/>
              </a:rPr>
              <a:t> </a:t>
            </a:r>
            <a:endParaRPr lang="en-US" dirty="0" smtClean="0">
              <a:latin typeface="Courier New" charset="0"/>
              <a:ea typeface="Courier New" charset="0"/>
              <a:cs typeface="Courier New" charset="0"/>
            </a:endParaRPr>
          </a:p>
          <a:p>
            <a:pPr marL="292608" lvl="1" indent="0">
              <a:buNone/>
            </a:pPr>
            <a:r>
              <a:rPr lang="en-US" dirty="0" smtClean="0">
                <a:latin typeface="Courier New" charset="0"/>
                <a:ea typeface="Courier New" charset="0"/>
                <a:cs typeface="Courier New" charset="0"/>
              </a:rPr>
              <a:t>Creating </a:t>
            </a:r>
            <a:r>
              <a:rPr lang="en-US" dirty="0">
                <a:latin typeface="Courier New" charset="0"/>
                <a:ea typeface="Courier New" charset="0"/>
                <a:cs typeface="Courier New" charset="0"/>
              </a:rPr>
              <a:t>service </a:t>
            </a:r>
            <a:r>
              <a:rPr lang="en-US" dirty="0" err="1">
                <a:latin typeface="Courier New" charset="0"/>
                <a:ea typeface="Courier New" charset="0"/>
                <a:cs typeface="Courier New" charset="0"/>
              </a:rPr>
              <a:t>webapp_db</a:t>
            </a:r>
            <a:r>
              <a:rPr lang="en-US" dirty="0">
                <a:latin typeface="Courier New" charset="0"/>
                <a:ea typeface="Courier New" charset="0"/>
                <a:cs typeface="Courier New" charset="0"/>
              </a:rPr>
              <a:t> </a:t>
            </a:r>
            <a:endParaRPr lang="en-US" dirty="0" smtClean="0">
              <a:latin typeface="Courier New" charset="0"/>
              <a:ea typeface="Courier New" charset="0"/>
              <a:cs typeface="Courier New" charset="0"/>
            </a:endParaRPr>
          </a:p>
          <a:p>
            <a:pPr marL="292608" lvl="1" indent="0">
              <a:buNone/>
            </a:pPr>
            <a:r>
              <a:rPr lang="en-US" dirty="0" smtClean="0">
                <a:latin typeface="Courier New" charset="0"/>
                <a:ea typeface="Courier New" charset="0"/>
                <a:cs typeface="Courier New" charset="0"/>
              </a:rPr>
              <a:t>Creating </a:t>
            </a:r>
            <a:r>
              <a:rPr lang="en-US" dirty="0">
                <a:latin typeface="Courier New" charset="0"/>
                <a:ea typeface="Courier New" charset="0"/>
                <a:cs typeface="Courier New" charset="0"/>
              </a:rPr>
              <a:t>service </a:t>
            </a:r>
            <a:r>
              <a:rPr lang="en-US" dirty="0" err="1">
                <a:latin typeface="Courier New" charset="0"/>
                <a:ea typeface="Courier New" charset="0"/>
                <a:cs typeface="Courier New" charset="0"/>
              </a:rPr>
              <a:t>webapp_web</a:t>
            </a:r>
            <a:endParaRPr lang="hu-HU" dirty="0">
              <a:latin typeface="Courier New" charset="0"/>
              <a:ea typeface="Courier New" charset="0"/>
              <a:cs typeface="Courier New" charset="0"/>
            </a:endParaRPr>
          </a:p>
        </p:txBody>
      </p:sp>
      <p:sp>
        <p:nvSpPr>
          <p:cNvPr id="9" name="Content Placeholder 2"/>
          <p:cNvSpPr>
            <a:spLocks noGrp="1"/>
          </p:cNvSpPr>
          <p:nvPr/>
        </p:nvSpPr>
        <p:spPr>
          <a:xfrm>
            <a:off x="1524000" y="1482234"/>
            <a:ext cx="9144000" cy="5334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stack deploy --compose-file=</a:t>
            </a:r>
            <a:r>
              <a:rPr lang="en-US" dirty="0" err="1">
                <a:solidFill>
                  <a:schemeClr val="bg1"/>
                </a:solidFill>
                <a:latin typeface="Courier New" charset="0"/>
                <a:ea typeface="Courier New" charset="0"/>
                <a:cs typeface="Courier New" charset="0"/>
              </a:rPr>
              <a:t>docker-compose.yml</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webapp</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684661411"/>
      </p:ext>
    </p:extLst>
  </p:cSld>
  <p:clrMapOvr>
    <a:masterClrMapping/>
  </p:clrMapOvr>
  <p:transition>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Verify Service and Containers in Application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Based on our previous work with Compose, how can we verify our service and containers application?</a:t>
            </a:r>
          </a:p>
          <a:p>
            <a:pPr>
              <a:buFont typeface="Wingdings" charset="2"/>
              <a:buChar char="q"/>
            </a:pPr>
            <a:r>
              <a:rPr lang="en-US" sz="2400" dirty="0"/>
              <a:t> </a:t>
            </a:r>
            <a:r>
              <a:rPr lang="en-US" sz="2400" dirty="0">
                <a:solidFill>
                  <a:schemeClr val="tx1"/>
                </a:solidFill>
              </a:rPr>
              <a:t>Verify that the </a:t>
            </a:r>
            <a:r>
              <a:rPr lang="en-US" sz="2400" dirty="0" err="1">
                <a:solidFill>
                  <a:schemeClr val="tx1"/>
                </a:solidFill>
              </a:rPr>
              <a:t>WildFly</a:t>
            </a:r>
            <a:r>
              <a:rPr lang="en-US" sz="2400" dirty="0">
                <a:solidFill>
                  <a:schemeClr val="tx1"/>
                </a:solidFill>
              </a:rPr>
              <a:t> and MySQL services are running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service </a:t>
            </a:r>
            <a:r>
              <a:rPr lang="en-US" sz="2400" dirty="0" smtClean="0">
                <a:solidFill>
                  <a:schemeClr val="tx1"/>
                </a:solidFill>
                <a:latin typeface="Courier New" charset="0"/>
                <a:ea typeface="Courier New" charset="0"/>
                <a:cs typeface="Courier New" charset="0"/>
              </a:rPr>
              <a:t>ls</a:t>
            </a:r>
            <a:endParaRPr lang="en-US" sz="2400" dirty="0">
              <a:solidFill>
                <a:schemeClr val="tx1"/>
              </a:solidFill>
              <a:latin typeface="Courier New" charset="0"/>
              <a:ea typeface="Courier New" charset="0"/>
              <a:cs typeface="Courier New" charset="0"/>
            </a:endParaRPr>
          </a:p>
          <a:p>
            <a:pPr>
              <a:buFont typeface="Wingdings" charset="2"/>
              <a:buChar char="q"/>
            </a:pPr>
            <a:r>
              <a:rPr lang="en-US" sz="2400" dirty="0" smtClean="0">
                <a:solidFill>
                  <a:schemeClr val="tx1"/>
                </a:solidFill>
              </a:rPr>
              <a:t> </a:t>
            </a:r>
            <a:r>
              <a:rPr lang="en-US" sz="2400" dirty="0">
                <a:solidFill>
                  <a:schemeClr val="tx1"/>
                </a:solidFill>
              </a:rPr>
              <a:t>More details about the service can be obtained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service inspect </a:t>
            </a:r>
            <a:r>
              <a:rPr lang="en-US" sz="2400" dirty="0" err="1" smtClean="0">
                <a:solidFill>
                  <a:schemeClr val="tx1"/>
                </a:solidFill>
                <a:latin typeface="Courier New" charset="0"/>
                <a:ea typeface="Courier New" charset="0"/>
                <a:cs typeface="Courier New" charset="0"/>
              </a:rPr>
              <a:t>webapp_web</a:t>
            </a:r>
            <a:endParaRPr lang="en-US" sz="2400" dirty="0">
              <a:solidFill>
                <a:schemeClr val="tx1"/>
              </a:solidFill>
              <a:latin typeface="Courier New" charset="0"/>
              <a:ea typeface="Courier New" charset="0"/>
              <a:cs typeface="Courier New" charset="0"/>
            </a:endParaRPr>
          </a:p>
          <a:p>
            <a:pPr>
              <a:buFont typeface="Wingdings" charset="2"/>
              <a:buChar char="q"/>
            </a:pPr>
            <a:r>
              <a:rPr lang="en-US" sz="2400" dirty="0" smtClean="0">
                <a:solidFill>
                  <a:schemeClr val="tx1"/>
                </a:solidFill>
              </a:rPr>
              <a:t> </a:t>
            </a:r>
            <a:r>
              <a:rPr lang="en-US" sz="2400" dirty="0">
                <a:solidFill>
                  <a:schemeClr val="tx1"/>
                </a:solidFill>
              </a:rPr>
              <a:t>Logs for the service can be seen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service logs -f </a:t>
            </a:r>
            <a:r>
              <a:rPr lang="en-US" sz="2400" dirty="0" err="1" smtClean="0">
                <a:solidFill>
                  <a:schemeClr val="tx1"/>
                </a:solidFill>
                <a:latin typeface="Courier New" charset="0"/>
                <a:ea typeface="Courier New" charset="0"/>
                <a:cs typeface="Courier New" charset="0"/>
              </a:rPr>
              <a:t>webapp_web</a:t>
            </a: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221</a:t>
            </a:fld>
            <a:endParaRPr lang="en-US" altLang="en-US"/>
          </a:p>
        </p:txBody>
      </p:sp>
    </p:spTree>
    <p:extLst>
      <p:ext uri="{BB962C8B-B14F-4D97-AF65-F5344CB8AC3E}">
        <p14:creationId xmlns:p14="http://schemas.microsoft.com/office/powerpoint/2010/main" val="1660188494"/>
      </p:ext>
    </p:extLst>
  </p:cSld>
  <p:clrMapOvr>
    <a:masterClrMapping/>
  </p:clrMapOvr>
  <p:transition>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Access Application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Now </a:t>
            </a:r>
            <a:r>
              <a:rPr lang="en-US" sz="2400" dirty="0">
                <a:solidFill>
                  <a:schemeClr val="tx1"/>
                </a:solidFill>
              </a:rPr>
              <a:t>that the </a:t>
            </a:r>
            <a:r>
              <a:rPr lang="en-US" sz="2400" dirty="0" err="1">
                <a:solidFill>
                  <a:schemeClr val="tx1"/>
                </a:solidFill>
              </a:rPr>
              <a:t>WildFly</a:t>
            </a:r>
            <a:r>
              <a:rPr lang="en-US" sz="2400" dirty="0">
                <a:solidFill>
                  <a:schemeClr val="tx1"/>
                </a:solidFill>
              </a:rPr>
              <a:t> and MySQL servers have been configured, let’s access the </a:t>
            </a:r>
            <a:r>
              <a:rPr lang="en-US" sz="2400" dirty="0" smtClean="0">
                <a:solidFill>
                  <a:schemeClr val="tx1"/>
                </a:solidFill>
              </a:rPr>
              <a:t>application</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need to specify IP address of the host where </a:t>
            </a:r>
            <a:r>
              <a:rPr lang="en-US" sz="2400" dirty="0" err="1">
                <a:solidFill>
                  <a:schemeClr val="tx1"/>
                </a:solidFill>
              </a:rPr>
              <a:t>WildFly</a:t>
            </a:r>
            <a:r>
              <a:rPr lang="en-US" sz="2400" dirty="0">
                <a:solidFill>
                  <a:schemeClr val="tx1"/>
                </a:solidFill>
              </a:rPr>
              <a:t> is </a:t>
            </a:r>
            <a:r>
              <a:rPr lang="en-US" sz="2400" dirty="0" smtClean="0">
                <a:solidFill>
                  <a:schemeClr val="tx1"/>
                </a:solidFill>
              </a:rPr>
              <a:t>running</a:t>
            </a:r>
          </a:p>
          <a:p>
            <a:pPr>
              <a:buFont typeface="Wingdings" charset="2"/>
              <a:buChar char="q"/>
            </a:pPr>
            <a:r>
              <a:rPr lang="en-US" sz="2400" dirty="0">
                <a:solidFill>
                  <a:schemeClr val="tx1"/>
                </a:solidFill>
              </a:rPr>
              <a:t> The endpoint can be accessed in this case as</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The output is shown as:</a:t>
            </a: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This </a:t>
            </a:r>
            <a:r>
              <a:rPr lang="en-US" sz="2400" dirty="0">
                <a:solidFill>
                  <a:schemeClr val="tx1"/>
                </a:solidFill>
              </a:rPr>
              <a:t>shows all employees stored in the </a:t>
            </a:r>
            <a:r>
              <a:rPr lang="en-US" sz="2400" dirty="0" smtClean="0">
                <a:solidFill>
                  <a:schemeClr val="tx1"/>
                </a:solidFill>
              </a:rPr>
              <a:t>database!</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222</a:t>
            </a:fld>
            <a:endParaRPr lang="en-US" altLang="en-US"/>
          </a:p>
        </p:txBody>
      </p:sp>
      <p:sp>
        <p:nvSpPr>
          <p:cNvPr id="6" name="Content Placeholder 2"/>
          <p:cNvSpPr>
            <a:spLocks noGrp="1"/>
          </p:cNvSpPr>
          <p:nvPr/>
        </p:nvSpPr>
        <p:spPr>
          <a:xfrm>
            <a:off x="1981200" y="2895600"/>
            <a:ext cx="8305800" cy="374072"/>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solidFill>
                  <a:schemeClr val="bg1"/>
                </a:solidFill>
                <a:latin typeface="Courier New" charset="0"/>
                <a:ea typeface="Courier New" charset="0"/>
                <a:cs typeface="Courier New" charset="0"/>
              </a:rPr>
              <a:t>$  curl </a:t>
            </a:r>
            <a:r>
              <a:rPr lang="en-US" dirty="0">
                <a:solidFill>
                  <a:schemeClr val="bg1"/>
                </a:solidFill>
                <a:latin typeface="Courier New" charset="0"/>
                <a:ea typeface="Courier New" charset="0"/>
                <a:cs typeface="Courier New" charset="0"/>
              </a:rPr>
              <a:t>-v http://localhost:8080/resources/employees</a:t>
            </a:r>
          </a:p>
        </p:txBody>
      </p:sp>
      <p:sp>
        <p:nvSpPr>
          <p:cNvPr id="7" name="Content Placeholder 2"/>
          <p:cNvSpPr>
            <a:spLocks noGrp="1"/>
          </p:cNvSpPr>
          <p:nvPr/>
        </p:nvSpPr>
        <p:spPr>
          <a:xfrm>
            <a:off x="4495800" y="3860365"/>
            <a:ext cx="4648199" cy="406835"/>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smtClean="0">
                <a:solidFill>
                  <a:schemeClr val="tx1"/>
                </a:solidFill>
                <a:ea typeface="Courier New" charset="0"/>
                <a:cs typeface="Courier New" charset="0"/>
              </a:rPr>
              <a:t>Reference</a:t>
            </a:r>
            <a:r>
              <a:rPr lang="en-US" sz="2400" dirty="0" smtClean="0">
                <a:solidFill>
                  <a:schemeClr val="tx1"/>
                </a:solidFill>
                <a:latin typeface="Courier New" charset="0"/>
                <a:ea typeface="Courier New" charset="0"/>
                <a:cs typeface="Courier New" charset="0"/>
              </a:rPr>
              <a:t>: </a:t>
            </a:r>
            <a:r>
              <a:rPr lang="en-US" sz="2400" dirty="0">
                <a:solidFill>
                  <a:schemeClr val="tx1"/>
                </a:solidFill>
                <a:latin typeface="Courier New" charset="0"/>
                <a:ea typeface="Courier New" charset="0"/>
                <a:cs typeface="Courier New" charset="0"/>
              </a:rPr>
              <a:t>cs_09-curl.bash</a:t>
            </a:r>
            <a:r>
              <a:rPr lang="en-US" sz="2400" dirty="0">
                <a:solidFill>
                  <a:schemeClr val="tx1"/>
                </a:solidFill>
              </a:rPr>
              <a:t/>
            </a:r>
            <a:br>
              <a:rPr lang="en-US" sz="2400" dirty="0">
                <a:solidFill>
                  <a:schemeClr val="tx1"/>
                </a:solidFill>
              </a:rPr>
            </a:br>
            <a:endParaRPr lang="en-US" sz="2400" dirty="0">
              <a:solidFill>
                <a:schemeClr val="tx1"/>
              </a:solidFill>
            </a:endParaRPr>
          </a:p>
          <a:p>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862202272"/>
      </p:ext>
    </p:extLst>
  </p:cSld>
  <p:clrMapOvr>
    <a:masterClrMapping/>
  </p:clrMapOvr>
  <p:transition>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Multi-Container Application Using Swarm</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If you only want to stop the application temporarily while keeping any networks that were created as part of this </a:t>
            </a:r>
            <a:r>
              <a:rPr lang="en-US" sz="2400" dirty="0" smtClean="0">
                <a:solidFill>
                  <a:schemeClr val="tx1"/>
                </a:solidFill>
              </a:rPr>
              <a:t>application, you can:</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...the </a:t>
            </a:r>
            <a:r>
              <a:rPr lang="en-US" sz="2400" dirty="0">
                <a:solidFill>
                  <a:schemeClr val="tx1"/>
                </a:solidFill>
              </a:rPr>
              <a:t>recommended way is to set the amount of service replicas to </a:t>
            </a:r>
            <a:r>
              <a:rPr lang="en-US" sz="2400" dirty="0" smtClean="0">
                <a:solidFill>
                  <a:schemeClr val="tx1"/>
                </a:solidFill>
              </a:rPr>
              <a:t>0</a:t>
            </a:r>
          </a:p>
          <a:p>
            <a:pPr>
              <a:buFont typeface="Wingdings" charset="2"/>
              <a:buChar char="q"/>
            </a:pPr>
            <a:r>
              <a:rPr lang="en-US" sz="2400" dirty="0">
                <a:solidFill>
                  <a:schemeClr val="tx1"/>
                </a:solidFill>
              </a:rPr>
              <a:t> It shows the output:</a:t>
            </a: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223</a:t>
            </a:fld>
            <a:endParaRPr lang="en-US" altLang="en-US"/>
          </a:p>
        </p:txBody>
      </p:sp>
      <p:sp>
        <p:nvSpPr>
          <p:cNvPr id="6" name="Content Placeholder 2"/>
          <p:cNvSpPr>
            <a:spLocks noGrp="1"/>
          </p:cNvSpPr>
          <p:nvPr/>
        </p:nvSpPr>
        <p:spPr>
          <a:xfrm>
            <a:off x="2209800" y="1883215"/>
            <a:ext cx="7772400" cy="374072"/>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service scale </a:t>
            </a:r>
            <a:r>
              <a:rPr lang="en-US" dirty="0" err="1">
                <a:solidFill>
                  <a:schemeClr val="bg1"/>
                </a:solidFill>
                <a:latin typeface="Courier New" charset="0"/>
                <a:ea typeface="Courier New" charset="0"/>
                <a:cs typeface="Courier New" charset="0"/>
              </a:rPr>
              <a:t>webapp_db</a:t>
            </a:r>
            <a:r>
              <a:rPr lang="en-US" dirty="0">
                <a:solidFill>
                  <a:schemeClr val="bg1"/>
                </a:solidFill>
                <a:latin typeface="Courier New" charset="0"/>
                <a:ea typeface="Courier New" charset="0"/>
                <a:cs typeface="Courier New" charset="0"/>
              </a:rPr>
              <a:t>=0 </a:t>
            </a:r>
            <a:r>
              <a:rPr lang="en-US" dirty="0" err="1">
                <a:solidFill>
                  <a:schemeClr val="bg1"/>
                </a:solidFill>
                <a:latin typeface="Courier New" charset="0"/>
                <a:ea typeface="Courier New" charset="0"/>
                <a:cs typeface="Courier New" charset="0"/>
              </a:rPr>
              <a:t>webapp_web</a:t>
            </a:r>
            <a:r>
              <a:rPr lang="en-US" dirty="0">
                <a:solidFill>
                  <a:schemeClr val="bg1"/>
                </a:solidFill>
                <a:latin typeface="Courier New" charset="0"/>
                <a:ea typeface="Courier New" charset="0"/>
                <a:cs typeface="Courier New" charset="0"/>
              </a:rPr>
              <a:t>=0</a:t>
            </a:r>
          </a:p>
        </p:txBody>
      </p:sp>
      <p:sp>
        <p:nvSpPr>
          <p:cNvPr id="7" name="Content Placeholder 2"/>
          <p:cNvSpPr>
            <a:spLocks noGrp="1"/>
          </p:cNvSpPr>
          <p:nvPr/>
        </p:nvSpPr>
        <p:spPr>
          <a:xfrm>
            <a:off x="533400" y="3429000"/>
            <a:ext cx="11201400" cy="1747001"/>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err="1">
                <a:solidFill>
                  <a:schemeClr val="tx1"/>
                </a:solidFill>
                <a:latin typeface="Courier New" charset="0"/>
                <a:ea typeface="Courier New" charset="0"/>
                <a:cs typeface="Courier New" charset="0"/>
              </a:rPr>
              <a:t>webapp_db</a:t>
            </a:r>
            <a:r>
              <a:rPr lang="en-US" sz="1800" dirty="0">
                <a:solidFill>
                  <a:schemeClr val="tx1"/>
                </a:solidFill>
                <a:latin typeface="Courier New" charset="0"/>
                <a:ea typeface="Courier New" charset="0"/>
                <a:cs typeface="Courier New" charset="0"/>
              </a:rPr>
              <a:t> scaled to 0 </a:t>
            </a:r>
          </a:p>
          <a:p>
            <a:r>
              <a:rPr lang="en-US" sz="1800" dirty="0" err="1">
                <a:solidFill>
                  <a:schemeClr val="tx1"/>
                </a:solidFill>
                <a:latin typeface="Courier New" charset="0"/>
                <a:ea typeface="Courier New" charset="0"/>
                <a:cs typeface="Courier New" charset="0"/>
              </a:rPr>
              <a:t>webapp_web</a:t>
            </a:r>
            <a:r>
              <a:rPr lang="en-US" sz="1800" dirty="0">
                <a:solidFill>
                  <a:schemeClr val="tx1"/>
                </a:solidFill>
                <a:latin typeface="Courier New" charset="0"/>
                <a:ea typeface="Courier New" charset="0"/>
                <a:cs typeface="Courier New" charset="0"/>
              </a:rPr>
              <a:t> scaled to 0 </a:t>
            </a:r>
          </a:p>
          <a:p>
            <a:r>
              <a:rPr lang="en-US" sz="1800" dirty="0">
                <a:solidFill>
                  <a:schemeClr val="tx1"/>
                </a:solidFill>
                <a:latin typeface="Courier New" charset="0"/>
                <a:ea typeface="Courier New" charset="0"/>
                <a:cs typeface="Courier New" charset="0"/>
              </a:rPr>
              <a:t>Since --detach=false was not specified, tasks will be scaled in the background. </a:t>
            </a:r>
          </a:p>
          <a:p>
            <a:r>
              <a:rPr lang="en-US" sz="1800" dirty="0">
                <a:solidFill>
                  <a:schemeClr val="tx1"/>
                </a:solidFill>
                <a:latin typeface="Courier New" charset="0"/>
                <a:ea typeface="Courier New" charset="0"/>
                <a:cs typeface="Courier New" charset="0"/>
              </a:rPr>
              <a:t>In a future release, --detach=false will become the default.</a:t>
            </a:r>
          </a:p>
        </p:txBody>
      </p:sp>
    </p:spTree>
    <p:extLst>
      <p:ext uri="{BB962C8B-B14F-4D97-AF65-F5344CB8AC3E}">
        <p14:creationId xmlns:p14="http://schemas.microsoft.com/office/powerpoint/2010/main" val="1698428915"/>
      </p:ext>
    </p:extLst>
  </p:cSld>
  <p:clrMapOvr>
    <a:masterClrMapping/>
  </p:clrMapOvr>
  <p:transition>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Multi-Container Application Using Swarm</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Shutdown the application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stack </a:t>
            </a:r>
            <a:r>
              <a:rPr lang="en-US" sz="2400" dirty="0" err="1">
                <a:solidFill>
                  <a:schemeClr val="tx1"/>
                </a:solidFill>
                <a:latin typeface="Courier New" charset="0"/>
                <a:ea typeface="Courier New" charset="0"/>
                <a:cs typeface="Courier New" charset="0"/>
              </a:rPr>
              <a:t>rm</a:t>
            </a:r>
            <a:r>
              <a:rPr lang="en-US" sz="2400" dirty="0">
                <a:solidFill>
                  <a:schemeClr val="tx1"/>
                </a:solidFill>
                <a:latin typeface="Courier New" charset="0"/>
                <a:ea typeface="Courier New" charset="0"/>
                <a:cs typeface="Courier New" charset="0"/>
              </a:rPr>
              <a:t> </a:t>
            </a:r>
            <a:r>
              <a:rPr lang="en-US" sz="2400" dirty="0" err="1">
                <a:solidFill>
                  <a:schemeClr val="tx1"/>
                </a:solidFill>
                <a:latin typeface="Courier New" charset="0"/>
                <a:ea typeface="Courier New" charset="0"/>
                <a:cs typeface="Courier New" charset="0"/>
              </a:rPr>
              <a:t>webapp</a:t>
            </a:r>
            <a:r>
              <a:rPr lang="en-US" sz="2400" dirty="0" smtClean="0">
                <a:solidFill>
                  <a:schemeClr val="tx1"/>
                </a:solidFill>
              </a:rPr>
              <a:t>:</a:t>
            </a:r>
          </a:p>
          <a:p>
            <a:pPr>
              <a:buFont typeface="Wingdings" charset="2"/>
              <a:buChar char="q"/>
            </a:pPr>
            <a:r>
              <a:rPr lang="en-US" sz="2400" dirty="0">
                <a:solidFill>
                  <a:schemeClr val="tx1"/>
                </a:solidFill>
              </a:rPr>
              <a:t> </a:t>
            </a:r>
            <a:r>
              <a:rPr lang="en-US" sz="2400" dirty="0" smtClean="0">
                <a:solidFill>
                  <a:schemeClr val="tx1"/>
                </a:solidFill>
              </a:rPr>
              <a:t>Output: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This stops the container in each service and removes the services. It also deletes any networks that were created as part of this </a:t>
            </a:r>
            <a:r>
              <a:rPr lang="en-US" sz="2400" dirty="0" smtClean="0">
                <a:solidFill>
                  <a:schemeClr val="tx1"/>
                </a:solidFill>
              </a:rPr>
              <a:t>application</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224</a:t>
            </a:fld>
            <a:endParaRPr lang="en-US" altLang="en-US"/>
          </a:p>
        </p:txBody>
      </p:sp>
      <p:sp>
        <p:nvSpPr>
          <p:cNvPr id="7" name="Content Placeholder 2"/>
          <p:cNvSpPr>
            <a:spLocks noGrp="1"/>
          </p:cNvSpPr>
          <p:nvPr/>
        </p:nvSpPr>
        <p:spPr>
          <a:xfrm>
            <a:off x="3581400" y="2114955"/>
            <a:ext cx="5111222" cy="1237845"/>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latin typeface="Courier New" charset="0"/>
                <a:ea typeface="Courier New" charset="0"/>
                <a:cs typeface="Courier New" charset="0"/>
              </a:rPr>
              <a:t>Removing service </a:t>
            </a:r>
            <a:r>
              <a:rPr lang="en-US" dirty="0" err="1">
                <a:solidFill>
                  <a:schemeClr val="tx1"/>
                </a:solidFill>
                <a:latin typeface="Courier New" charset="0"/>
                <a:ea typeface="Courier New" charset="0"/>
                <a:cs typeface="Courier New" charset="0"/>
              </a:rPr>
              <a:t>webapp_db</a:t>
            </a:r>
            <a:r>
              <a:rPr lang="en-US" dirty="0">
                <a:solidFill>
                  <a:schemeClr val="tx1"/>
                </a:solidFill>
                <a:latin typeface="Courier New" charset="0"/>
                <a:ea typeface="Courier New" charset="0"/>
                <a:cs typeface="Courier New" charset="0"/>
              </a:rPr>
              <a:t> </a:t>
            </a:r>
          </a:p>
          <a:p>
            <a:r>
              <a:rPr lang="en-US" dirty="0">
                <a:solidFill>
                  <a:schemeClr val="tx1"/>
                </a:solidFill>
                <a:latin typeface="Courier New" charset="0"/>
                <a:ea typeface="Courier New" charset="0"/>
                <a:cs typeface="Courier New" charset="0"/>
              </a:rPr>
              <a:t>Removing service </a:t>
            </a:r>
            <a:r>
              <a:rPr lang="en-US" dirty="0" err="1">
                <a:solidFill>
                  <a:schemeClr val="tx1"/>
                </a:solidFill>
                <a:latin typeface="Courier New" charset="0"/>
                <a:ea typeface="Courier New" charset="0"/>
                <a:cs typeface="Courier New" charset="0"/>
              </a:rPr>
              <a:t>webapp_web</a:t>
            </a:r>
            <a:r>
              <a:rPr lang="en-US" dirty="0">
                <a:solidFill>
                  <a:schemeClr val="tx1"/>
                </a:solidFill>
                <a:latin typeface="Courier New" charset="0"/>
                <a:ea typeface="Courier New" charset="0"/>
                <a:cs typeface="Courier New" charset="0"/>
              </a:rPr>
              <a:t> </a:t>
            </a:r>
          </a:p>
          <a:p>
            <a:r>
              <a:rPr lang="en-US" dirty="0">
                <a:solidFill>
                  <a:schemeClr val="tx1"/>
                </a:solidFill>
                <a:latin typeface="Courier New" charset="0"/>
                <a:ea typeface="Courier New" charset="0"/>
                <a:cs typeface="Courier New" charset="0"/>
              </a:rPr>
              <a:t>Removing network </a:t>
            </a:r>
            <a:r>
              <a:rPr lang="en-US" dirty="0" err="1">
                <a:solidFill>
                  <a:schemeClr val="tx1"/>
                </a:solidFill>
                <a:latin typeface="Courier New" charset="0"/>
                <a:ea typeface="Courier New" charset="0"/>
                <a:cs typeface="Courier New" charset="0"/>
              </a:rPr>
              <a:t>webapp_default</a:t>
            </a:r>
            <a:endParaRPr lang="en-US"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712613281"/>
      </p:ext>
    </p:extLst>
  </p:cSld>
  <p:clrMapOvr>
    <a:masterClrMapping/>
  </p:clrMapOvr>
  <p:transition>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Hands-on Exercise(s)</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A2278F1-C508-473B-BA88-559DB2570B26}" type="slidenum">
              <a:rPr lang="en-US" altLang="en-US" smtClean="0"/>
              <a:pPr/>
              <a:t>225</a:t>
            </a:fld>
            <a:endParaRPr lang="en-US" altLang="en-US"/>
          </a:p>
        </p:txBody>
      </p:sp>
    </p:spTree>
    <p:extLst>
      <p:ext uri="{BB962C8B-B14F-4D97-AF65-F5344CB8AC3E}">
        <p14:creationId xmlns:p14="http://schemas.microsoft.com/office/powerpoint/2010/main" val="199147075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Tree>
    <p:extLst>
      <p:ext uri="{BB962C8B-B14F-4D97-AF65-F5344CB8AC3E}">
        <p14:creationId xmlns:p14="http://schemas.microsoft.com/office/powerpoint/2010/main" val="211634079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Docker on the Cloud</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dirty="0" smtClean="0"/>
              <a:t>manage builds, swarms, </a:t>
            </a:r>
            <a:r>
              <a:rPr lang="en-US" dirty="0"/>
              <a:t>Infrastructure</a:t>
            </a:r>
            <a:r>
              <a:rPr lang="en-US" dirty="0" smtClean="0"/>
              <a:t>, and nodes</a:t>
            </a:r>
          </a:p>
        </p:txBody>
      </p:sp>
    </p:spTree>
    <p:extLst>
      <p:ext uri="{BB962C8B-B14F-4D97-AF65-F5344CB8AC3E}">
        <p14:creationId xmlns:p14="http://schemas.microsoft.com/office/powerpoint/2010/main" val="211548814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Introduction to Docker Cloud</a:t>
            </a:r>
            <a:endParaRPr lang="en-US" dirty="0"/>
          </a:p>
        </p:txBody>
      </p:sp>
    </p:spTree>
    <p:extLst>
      <p:ext uri="{BB962C8B-B14F-4D97-AF65-F5344CB8AC3E}">
        <p14:creationId xmlns:p14="http://schemas.microsoft.com/office/powerpoint/2010/main" val="195472249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Docker Cloud</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229</a:t>
            </a:fld>
            <a:endParaRPr lang="en-US" altLang="en-US"/>
          </a:p>
        </p:txBody>
      </p:sp>
      <p:sp>
        <p:nvSpPr>
          <p:cNvPr id="8" name="Rounded Rectangle 7"/>
          <p:cNvSpPr/>
          <p:nvPr/>
        </p:nvSpPr>
        <p:spPr>
          <a:xfrm>
            <a:off x="1447800" y="1295400"/>
            <a:ext cx="8961121" cy="38100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800" b="1" dirty="0">
              <a:solidFill>
                <a:sysClr val="windowText" lastClr="000000"/>
              </a:solidFill>
            </a:endParaRPr>
          </a:p>
          <a:p>
            <a:r>
              <a:rPr lang="en-US" sz="2800" b="1" dirty="0" smtClean="0">
                <a:solidFill>
                  <a:sysClr val="windowText" lastClr="000000"/>
                </a:solidFill>
              </a:rPr>
              <a:t>  Docker says:</a:t>
            </a:r>
          </a:p>
          <a:p>
            <a:r>
              <a:rPr lang="en-US" sz="2400" dirty="0" smtClean="0">
                <a:solidFill>
                  <a:schemeClr val="tx1"/>
                </a:solidFill>
                <a:latin typeface="+mj-lt"/>
              </a:rPr>
              <a:t>  “Docker </a:t>
            </a:r>
            <a:r>
              <a:rPr lang="en-US" sz="2400" dirty="0">
                <a:solidFill>
                  <a:schemeClr val="tx1"/>
                </a:solidFill>
                <a:latin typeface="+mj-lt"/>
              </a:rPr>
              <a:t>Cloud provides a </a:t>
            </a:r>
            <a:r>
              <a:rPr lang="en-US" sz="2400" dirty="0" smtClean="0">
                <a:solidFill>
                  <a:schemeClr val="tx1"/>
                </a:solidFill>
                <a:latin typeface="+mj-lt"/>
              </a:rPr>
              <a:t>hosted service</a:t>
            </a:r>
            <a:r>
              <a:rPr lang="en-US" sz="2400" dirty="0">
                <a:solidFill>
                  <a:schemeClr val="tx1"/>
                </a:solidFill>
                <a:latin typeface="+mj-lt"/>
              </a:rPr>
              <a:t> </a:t>
            </a:r>
            <a:r>
              <a:rPr lang="en-US" sz="2400" dirty="0" smtClean="0">
                <a:solidFill>
                  <a:schemeClr val="tx1"/>
                </a:solidFill>
                <a:latin typeface="+mj-lt"/>
              </a:rPr>
              <a:t>with</a:t>
            </a:r>
            <a:r>
              <a:rPr lang="en-US" sz="2400" dirty="0">
                <a:solidFill>
                  <a:schemeClr val="tx1"/>
                </a:solidFill>
                <a:latin typeface="+mj-lt"/>
              </a:rPr>
              <a:t> </a:t>
            </a:r>
            <a:r>
              <a:rPr lang="en-US" sz="2400" dirty="0" smtClean="0">
                <a:solidFill>
                  <a:schemeClr val="tx1"/>
                </a:solidFill>
                <a:latin typeface="+mj-lt"/>
              </a:rPr>
              <a:t>build</a:t>
            </a:r>
            <a:r>
              <a:rPr lang="en-US" sz="2400" dirty="0">
                <a:solidFill>
                  <a:schemeClr val="tx1"/>
                </a:solidFill>
                <a:latin typeface="+mj-lt"/>
              </a:rPr>
              <a:t> and </a:t>
            </a:r>
            <a:r>
              <a:rPr lang="en-US" sz="2400" dirty="0" smtClean="0">
                <a:solidFill>
                  <a:schemeClr val="tx1"/>
                </a:solidFill>
                <a:latin typeface="+mj-lt"/>
              </a:rPr>
              <a:t>testing   </a:t>
            </a:r>
          </a:p>
          <a:p>
            <a:r>
              <a:rPr lang="en-US" sz="2400" dirty="0">
                <a:solidFill>
                  <a:schemeClr val="tx1"/>
                </a:solidFill>
                <a:latin typeface="+mj-lt"/>
              </a:rPr>
              <a:t> </a:t>
            </a:r>
            <a:r>
              <a:rPr lang="en-US" sz="2400" dirty="0" smtClean="0">
                <a:solidFill>
                  <a:schemeClr val="tx1"/>
                </a:solidFill>
                <a:latin typeface="+mj-lt"/>
              </a:rPr>
              <a:t> facilities </a:t>
            </a:r>
            <a:r>
              <a:rPr lang="en-US" sz="2400" dirty="0">
                <a:solidFill>
                  <a:schemeClr val="tx1"/>
                </a:solidFill>
                <a:latin typeface="+mj-lt"/>
              </a:rPr>
              <a:t>for </a:t>
            </a:r>
            <a:r>
              <a:rPr lang="en-US" sz="2400" dirty="0" err="1" smtClean="0">
                <a:solidFill>
                  <a:schemeClr val="tx1"/>
                </a:solidFill>
                <a:latin typeface="+mj-lt"/>
              </a:rPr>
              <a:t>Dockerized</a:t>
            </a:r>
            <a:r>
              <a:rPr lang="en-US" sz="2400" dirty="0" smtClean="0">
                <a:solidFill>
                  <a:schemeClr val="tx1"/>
                </a:solidFill>
                <a:latin typeface="+mj-lt"/>
              </a:rPr>
              <a:t> application </a:t>
            </a:r>
            <a:r>
              <a:rPr lang="en-US" sz="2400" dirty="0">
                <a:solidFill>
                  <a:schemeClr val="tx1"/>
                </a:solidFill>
                <a:latin typeface="+mj-lt"/>
              </a:rPr>
              <a:t>images; tools to help you </a:t>
            </a:r>
            <a:r>
              <a:rPr lang="en-US" sz="2400" dirty="0" smtClean="0">
                <a:solidFill>
                  <a:schemeClr val="tx1"/>
                </a:solidFill>
                <a:latin typeface="+mj-lt"/>
              </a:rPr>
              <a:t>              </a:t>
            </a:r>
          </a:p>
          <a:p>
            <a:r>
              <a:rPr lang="en-US" sz="2400" dirty="0">
                <a:solidFill>
                  <a:schemeClr val="tx1"/>
                </a:solidFill>
                <a:latin typeface="+mj-lt"/>
              </a:rPr>
              <a:t> </a:t>
            </a:r>
            <a:r>
              <a:rPr lang="en-US" sz="2400" dirty="0" smtClean="0">
                <a:solidFill>
                  <a:schemeClr val="tx1"/>
                </a:solidFill>
                <a:latin typeface="+mj-lt"/>
              </a:rPr>
              <a:t> set </a:t>
            </a:r>
            <a:r>
              <a:rPr lang="en-US" sz="2400" dirty="0">
                <a:solidFill>
                  <a:schemeClr val="tx1"/>
                </a:solidFill>
                <a:latin typeface="+mj-lt"/>
              </a:rPr>
              <a:t>up and </a:t>
            </a:r>
            <a:r>
              <a:rPr lang="en-US" sz="2400" dirty="0" smtClean="0">
                <a:solidFill>
                  <a:schemeClr val="tx1"/>
                </a:solidFill>
                <a:latin typeface="+mj-lt"/>
              </a:rPr>
              <a:t>manage host </a:t>
            </a:r>
            <a:r>
              <a:rPr lang="en-US" sz="2400" dirty="0">
                <a:solidFill>
                  <a:schemeClr val="tx1"/>
                </a:solidFill>
                <a:latin typeface="+mj-lt"/>
              </a:rPr>
              <a:t>infrastructure; and application </a:t>
            </a:r>
            <a:r>
              <a:rPr lang="en-US" sz="2400" dirty="0" smtClean="0">
                <a:solidFill>
                  <a:schemeClr val="tx1"/>
                </a:solidFill>
                <a:latin typeface="+mj-lt"/>
              </a:rPr>
              <a:t>                         </a:t>
            </a:r>
          </a:p>
          <a:p>
            <a:r>
              <a:rPr lang="en-US" sz="2400" dirty="0">
                <a:solidFill>
                  <a:schemeClr val="tx1"/>
                </a:solidFill>
                <a:latin typeface="+mj-lt"/>
              </a:rPr>
              <a:t> </a:t>
            </a:r>
            <a:r>
              <a:rPr lang="en-US" sz="2400" dirty="0" smtClean="0">
                <a:solidFill>
                  <a:schemeClr val="tx1"/>
                </a:solidFill>
                <a:latin typeface="+mj-lt"/>
              </a:rPr>
              <a:t> lifecycle </a:t>
            </a:r>
            <a:r>
              <a:rPr lang="en-US" sz="2400" dirty="0">
                <a:solidFill>
                  <a:schemeClr val="tx1"/>
                </a:solidFill>
                <a:latin typeface="+mj-lt"/>
              </a:rPr>
              <a:t>features </a:t>
            </a:r>
            <a:r>
              <a:rPr lang="en-US" sz="2400" dirty="0" smtClean="0">
                <a:solidFill>
                  <a:schemeClr val="tx1"/>
                </a:solidFill>
                <a:latin typeface="+mj-lt"/>
              </a:rPr>
              <a:t>to </a:t>
            </a:r>
            <a:r>
              <a:rPr lang="en-US" sz="2400" dirty="0">
                <a:solidFill>
                  <a:schemeClr val="tx1"/>
                </a:solidFill>
                <a:latin typeface="+mj-lt"/>
              </a:rPr>
              <a:t>automate </a:t>
            </a:r>
            <a:r>
              <a:rPr lang="en-US" sz="2400" dirty="0" smtClean="0">
                <a:solidFill>
                  <a:schemeClr val="tx1"/>
                </a:solidFill>
                <a:latin typeface="+mj-lt"/>
              </a:rPr>
              <a:t>deploying </a:t>
            </a:r>
            <a:r>
              <a:rPr lang="en-US" sz="2400" dirty="0">
                <a:solidFill>
                  <a:schemeClr val="tx1"/>
                </a:solidFill>
                <a:latin typeface="+mj-lt"/>
              </a:rPr>
              <a:t>services created </a:t>
            </a:r>
            <a:r>
              <a:rPr lang="en-US" sz="2400" dirty="0" smtClean="0">
                <a:solidFill>
                  <a:schemeClr val="tx1"/>
                </a:solidFill>
                <a:latin typeface="+mj-lt"/>
              </a:rPr>
              <a:t>              </a:t>
            </a:r>
          </a:p>
          <a:p>
            <a:r>
              <a:rPr lang="en-US" sz="2400" dirty="0">
                <a:solidFill>
                  <a:schemeClr val="tx1"/>
                </a:solidFill>
                <a:latin typeface="+mj-lt"/>
              </a:rPr>
              <a:t> </a:t>
            </a:r>
            <a:r>
              <a:rPr lang="en-US" sz="2400" dirty="0" smtClean="0">
                <a:solidFill>
                  <a:schemeClr val="tx1"/>
                </a:solidFill>
                <a:latin typeface="+mj-lt"/>
              </a:rPr>
              <a:t> from </a:t>
            </a:r>
            <a:r>
              <a:rPr lang="en-US" sz="2400" dirty="0">
                <a:solidFill>
                  <a:schemeClr val="tx1"/>
                </a:solidFill>
                <a:latin typeface="+mj-lt"/>
              </a:rPr>
              <a:t>images</a:t>
            </a:r>
            <a:r>
              <a:rPr lang="en-US" sz="2400" dirty="0" smtClean="0">
                <a:solidFill>
                  <a:schemeClr val="tx1"/>
                </a:solidFill>
                <a:latin typeface="+mj-lt"/>
              </a:rPr>
              <a:t>.”</a:t>
            </a:r>
            <a:endParaRPr lang="en-US" sz="2400" dirty="0">
              <a:solidFill>
                <a:schemeClr val="tx1"/>
              </a:solidFill>
              <a:latin typeface="+mj-lt"/>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785" y="2613279"/>
            <a:ext cx="2846416" cy="3846508"/>
          </a:xfrm>
          <a:prstGeom prst="rect">
            <a:avLst/>
          </a:prstGeom>
        </p:spPr>
      </p:pic>
    </p:spTree>
    <p:extLst>
      <p:ext uri="{BB962C8B-B14F-4D97-AF65-F5344CB8AC3E}">
        <p14:creationId xmlns:p14="http://schemas.microsoft.com/office/powerpoint/2010/main" val="20447104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 </a:t>
            </a:r>
            <a:r>
              <a:rPr lang="en-US" dirty="0" smtClean="0"/>
              <a:t>Docker Images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We can pass the images command (-a) option to see all images, past and present:</a:t>
            </a:r>
          </a:p>
          <a:p>
            <a:pPr>
              <a:buFont typeface="Wingdings" charset="2"/>
              <a:buChar char="q"/>
            </a:pPr>
            <a:endParaRPr lang="en-US" sz="2400" dirty="0" smtClean="0"/>
          </a:p>
          <a:p>
            <a:pPr>
              <a:buFont typeface="Wingdings" charset="2"/>
              <a:buChar char="q"/>
            </a:pPr>
            <a:r>
              <a:rPr lang="en-US" sz="2400" dirty="0"/>
              <a:t> </a:t>
            </a:r>
            <a:r>
              <a:rPr lang="en-US" sz="2400" dirty="0" smtClean="0"/>
              <a:t>Output:</a:t>
            </a:r>
            <a:endParaRPr lang="en-US" sz="2400"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8" name="Content Placeholder 2"/>
          <p:cNvSpPr>
            <a:spLocks noGrp="1"/>
          </p:cNvSpPr>
          <p:nvPr/>
        </p:nvSpPr>
        <p:spPr>
          <a:xfrm>
            <a:off x="4495800" y="1676400"/>
            <a:ext cx="2819400" cy="425388"/>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images -a</a:t>
            </a:r>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2"/>
          <p:cNvSpPr>
            <a:spLocks noGrp="1"/>
          </p:cNvSpPr>
          <p:nvPr/>
        </p:nvSpPr>
        <p:spPr>
          <a:xfrm>
            <a:off x="1753291" y="3124200"/>
            <a:ext cx="8803181" cy="2490534"/>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sz="1800" dirty="0" smtClean="0">
                <a:solidFill>
                  <a:schemeClr val="tx1"/>
                </a:solidFill>
                <a:latin typeface="Courier New" panose="02070309020205020404" pitchFamily="49" charset="0"/>
                <a:cs typeface="Courier New" panose="02070309020205020404" pitchFamily="49" charset="0"/>
              </a:rPr>
              <a:t>REPOSITORY </a:t>
            </a:r>
            <a:r>
              <a:rPr lang="en-US" altLang="en-US" sz="1800" dirty="0">
                <a:solidFill>
                  <a:schemeClr val="tx1"/>
                </a:solidFill>
                <a:latin typeface="Courier New" panose="02070309020205020404" pitchFamily="49" charset="0"/>
                <a:cs typeface="Courier New" panose="02070309020205020404" pitchFamily="49" charset="0"/>
              </a:rPr>
              <a:t>TAG </a:t>
            </a:r>
            <a:r>
              <a:rPr lang="en-US" altLang="en-US" sz="1800" dirty="0" smtClean="0">
                <a:solidFill>
                  <a:schemeClr val="tx1"/>
                </a:solidFill>
                <a:latin typeface="Courier New" panose="02070309020205020404" pitchFamily="49" charset="0"/>
                <a:cs typeface="Courier New" panose="02070309020205020404" pitchFamily="49" charset="0"/>
              </a:rPr>
              <a:t>	IMAGE </a:t>
            </a:r>
            <a:r>
              <a:rPr lang="en-US" altLang="en-US" sz="1800" dirty="0">
                <a:solidFill>
                  <a:schemeClr val="tx1"/>
                </a:solidFill>
                <a:latin typeface="Courier New" panose="02070309020205020404" pitchFamily="49" charset="0"/>
                <a:cs typeface="Courier New" panose="02070309020205020404" pitchFamily="49" charset="0"/>
              </a:rPr>
              <a:t>ID 	</a:t>
            </a:r>
            <a:r>
              <a:rPr lang="en-US" altLang="en-US" sz="1800" dirty="0" smtClean="0">
                <a:solidFill>
                  <a:schemeClr val="tx1"/>
                </a:solidFill>
                <a:latin typeface="Courier New" panose="02070309020205020404" pitchFamily="49" charset="0"/>
                <a:cs typeface="Courier New" panose="02070309020205020404" pitchFamily="49" charset="0"/>
              </a:rPr>
              <a:t>CREATED 	VIRTUAL </a:t>
            </a:r>
            <a:r>
              <a:rPr lang="en-US" altLang="en-US" sz="1800" dirty="0">
                <a:solidFill>
                  <a:schemeClr val="tx1"/>
                </a:solidFill>
                <a:latin typeface="Courier New" panose="02070309020205020404" pitchFamily="49" charset="0"/>
                <a:cs typeface="Courier New" panose="02070309020205020404" pitchFamily="49" charset="0"/>
              </a:rPr>
              <a:t>SIZE </a:t>
            </a:r>
            <a:endParaRPr lang="en-US" altLang="en-US" sz="1800" dirty="0" smtClean="0">
              <a:solidFill>
                <a:schemeClr val="tx1"/>
              </a:solidFill>
              <a:latin typeface="Courier New" panose="02070309020205020404" pitchFamily="49" charset="0"/>
              <a:cs typeface="Courier New" panose="02070309020205020404" pitchFamily="49" charset="0"/>
            </a:endParaRPr>
          </a:p>
          <a:p>
            <a:r>
              <a:rPr lang="en-US" altLang="en-US" sz="1800" dirty="0">
                <a:solidFill>
                  <a:schemeClr val="tx1"/>
                </a:solidFill>
                <a:latin typeface="Courier New" panose="02070309020205020404" pitchFamily="49" charset="0"/>
                <a:cs typeface="Courier New" panose="02070309020205020404" pitchFamily="49" charset="0"/>
              </a:rPr>
              <a:t>centos     </a:t>
            </a:r>
            <a:r>
              <a:rPr lang="en-US" altLang="en-US" sz="1800" dirty="0" smtClean="0">
                <a:solidFill>
                  <a:schemeClr val="tx1"/>
                </a:solidFill>
                <a:latin typeface="Courier New" panose="02070309020205020404" pitchFamily="49" charset="0"/>
                <a:cs typeface="Courier New" panose="02070309020205020404" pitchFamily="49" charset="0"/>
              </a:rPr>
              <a:t>7   	e9fa5d3a0d0e	2 </a:t>
            </a:r>
            <a:r>
              <a:rPr lang="en-US" altLang="en-US" sz="1800" dirty="0">
                <a:solidFill>
                  <a:schemeClr val="tx1"/>
                </a:solidFill>
                <a:latin typeface="Courier New" panose="02070309020205020404" pitchFamily="49" charset="0"/>
                <a:cs typeface="Courier New" panose="02070309020205020404" pitchFamily="49" charset="0"/>
              </a:rPr>
              <a:t>days </a:t>
            </a:r>
            <a:r>
              <a:rPr lang="en-US" altLang="en-US" sz="1800" dirty="0" smtClean="0">
                <a:solidFill>
                  <a:schemeClr val="tx1"/>
                </a:solidFill>
                <a:latin typeface="Courier New" panose="02070309020205020404" pitchFamily="49" charset="0"/>
                <a:cs typeface="Courier New" panose="02070309020205020404" pitchFamily="49" charset="0"/>
              </a:rPr>
              <a:t>ago	172.3 </a:t>
            </a:r>
            <a:r>
              <a:rPr lang="en-US" altLang="en-US" sz="1800" dirty="0">
                <a:solidFill>
                  <a:schemeClr val="tx1"/>
                </a:solidFill>
                <a:latin typeface="Courier New" panose="02070309020205020404" pitchFamily="49" charset="0"/>
                <a:cs typeface="Courier New" panose="02070309020205020404" pitchFamily="49" charset="0"/>
              </a:rPr>
              <a:t>MB</a:t>
            </a:r>
          </a:p>
          <a:p>
            <a:r>
              <a:rPr lang="en-US" altLang="en-US" sz="1800" dirty="0">
                <a:solidFill>
                  <a:schemeClr val="tx1"/>
                </a:solidFill>
                <a:latin typeface="Courier New" panose="02070309020205020404" pitchFamily="49" charset="0"/>
                <a:cs typeface="Courier New" panose="02070309020205020404" pitchFamily="49" charset="0"/>
              </a:rPr>
              <a:t>&lt;none&gt;     </a:t>
            </a:r>
            <a:r>
              <a:rPr lang="en-US" altLang="en-US" sz="1800" dirty="0" smtClean="0">
                <a:solidFill>
                  <a:schemeClr val="tx1"/>
                </a:solidFill>
                <a:latin typeface="Courier New" panose="02070309020205020404" pitchFamily="49" charset="0"/>
                <a:cs typeface="Courier New" panose="02070309020205020404" pitchFamily="49" charset="0"/>
              </a:rPr>
              <a:t>&lt;</a:t>
            </a:r>
            <a:r>
              <a:rPr lang="en-US" altLang="en-US" sz="1800" dirty="0">
                <a:solidFill>
                  <a:schemeClr val="tx1"/>
                </a:solidFill>
                <a:latin typeface="Courier New" panose="02070309020205020404" pitchFamily="49" charset="0"/>
                <a:cs typeface="Courier New" panose="02070309020205020404" pitchFamily="49" charset="0"/>
              </a:rPr>
              <a:t>none&gt;    </a:t>
            </a:r>
            <a:r>
              <a:rPr lang="en-US" altLang="en-US" sz="1800" dirty="0" smtClean="0">
                <a:solidFill>
                  <a:schemeClr val="tx1"/>
                </a:solidFill>
                <a:latin typeface="Courier New" panose="02070309020205020404" pitchFamily="49" charset="0"/>
                <a:cs typeface="Courier New" panose="02070309020205020404" pitchFamily="49" charset="0"/>
              </a:rPr>
              <a:t>c9853740aa05	2 </a:t>
            </a:r>
            <a:r>
              <a:rPr lang="en-US" altLang="en-US" sz="1800" dirty="0">
                <a:solidFill>
                  <a:schemeClr val="tx1"/>
                </a:solidFill>
                <a:latin typeface="Courier New" panose="02070309020205020404" pitchFamily="49" charset="0"/>
                <a:cs typeface="Courier New" panose="02070309020205020404" pitchFamily="49" charset="0"/>
              </a:rPr>
              <a:t>days </a:t>
            </a:r>
            <a:r>
              <a:rPr lang="en-US" altLang="en-US" sz="1800" dirty="0" smtClean="0">
                <a:solidFill>
                  <a:schemeClr val="tx1"/>
                </a:solidFill>
                <a:latin typeface="Courier New" panose="02070309020205020404" pitchFamily="49" charset="0"/>
                <a:cs typeface="Courier New" panose="02070309020205020404" pitchFamily="49" charset="0"/>
              </a:rPr>
              <a:t>ago	172.3 </a:t>
            </a:r>
            <a:r>
              <a:rPr lang="en-US" altLang="en-US" sz="1800" dirty="0">
                <a:solidFill>
                  <a:schemeClr val="tx1"/>
                </a:solidFill>
                <a:latin typeface="Courier New" panose="02070309020205020404" pitchFamily="49" charset="0"/>
                <a:cs typeface="Courier New" panose="02070309020205020404" pitchFamily="49" charset="0"/>
              </a:rPr>
              <a:t>MB</a:t>
            </a:r>
          </a:p>
          <a:p>
            <a:r>
              <a:rPr lang="en-US" altLang="en-US" sz="1800" dirty="0">
                <a:solidFill>
                  <a:schemeClr val="tx1"/>
                </a:solidFill>
                <a:latin typeface="Courier New" panose="02070309020205020404" pitchFamily="49" charset="0"/>
                <a:cs typeface="Courier New" panose="02070309020205020404" pitchFamily="49" charset="0"/>
              </a:rPr>
              <a:t>&lt;none&gt;     </a:t>
            </a:r>
            <a:r>
              <a:rPr lang="en-US" altLang="en-US" sz="1800" dirty="0" smtClean="0">
                <a:solidFill>
                  <a:schemeClr val="tx1"/>
                </a:solidFill>
                <a:latin typeface="Courier New" panose="02070309020205020404" pitchFamily="49" charset="0"/>
                <a:cs typeface="Courier New" panose="02070309020205020404" pitchFamily="49" charset="0"/>
              </a:rPr>
              <a:t>&lt;</a:t>
            </a:r>
            <a:r>
              <a:rPr lang="en-US" altLang="en-US" sz="1800" dirty="0">
                <a:solidFill>
                  <a:schemeClr val="tx1"/>
                </a:solidFill>
                <a:latin typeface="Courier New" panose="02070309020205020404" pitchFamily="49" charset="0"/>
                <a:cs typeface="Courier New" panose="02070309020205020404" pitchFamily="49" charset="0"/>
              </a:rPr>
              <a:t>none&gt;    </a:t>
            </a:r>
            <a:r>
              <a:rPr lang="en-US" altLang="en-US" sz="1800" dirty="0" smtClean="0">
                <a:solidFill>
                  <a:schemeClr val="tx1"/>
                </a:solidFill>
                <a:latin typeface="Courier New" panose="02070309020205020404" pitchFamily="49" charset="0"/>
                <a:cs typeface="Courier New" panose="02070309020205020404" pitchFamily="49" charset="0"/>
              </a:rPr>
              <a:t>e9407f1d4b65	2 </a:t>
            </a:r>
            <a:r>
              <a:rPr lang="en-US" altLang="en-US" sz="1800" dirty="0">
                <a:solidFill>
                  <a:schemeClr val="tx1"/>
                </a:solidFill>
                <a:latin typeface="Courier New" panose="02070309020205020404" pitchFamily="49" charset="0"/>
                <a:cs typeface="Courier New" panose="02070309020205020404" pitchFamily="49" charset="0"/>
              </a:rPr>
              <a:t>days </a:t>
            </a:r>
            <a:r>
              <a:rPr lang="en-US" altLang="en-US" sz="1800" dirty="0" smtClean="0">
                <a:solidFill>
                  <a:schemeClr val="tx1"/>
                </a:solidFill>
                <a:latin typeface="Courier New" panose="02070309020205020404" pitchFamily="49" charset="0"/>
                <a:cs typeface="Courier New" panose="02070309020205020404" pitchFamily="49" charset="0"/>
              </a:rPr>
              <a:t>ago	172.3 </a:t>
            </a:r>
            <a:r>
              <a:rPr lang="en-US" altLang="en-US" sz="1800" dirty="0">
                <a:solidFill>
                  <a:schemeClr val="tx1"/>
                </a:solidFill>
                <a:latin typeface="Courier New" panose="02070309020205020404" pitchFamily="49" charset="0"/>
                <a:cs typeface="Courier New" panose="02070309020205020404" pitchFamily="49" charset="0"/>
              </a:rPr>
              <a:t>MB</a:t>
            </a:r>
          </a:p>
          <a:p>
            <a:r>
              <a:rPr lang="en-US" altLang="en-US" sz="1800" dirty="0">
                <a:solidFill>
                  <a:schemeClr val="tx1"/>
                </a:solidFill>
                <a:latin typeface="Courier New" panose="02070309020205020404" pitchFamily="49" charset="0"/>
                <a:cs typeface="Courier New" panose="02070309020205020404" pitchFamily="49" charset="0"/>
              </a:rPr>
              <a:t>&lt;none&gt;     </a:t>
            </a:r>
            <a:r>
              <a:rPr lang="en-US" altLang="en-US" sz="1800" dirty="0" smtClean="0">
                <a:solidFill>
                  <a:schemeClr val="tx1"/>
                </a:solidFill>
                <a:latin typeface="Courier New" panose="02070309020205020404" pitchFamily="49" charset="0"/>
                <a:cs typeface="Courier New" panose="02070309020205020404" pitchFamily="49" charset="0"/>
              </a:rPr>
              <a:t>&lt;</a:t>
            </a:r>
            <a:r>
              <a:rPr lang="en-US" altLang="en-US" sz="1800" dirty="0">
                <a:solidFill>
                  <a:schemeClr val="tx1"/>
                </a:solidFill>
                <a:latin typeface="Courier New" panose="02070309020205020404" pitchFamily="49" charset="0"/>
                <a:cs typeface="Courier New" panose="02070309020205020404" pitchFamily="49" charset="0"/>
              </a:rPr>
              <a:t>none&gt;    </a:t>
            </a:r>
            <a:r>
              <a:rPr lang="en-US" altLang="en-US" sz="1800" dirty="0" smtClean="0">
                <a:solidFill>
                  <a:schemeClr val="tx1"/>
                </a:solidFill>
                <a:latin typeface="Courier New" panose="02070309020205020404" pitchFamily="49" charset="0"/>
                <a:cs typeface="Courier New" panose="02070309020205020404" pitchFamily="49" charset="0"/>
              </a:rPr>
              <a:t>0cd86ce0a197	2 </a:t>
            </a:r>
            <a:r>
              <a:rPr lang="en-US" altLang="en-US" sz="1800" dirty="0">
                <a:solidFill>
                  <a:schemeClr val="tx1"/>
                </a:solidFill>
                <a:latin typeface="Courier New" panose="02070309020205020404" pitchFamily="49" charset="0"/>
                <a:cs typeface="Courier New" panose="02070309020205020404" pitchFamily="49" charset="0"/>
              </a:rPr>
              <a:t>days ago     </a:t>
            </a:r>
            <a:r>
              <a:rPr lang="en-US" altLang="en-US" sz="1800" dirty="0" smtClean="0">
                <a:solidFill>
                  <a:schemeClr val="tx1"/>
                </a:solidFill>
                <a:latin typeface="Courier New" panose="02070309020205020404" pitchFamily="49" charset="0"/>
                <a:cs typeface="Courier New" panose="02070309020205020404" pitchFamily="49" charset="0"/>
              </a:rPr>
              <a:t>172.3 </a:t>
            </a:r>
            <a:r>
              <a:rPr lang="en-US" altLang="en-US" sz="1800" dirty="0">
                <a:solidFill>
                  <a:schemeClr val="tx1"/>
                </a:solidFill>
                <a:latin typeface="Courier New" panose="02070309020205020404" pitchFamily="49" charset="0"/>
                <a:cs typeface="Courier New" panose="02070309020205020404" pitchFamily="49" charset="0"/>
              </a:rPr>
              <a:t>MB</a:t>
            </a:r>
          </a:p>
          <a:p>
            <a:r>
              <a:rPr lang="en-US" altLang="en-US" sz="1800" dirty="0">
                <a:solidFill>
                  <a:schemeClr val="tx1"/>
                </a:solidFill>
                <a:latin typeface="Courier New" panose="02070309020205020404" pitchFamily="49" charset="0"/>
                <a:cs typeface="Courier New" panose="02070309020205020404" pitchFamily="49" charset="0"/>
              </a:rPr>
              <a:t>&lt;none&gt;     </a:t>
            </a:r>
            <a:r>
              <a:rPr lang="en-US" altLang="en-US" sz="1800" dirty="0" smtClean="0">
                <a:solidFill>
                  <a:schemeClr val="tx1"/>
                </a:solidFill>
                <a:latin typeface="Courier New" panose="02070309020205020404" pitchFamily="49" charset="0"/>
                <a:cs typeface="Courier New" panose="02070309020205020404" pitchFamily="49" charset="0"/>
              </a:rPr>
              <a:t>&lt;</a:t>
            </a:r>
            <a:r>
              <a:rPr lang="en-US" altLang="en-US" sz="1800" dirty="0">
                <a:solidFill>
                  <a:schemeClr val="tx1"/>
                </a:solidFill>
                <a:latin typeface="Courier New" panose="02070309020205020404" pitchFamily="49" charset="0"/>
                <a:cs typeface="Courier New" panose="02070309020205020404" pitchFamily="49" charset="0"/>
              </a:rPr>
              <a:t>none&gt;    </a:t>
            </a:r>
            <a:r>
              <a:rPr lang="en-US" altLang="en-US" sz="1800" dirty="0" smtClean="0">
                <a:solidFill>
                  <a:schemeClr val="tx1"/>
                </a:solidFill>
                <a:latin typeface="Courier New" panose="02070309020205020404" pitchFamily="49" charset="0"/>
                <a:cs typeface="Courier New" panose="02070309020205020404" pitchFamily="49" charset="0"/>
              </a:rPr>
              <a:t>fa5be2806d4c	5 </a:t>
            </a:r>
            <a:r>
              <a:rPr lang="en-US" altLang="en-US" sz="1800" dirty="0">
                <a:solidFill>
                  <a:schemeClr val="tx1"/>
                </a:solidFill>
                <a:latin typeface="Courier New" panose="02070309020205020404" pitchFamily="49" charset="0"/>
                <a:cs typeface="Courier New" panose="02070309020205020404" pitchFamily="49" charset="0"/>
              </a:rPr>
              <a:t>weeks ago    </a:t>
            </a:r>
            <a:r>
              <a:rPr lang="en-US" altLang="en-US" sz="1800" dirty="0" smtClean="0">
                <a:solidFill>
                  <a:schemeClr val="tx1"/>
                </a:solidFill>
                <a:latin typeface="Courier New" panose="02070309020205020404" pitchFamily="49" charset="0"/>
                <a:cs typeface="Courier New" panose="02070309020205020404" pitchFamily="49" charset="0"/>
              </a:rPr>
              <a:t>0 </a:t>
            </a:r>
            <a:r>
              <a:rPr lang="en-US" altLang="en-US" sz="1800" dirty="0">
                <a:solidFill>
                  <a:schemeClr val="tx1"/>
                </a:solidFill>
                <a:latin typeface="Courier New" panose="02070309020205020404" pitchFamily="49" charset="0"/>
                <a:cs typeface="Courier New" panose="02070309020205020404" pitchFamily="49" charset="0"/>
              </a:rPr>
              <a:t>B</a:t>
            </a:r>
            <a:endParaRPr lang="en-US" sz="1800" dirty="0" smtClean="0">
              <a:solidFill>
                <a:schemeClr val="tx1"/>
              </a:solidFill>
              <a:latin typeface="Courier New" panose="02070309020205020404" pitchFamily="49" charset="0"/>
              <a:cs typeface="Courier New" panose="02070309020205020404" pitchFamily="49" charset="0"/>
            </a:endParaRPr>
          </a:p>
          <a:p>
            <a:endParaRPr lang="en-US" sz="18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987326"/>
      </p:ext>
    </p:extLst>
  </p:cSld>
  <p:clrMapOvr>
    <a:masterClrMapping/>
  </p:clrMapOvr>
  <p:transition>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What is a node</a:t>
            </a:r>
            <a:r>
              <a:rPr lang="en-US" dirty="0" smtClean="0">
                <a:solidFill>
                  <a:schemeClr val="tx1"/>
                </a:solidFill>
              </a:rPr>
              <a: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A node is an individual Linux host used to deploy and run your </a:t>
            </a:r>
            <a:r>
              <a:rPr lang="en-US" sz="2400" dirty="0" smtClean="0">
                <a:solidFill>
                  <a:schemeClr val="tx1"/>
                </a:solidFill>
              </a:rPr>
              <a:t>applications</a:t>
            </a:r>
            <a:endParaRPr lang="en-US" sz="2400" dirty="0">
              <a:solidFill>
                <a:schemeClr val="tx1"/>
              </a:solidFill>
            </a:endParaRPr>
          </a:p>
          <a:p>
            <a:pPr>
              <a:buFont typeface="Wingdings" charset="2"/>
              <a:buChar char="q"/>
            </a:pPr>
            <a:r>
              <a:rPr lang="en-US" sz="2400" dirty="0" smtClean="0">
                <a:solidFill>
                  <a:schemeClr val="tx1"/>
                </a:solidFill>
              </a:rPr>
              <a:t> Docker </a:t>
            </a:r>
            <a:r>
              <a:rPr lang="en-US" sz="2400" dirty="0">
                <a:solidFill>
                  <a:schemeClr val="tx1"/>
                </a:solidFill>
              </a:rPr>
              <a:t>Cloud does not provide hosting services, so all of your applications, services, and containers run on your own </a:t>
            </a:r>
            <a:r>
              <a:rPr lang="en-US" sz="2400" dirty="0" smtClean="0">
                <a:solidFill>
                  <a:schemeClr val="tx1"/>
                </a:solidFill>
              </a:rPr>
              <a:t>hosts</a:t>
            </a:r>
            <a:endParaRPr lang="en-US" sz="2400" dirty="0">
              <a:solidFill>
                <a:schemeClr val="tx1"/>
              </a:solidFill>
            </a:endParaRPr>
          </a:p>
          <a:p>
            <a:pPr>
              <a:buFont typeface="Wingdings" charset="2"/>
              <a:buChar char="q"/>
            </a:pPr>
            <a:r>
              <a:rPr lang="en-US" sz="2400" dirty="0" smtClean="0">
                <a:solidFill>
                  <a:schemeClr val="tx1"/>
                </a:solidFill>
              </a:rPr>
              <a:t> Your </a:t>
            </a:r>
            <a:r>
              <a:rPr lang="en-US" sz="2400" dirty="0">
                <a:solidFill>
                  <a:schemeClr val="tx1"/>
                </a:solidFill>
              </a:rPr>
              <a:t>hosts can come from several different sources, including physical servers, virtual machines or cloud </a:t>
            </a:r>
            <a:r>
              <a:rPr lang="en-US" sz="2400" dirty="0" smtClean="0">
                <a:solidFill>
                  <a:schemeClr val="tx1"/>
                </a:solidFill>
              </a:rPr>
              <a:t>providers</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230</a:t>
            </a:fld>
            <a:endParaRPr lang="en-US" altLang="en-US"/>
          </a:p>
        </p:txBody>
      </p:sp>
    </p:spTree>
    <p:extLst>
      <p:ext uri="{BB962C8B-B14F-4D97-AF65-F5344CB8AC3E}">
        <p14:creationId xmlns:p14="http://schemas.microsoft.com/office/powerpoint/2010/main" val="86080738"/>
      </p:ext>
    </p:extLst>
  </p:cSld>
  <p:clrMapOvr>
    <a:masterClrMapping/>
  </p:clrMapOvr>
  <p:transition>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What is a node cluster</a:t>
            </a:r>
            <a:r>
              <a:rPr lang="en-US" dirty="0" smtClean="0">
                <a:solidFill>
                  <a:schemeClr val="tx1"/>
                </a:solidFill>
              </a:rPr>
              <a: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When </a:t>
            </a:r>
            <a:r>
              <a:rPr lang="en-US" sz="2400" dirty="0">
                <a:solidFill>
                  <a:schemeClr val="tx1"/>
                </a:solidFill>
              </a:rPr>
              <a:t>launching a node from a cloud provider you actually create a node </a:t>
            </a:r>
            <a:r>
              <a:rPr lang="en-US" sz="2400" dirty="0" smtClean="0">
                <a:solidFill>
                  <a:schemeClr val="tx1"/>
                </a:solidFill>
              </a:rPr>
              <a:t>cluster</a:t>
            </a:r>
          </a:p>
          <a:p>
            <a:pPr>
              <a:buFont typeface="Wingdings" charset="2"/>
              <a:buChar char="q"/>
            </a:pPr>
            <a:r>
              <a:rPr lang="en-US" sz="2400" dirty="0">
                <a:solidFill>
                  <a:schemeClr val="tx1"/>
                </a:solidFill>
              </a:rPr>
              <a:t> </a:t>
            </a:r>
            <a:r>
              <a:rPr lang="en-US" sz="2400" dirty="0" smtClean="0">
                <a:solidFill>
                  <a:schemeClr val="tx1"/>
                </a:solidFill>
              </a:rPr>
              <a:t>Node </a:t>
            </a:r>
            <a:r>
              <a:rPr lang="en-US" sz="2400" dirty="0">
                <a:solidFill>
                  <a:schemeClr val="tx1"/>
                </a:solidFill>
              </a:rPr>
              <a:t>Clusters are groups of nodes of the same type and from the same cloud </a:t>
            </a:r>
            <a:r>
              <a:rPr lang="en-US" sz="2400" dirty="0" smtClean="0">
                <a:solidFill>
                  <a:schemeClr val="tx1"/>
                </a:solidFill>
              </a:rPr>
              <a:t>provider</a:t>
            </a:r>
          </a:p>
          <a:p>
            <a:pPr>
              <a:buFont typeface="Wingdings" charset="2"/>
              <a:buChar char="q"/>
            </a:pPr>
            <a:r>
              <a:rPr lang="en-US" sz="2400" dirty="0">
                <a:solidFill>
                  <a:schemeClr val="tx1"/>
                </a:solidFill>
              </a:rPr>
              <a:t> </a:t>
            </a:r>
            <a:r>
              <a:rPr lang="en-US" sz="2400" dirty="0" smtClean="0">
                <a:solidFill>
                  <a:schemeClr val="tx1"/>
                </a:solidFill>
              </a:rPr>
              <a:t>Node </a:t>
            </a:r>
            <a:r>
              <a:rPr lang="en-US" sz="2400" dirty="0">
                <a:solidFill>
                  <a:schemeClr val="tx1"/>
                </a:solidFill>
              </a:rPr>
              <a:t>clusters allow you to scale the infrastructure by provisioning more nodes with a drag of a </a:t>
            </a:r>
            <a:r>
              <a:rPr lang="en-US" sz="2400" dirty="0" smtClean="0">
                <a:solidFill>
                  <a:schemeClr val="tx1"/>
                </a:solidFill>
              </a:rPr>
              <a:t>slider</a:t>
            </a:r>
          </a:p>
          <a:p>
            <a:pPr>
              <a:buFont typeface="Wingdings" charset="2"/>
              <a:buChar char="q"/>
            </a:pPr>
            <a:r>
              <a:rPr lang="en-US" sz="2400" dirty="0">
                <a:solidFill>
                  <a:schemeClr val="tx1"/>
                </a:solidFill>
              </a:rPr>
              <a:t> </a:t>
            </a:r>
            <a:r>
              <a:rPr lang="en-US" sz="2400" dirty="0" smtClean="0">
                <a:solidFill>
                  <a:schemeClr val="tx1"/>
                </a:solidFill>
              </a:rPr>
              <a:t>Pretty cool, huh?</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231</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394593" y="3644811"/>
            <a:ext cx="2740007" cy="2374989"/>
          </a:xfrm>
          <a:prstGeom prst="rect">
            <a:avLst/>
          </a:prstGeom>
        </p:spPr>
      </p:pic>
    </p:spTree>
    <p:extLst>
      <p:ext uri="{BB962C8B-B14F-4D97-AF65-F5344CB8AC3E}">
        <p14:creationId xmlns:p14="http://schemas.microsoft.com/office/powerpoint/2010/main" val="1886030519"/>
      </p:ext>
    </p:extLst>
  </p:cSld>
  <p:clrMapOvr>
    <a:masterClrMapping/>
  </p:clrMapOvr>
  <p:transition>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What is a node cluster</a:t>
            </a:r>
            <a:r>
              <a:rPr lang="en-US" dirty="0" smtClean="0">
                <a:solidFill>
                  <a:schemeClr val="tx1"/>
                </a:solidFill>
              </a:rPr>
              <a:t>?</a:t>
            </a:r>
            <a:endParaRPr lang="en-US" dirty="0"/>
          </a:p>
        </p:txBody>
      </p:sp>
      <p:sp>
        <p:nvSpPr>
          <p:cNvPr id="3" name="Content Placeholder 2"/>
          <p:cNvSpPr>
            <a:spLocks noGrp="1"/>
          </p:cNvSpPr>
          <p:nvPr>
            <p:ph idx="1"/>
          </p:nvPr>
        </p:nvSpPr>
        <p:spPr>
          <a:xfrm>
            <a:off x="1097279" y="1066801"/>
            <a:ext cx="10058401" cy="5181599"/>
          </a:xfrm>
        </p:spPr>
        <p:txBody>
          <a:bodyPr>
            <a:noAutofit/>
          </a:bodyPr>
          <a:lstStyle/>
          <a:p>
            <a:pPr marL="0" indent="0">
              <a:buNone/>
            </a:pPr>
            <a:r>
              <a:rPr lang="en-US" sz="2400" b="1" dirty="0" smtClean="0">
                <a:solidFill>
                  <a:schemeClr val="tx1"/>
                </a:solidFill>
              </a:rPr>
              <a:t>Use cloud service providers</a:t>
            </a:r>
          </a:p>
          <a:p>
            <a:pPr>
              <a:buFont typeface="Wingdings" charset="2"/>
              <a:buChar char="q"/>
            </a:pPr>
            <a:r>
              <a:rPr lang="en-US" sz="2400" dirty="0" smtClean="0"/>
              <a:t> </a:t>
            </a:r>
            <a:r>
              <a:rPr lang="en-US" sz="2400" dirty="0" smtClean="0">
                <a:solidFill>
                  <a:schemeClr val="tx1"/>
                </a:solidFill>
              </a:rPr>
              <a:t>Docker </a:t>
            </a:r>
            <a:r>
              <a:rPr lang="en-US" sz="2400" dirty="0">
                <a:solidFill>
                  <a:schemeClr val="tx1"/>
                </a:solidFill>
              </a:rPr>
              <a:t>Cloud makes it easy to provision nodes from existing cloud </a:t>
            </a:r>
            <a:r>
              <a:rPr lang="en-US" sz="2400" dirty="0" smtClean="0">
                <a:solidFill>
                  <a:schemeClr val="tx1"/>
                </a:solidFill>
              </a:rPr>
              <a:t>providers </a:t>
            </a:r>
          </a:p>
          <a:p>
            <a:pPr>
              <a:buFont typeface="Wingdings" charset="2"/>
              <a:buChar char="q"/>
            </a:pPr>
            <a:r>
              <a:rPr lang="en-US" sz="2400" dirty="0" smtClean="0">
                <a:solidFill>
                  <a:schemeClr val="tx1"/>
                </a:solidFill>
              </a:rPr>
              <a:t> You can </a:t>
            </a:r>
            <a:r>
              <a:rPr lang="en-US" sz="2400" dirty="0">
                <a:solidFill>
                  <a:schemeClr val="tx1"/>
                </a:solidFill>
              </a:rPr>
              <a:t>provision new nodes directly from within Docker </a:t>
            </a:r>
            <a:r>
              <a:rPr lang="en-US" sz="2400" dirty="0" smtClean="0">
                <a:solidFill>
                  <a:schemeClr val="tx1"/>
                </a:solidFill>
              </a:rPr>
              <a:t>Cloud</a:t>
            </a:r>
          </a:p>
          <a:p>
            <a:pPr>
              <a:buFont typeface="Wingdings" charset="2"/>
              <a:buChar char="q"/>
            </a:pPr>
            <a:r>
              <a:rPr lang="en-US" sz="2400" dirty="0">
                <a:solidFill>
                  <a:schemeClr val="tx1"/>
                </a:solidFill>
              </a:rPr>
              <a:t> N</a:t>
            </a:r>
            <a:r>
              <a:rPr lang="en-US" sz="2400" dirty="0" smtClean="0">
                <a:solidFill>
                  <a:schemeClr val="tx1"/>
                </a:solidFill>
              </a:rPr>
              <a:t>ative </a:t>
            </a:r>
            <a:r>
              <a:rPr lang="en-US" sz="2400" dirty="0">
                <a:solidFill>
                  <a:schemeClr val="tx1"/>
                </a:solidFill>
              </a:rPr>
              <a:t>support for </a:t>
            </a:r>
            <a:r>
              <a:rPr lang="en-US" sz="2400" dirty="0" smtClean="0">
                <a:solidFill>
                  <a:schemeClr val="tx1"/>
                </a:solidFill>
              </a:rPr>
              <a:t>AWS, </a:t>
            </a:r>
            <a:r>
              <a:rPr lang="en-US" sz="2400" dirty="0" err="1">
                <a:solidFill>
                  <a:schemeClr val="tx1"/>
                </a:solidFill>
              </a:rPr>
              <a:t>DigitalOcean</a:t>
            </a:r>
            <a:r>
              <a:rPr lang="en-US" sz="2400" dirty="0">
                <a:solidFill>
                  <a:schemeClr val="tx1"/>
                </a:solidFill>
              </a:rPr>
              <a:t>, </a:t>
            </a:r>
            <a:r>
              <a:rPr lang="en-US" sz="2400" dirty="0" smtClean="0">
                <a:solidFill>
                  <a:schemeClr val="tx1"/>
                </a:solidFill>
              </a:rPr>
              <a:t>Azure</a:t>
            </a:r>
            <a:r>
              <a:rPr lang="en-US" sz="2400" dirty="0">
                <a:solidFill>
                  <a:schemeClr val="tx1"/>
                </a:solidFill>
              </a:rPr>
              <a:t>, </a:t>
            </a:r>
            <a:r>
              <a:rPr lang="en-US" sz="2400" dirty="0" err="1">
                <a:solidFill>
                  <a:schemeClr val="tx1"/>
                </a:solidFill>
              </a:rPr>
              <a:t>Packet.net</a:t>
            </a:r>
            <a:r>
              <a:rPr lang="en-US" sz="2400" dirty="0">
                <a:solidFill>
                  <a:schemeClr val="tx1"/>
                </a:solidFill>
              </a:rPr>
              <a:t>, and IBM </a:t>
            </a:r>
            <a:r>
              <a:rPr lang="en-US" sz="2400" dirty="0" err="1" smtClean="0">
                <a:solidFill>
                  <a:schemeClr val="tx1"/>
                </a:solidFill>
              </a:rPr>
              <a:t>SoftLayer</a:t>
            </a:r>
            <a:r>
              <a:rPr lang="en-US" sz="2400" dirty="0" smtClean="0">
                <a:solidFill>
                  <a:schemeClr val="tx1"/>
                </a:solidFill>
              </a:rPr>
              <a:t>.</a:t>
            </a:r>
          </a:p>
          <a:p>
            <a:pPr marL="0" indent="0">
              <a:buNone/>
            </a:pPr>
            <a:r>
              <a:rPr lang="en-US" sz="2400" b="1" dirty="0" smtClean="0">
                <a:solidFill>
                  <a:schemeClr val="tx1"/>
                </a:solidFill>
              </a:rPr>
              <a:t>Use your own hosts (“Bring your own nodes”)</a:t>
            </a:r>
          </a:p>
          <a:p>
            <a:pPr>
              <a:buFont typeface="Wingdings" charset="2"/>
              <a:buChar char="q"/>
            </a:pPr>
            <a:r>
              <a:rPr lang="en-US" sz="2400" dirty="0" smtClean="0">
                <a:solidFill>
                  <a:schemeClr val="tx1"/>
                </a:solidFill>
              </a:rPr>
              <a:t> You </a:t>
            </a:r>
            <a:r>
              <a:rPr lang="en-US" sz="2400" dirty="0">
                <a:solidFill>
                  <a:schemeClr val="tx1"/>
                </a:solidFill>
              </a:rPr>
              <a:t>can also provide your own node or </a:t>
            </a:r>
            <a:r>
              <a:rPr lang="en-US" sz="2400" dirty="0" smtClean="0">
                <a:solidFill>
                  <a:schemeClr val="tx1"/>
                </a:solidFill>
              </a:rPr>
              <a:t>nodes</a:t>
            </a: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means you can use any Linux host connected to the Internet as a Docker Cloud node as long as you can install a Cloud </a:t>
            </a:r>
            <a:r>
              <a:rPr lang="en-US" sz="2400" dirty="0" smtClean="0">
                <a:solidFill>
                  <a:schemeClr val="tx1"/>
                </a:solidFill>
              </a:rPr>
              <a:t>agent</a:t>
            </a:r>
          </a:p>
          <a:p>
            <a:pPr>
              <a:buFont typeface="Wingdings"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agent registers itself with your Docker account, and allows you to use Docker Cloud to deploy containerized </a:t>
            </a:r>
            <a:r>
              <a:rPr lang="en-US" sz="2400" dirty="0" smtClean="0">
                <a:solidFill>
                  <a:schemeClr val="tx1"/>
                </a:solidFill>
              </a:rPr>
              <a:t>applications</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232</a:t>
            </a:fld>
            <a:endParaRPr lang="en-US" altLang="en-US"/>
          </a:p>
        </p:txBody>
      </p:sp>
    </p:spTree>
    <p:extLst>
      <p:ext uri="{BB962C8B-B14F-4D97-AF65-F5344CB8AC3E}">
        <p14:creationId xmlns:p14="http://schemas.microsoft.com/office/powerpoint/2010/main" val="1803387777"/>
      </p:ext>
    </p:extLst>
  </p:cSld>
  <p:clrMapOvr>
    <a:masterClrMapping/>
  </p:clrMapOvr>
  <p:transition>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What is a service?</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Services </a:t>
            </a:r>
            <a:r>
              <a:rPr lang="en-US" sz="2400" dirty="0">
                <a:solidFill>
                  <a:schemeClr val="tx1"/>
                </a:solidFill>
              </a:rPr>
              <a:t>are logical groups of containers from the same </a:t>
            </a:r>
            <a:r>
              <a:rPr lang="en-US" sz="2400" dirty="0" smtClean="0">
                <a:solidFill>
                  <a:schemeClr val="tx1"/>
                </a:solidFill>
              </a:rPr>
              <a:t>image</a:t>
            </a:r>
          </a:p>
          <a:p>
            <a:pPr>
              <a:buFont typeface="Wingdings" charset="2"/>
              <a:buChar char="q"/>
            </a:pPr>
            <a:r>
              <a:rPr lang="en-US" sz="2400" dirty="0">
                <a:solidFill>
                  <a:schemeClr val="tx1"/>
                </a:solidFill>
              </a:rPr>
              <a:t> </a:t>
            </a:r>
            <a:r>
              <a:rPr lang="en-US" sz="2400" dirty="0" smtClean="0">
                <a:solidFill>
                  <a:schemeClr val="tx1"/>
                </a:solidFill>
              </a:rPr>
              <a:t>Services </a:t>
            </a:r>
            <a:r>
              <a:rPr lang="en-US" sz="2400" dirty="0">
                <a:solidFill>
                  <a:schemeClr val="tx1"/>
                </a:solidFill>
              </a:rPr>
              <a:t>make it simple to scale your application across different </a:t>
            </a:r>
            <a:r>
              <a:rPr lang="en-US" sz="2400" dirty="0" smtClean="0">
                <a:solidFill>
                  <a:schemeClr val="tx1"/>
                </a:solidFill>
              </a:rPr>
              <a:t>nodes</a:t>
            </a:r>
          </a:p>
          <a:p>
            <a:pPr>
              <a:buFont typeface="Wingdings" charset="2"/>
              <a:buChar char="q"/>
            </a:pPr>
            <a:r>
              <a:rPr lang="en-US" sz="2400" dirty="0">
                <a:solidFill>
                  <a:schemeClr val="tx1"/>
                </a:solidFill>
              </a:rPr>
              <a:t> </a:t>
            </a:r>
            <a:r>
              <a:rPr lang="en-US" sz="2400" dirty="0" smtClean="0">
                <a:solidFill>
                  <a:schemeClr val="tx1"/>
                </a:solidFill>
              </a:rPr>
              <a:t>In </a:t>
            </a:r>
            <a:r>
              <a:rPr lang="en-US" sz="2400" dirty="0">
                <a:solidFill>
                  <a:schemeClr val="tx1"/>
                </a:solidFill>
              </a:rPr>
              <a:t>Docker Cloud you drag a slider to increase or decrease the availability, performance, and redundancy of the </a:t>
            </a:r>
            <a:r>
              <a:rPr lang="en-US" sz="2400" dirty="0" smtClean="0">
                <a:solidFill>
                  <a:schemeClr val="tx1"/>
                </a:solidFill>
              </a:rPr>
              <a:t>application</a:t>
            </a:r>
          </a:p>
          <a:p>
            <a:pPr>
              <a:buFont typeface="Wingdings" charset="2"/>
              <a:buChar char="q"/>
            </a:pPr>
            <a:r>
              <a:rPr lang="en-US" sz="2400" dirty="0">
                <a:solidFill>
                  <a:schemeClr val="tx1"/>
                </a:solidFill>
              </a:rPr>
              <a:t> </a:t>
            </a:r>
            <a:r>
              <a:rPr lang="en-US" sz="2400" dirty="0" smtClean="0">
                <a:solidFill>
                  <a:schemeClr val="tx1"/>
                </a:solidFill>
              </a:rPr>
              <a:t>Services </a:t>
            </a:r>
            <a:r>
              <a:rPr lang="en-US" sz="2400" dirty="0">
                <a:solidFill>
                  <a:schemeClr val="tx1"/>
                </a:solidFill>
              </a:rPr>
              <a:t>can also be linked one to another even if they are deployed on different nodes, regions, or even cloud </a:t>
            </a:r>
            <a:r>
              <a:rPr lang="en-US" sz="2400" dirty="0" smtClean="0">
                <a:solidFill>
                  <a:schemeClr val="tx1"/>
                </a:solidFill>
              </a:rPr>
              <a:t>providers</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233</a:t>
            </a:fld>
            <a:endParaRPr lang="en-US" altLang="en-US"/>
          </a:p>
        </p:txBody>
      </p:sp>
    </p:spTree>
    <p:extLst>
      <p:ext uri="{BB962C8B-B14F-4D97-AF65-F5344CB8AC3E}">
        <p14:creationId xmlns:p14="http://schemas.microsoft.com/office/powerpoint/2010/main" val="753770040"/>
      </p:ext>
    </p:extLst>
  </p:cSld>
  <p:clrMapOvr>
    <a:masterClrMapping/>
  </p:clrMapOvr>
  <p:transition>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ID</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Docker </a:t>
            </a:r>
            <a:r>
              <a:rPr lang="en-US" sz="2400" dirty="0">
                <a:solidFill>
                  <a:schemeClr val="tx1"/>
                </a:solidFill>
              </a:rPr>
              <a:t>Cloud uses your Docker ID for access and access control, and this allows you to link your Hub and Cloud accounts</a:t>
            </a:r>
            <a:r>
              <a:rPr lang="en-US" sz="2400" dirty="0" smtClean="0">
                <a:solidFill>
                  <a:schemeClr val="tx1"/>
                </a:solidFill>
              </a:rPr>
              <a:t>.</a:t>
            </a:r>
          </a:p>
          <a:p>
            <a:pPr>
              <a:buFont typeface="Wingdings" charset="2"/>
              <a:buChar char="q"/>
            </a:pPr>
            <a:r>
              <a:rPr lang="en-US" sz="2400" dirty="0">
                <a:solidFill>
                  <a:schemeClr val="tx1"/>
                </a:solidFill>
              </a:rPr>
              <a:t> If you already have an account on Docker Hub, you can use the same credentials to log in to Docker Cloud</a:t>
            </a:r>
            <a:r>
              <a:rPr lang="en-US" sz="2400" dirty="0" smtClean="0">
                <a:solidFill>
                  <a:schemeClr val="tx1"/>
                </a:solidFill>
              </a:rPr>
              <a:t>.</a:t>
            </a:r>
          </a:p>
          <a:p>
            <a:pPr>
              <a:buFont typeface="Wingdings" charset="2"/>
              <a:buChar char="q"/>
            </a:pPr>
            <a:r>
              <a:rPr lang="en-US" sz="2400" dirty="0">
                <a:solidFill>
                  <a:schemeClr val="tx1"/>
                </a:solidFill>
              </a:rPr>
              <a:t> If you don’t have a Docker ID yet, you can sign up for one from the Cloud </a:t>
            </a:r>
            <a:r>
              <a:rPr lang="en-US" sz="2400" dirty="0" smtClean="0">
                <a:solidFill>
                  <a:schemeClr val="tx1"/>
                </a:solidFill>
              </a:rPr>
              <a:t>website</a:t>
            </a:r>
          </a:p>
          <a:p>
            <a:pPr>
              <a:buFont typeface="Wingdings" charset="2"/>
              <a:buChar char="q"/>
            </a:pPr>
            <a:r>
              <a:rPr lang="en-US" sz="2400" dirty="0">
                <a:solidFill>
                  <a:schemeClr val="tx1"/>
                </a:solidFill>
              </a:rPr>
              <a:t> O</a:t>
            </a:r>
            <a:r>
              <a:rPr lang="en-US" sz="2400" dirty="0" smtClean="0">
                <a:solidFill>
                  <a:schemeClr val="tx1"/>
                </a:solidFill>
              </a:rPr>
              <a:t>r </a:t>
            </a:r>
            <a:r>
              <a:rPr lang="en-US" sz="2400" dirty="0">
                <a:solidFill>
                  <a:schemeClr val="tx1"/>
                </a:solidFill>
              </a:rPr>
              <a:t>using the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login</a:t>
            </a:r>
            <a:r>
              <a:rPr lang="en-US" sz="2400" dirty="0">
                <a:solidFill>
                  <a:schemeClr val="tx1"/>
                </a:solidFill>
              </a:rPr>
              <a:t> command in the Docker CLI. </a:t>
            </a:r>
            <a:endParaRPr lang="en-US" sz="2400" dirty="0" smtClean="0">
              <a:solidFill>
                <a:schemeClr val="tx1"/>
              </a:solidFill>
            </a:endParaRPr>
          </a:p>
          <a:p>
            <a:pPr>
              <a:buFont typeface="Wingdings" charset="2"/>
              <a:buChar char="q"/>
            </a:pPr>
            <a:r>
              <a:rPr lang="en-US" sz="2400" dirty="0">
                <a:solidFill>
                  <a:schemeClr val="tx1"/>
                </a:solidFill>
              </a:rPr>
              <a:t> The name you choose for your Docker ID becomes part of your account </a:t>
            </a:r>
            <a:r>
              <a:rPr lang="en-US" sz="2400" dirty="0" smtClean="0">
                <a:solidFill>
                  <a:schemeClr val="tx1"/>
                </a:solidFill>
              </a:rPr>
              <a:t>namespace</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234</a:t>
            </a:fld>
            <a:endParaRPr lang="en-US" altLang="en-US"/>
          </a:p>
        </p:txBody>
      </p:sp>
    </p:spTree>
    <p:extLst>
      <p:ext uri="{BB962C8B-B14F-4D97-AF65-F5344CB8AC3E}">
        <p14:creationId xmlns:p14="http://schemas.microsoft.com/office/powerpoint/2010/main" val="1782810739"/>
      </p:ext>
    </p:extLst>
  </p:cSld>
  <p:clrMapOvr>
    <a:masterClrMapping/>
  </p:clrMapOvr>
  <p:transition>
    <p:fad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a:t>Advantages of Docker on the Cloud</a:t>
            </a:r>
            <a:endParaRPr lang="en-US" dirty="0"/>
          </a:p>
        </p:txBody>
      </p:sp>
    </p:spTree>
    <p:extLst>
      <p:ext uri="{BB962C8B-B14F-4D97-AF65-F5344CB8AC3E}">
        <p14:creationId xmlns:p14="http://schemas.microsoft.com/office/powerpoint/2010/main" val="61405930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Images, Builds, and Testing</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Docker </a:t>
            </a:r>
            <a:r>
              <a:rPr lang="en-US" sz="2400" dirty="0">
                <a:solidFill>
                  <a:schemeClr val="tx1"/>
                </a:solidFill>
              </a:rPr>
              <a:t>Cloud uses the hosted Docker Cloud </a:t>
            </a:r>
            <a:r>
              <a:rPr lang="en-US" sz="2400" dirty="0" smtClean="0">
                <a:solidFill>
                  <a:schemeClr val="tx1"/>
                </a:solidFill>
              </a:rPr>
              <a:t>Registry</a:t>
            </a:r>
          </a:p>
          <a:p>
            <a:pPr>
              <a:buFont typeface="Wingdings" charset="2"/>
              <a:buChar char="q"/>
            </a:pPr>
            <a:r>
              <a:rPr lang="en-US" sz="2400" dirty="0">
                <a:solidFill>
                  <a:schemeClr val="tx1"/>
                </a:solidFill>
              </a:rPr>
              <a:t> </a:t>
            </a:r>
            <a:r>
              <a:rPr lang="en-US" sz="2400" dirty="0" smtClean="0">
                <a:solidFill>
                  <a:schemeClr val="tx1"/>
                </a:solidFill>
              </a:rPr>
              <a:t>Allowing </a:t>
            </a:r>
            <a:r>
              <a:rPr lang="en-US" sz="2400" dirty="0">
                <a:solidFill>
                  <a:schemeClr val="tx1"/>
                </a:solidFill>
              </a:rPr>
              <a:t>you to publish </a:t>
            </a:r>
            <a:r>
              <a:rPr lang="en-US" sz="2400" dirty="0" err="1">
                <a:solidFill>
                  <a:schemeClr val="tx1"/>
                </a:solidFill>
              </a:rPr>
              <a:t>Dockerized</a:t>
            </a:r>
            <a:r>
              <a:rPr lang="en-US" sz="2400" dirty="0">
                <a:solidFill>
                  <a:schemeClr val="tx1"/>
                </a:solidFill>
              </a:rPr>
              <a:t> images </a:t>
            </a:r>
            <a:r>
              <a:rPr lang="en-US" sz="2400" dirty="0" smtClean="0">
                <a:solidFill>
                  <a:schemeClr val="tx1"/>
                </a:solidFill>
              </a:rPr>
              <a:t>online, </a:t>
            </a:r>
            <a:r>
              <a:rPr lang="en-US" sz="2400" dirty="0">
                <a:solidFill>
                  <a:schemeClr val="tx1"/>
                </a:solidFill>
              </a:rPr>
              <a:t>either publicly or </a:t>
            </a:r>
            <a:r>
              <a:rPr lang="en-US" sz="2400" dirty="0" smtClean="0">
                <a:solidFill>
                  <a:schemeClr val="tx1"/>
                </a:solidFill>
              </a:rPr>
              <a:t>privately</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Docker Cloud can also store pre-built </a:t>
            </a:r>
            <a:r>
              <a:rPr lang="en-US" sz="2400" dirty="0" smtClean="0">
                <a:solidFill>
                  <a:schemeClr val="tx1"/>
                </a:solidFill>
              </a:rPr>
              <a:t>images</a:t>
            </a:r>
          </a:p>
          <a:p>
            <a:pPr>
              <a:buFont typeface="Wingdings" charset="2"/>
              <a:buChar char="q"/>
            </a:pPr>
            <a:r>
              <a:rPr lang="en-US" sz="2400" dirty="0">
                <a:solidFill>
                  <a:schemeClr val="tx1"/>
                </a:solidFill>
              </a:rPr>
              <a:t> </a:t>
            </a:r>
            <a:r>
              <a:rPr lang="en-US" sz="2400" dirty="0" smtClean="0">
                <a:solidFill>
                  <a:schemeClr val="tx1"/>
                </a:solidFill>
              </a:rPr>
              <a:t>Or, </a:t>
            </a:r>
            <a:r>
              <a:rPr lang="en-US" sz="2400" dirty="0">
                <a:solidFill>
                  <a:schemeClr val="tx1"/>
                </a:solidFill>
              </a:rPr>
              <a:t>link to your source code so it can build the code into Docker </a:t>
            </a:r>
            <a:r>
              <a:rPr lang="en-US" sz="2400" dirty="0" smtClean="0">
                <a:solidFill>
                  <a:schemeClr val="tx1"/>
                </a:solidFill>
              </a:rPr>
              <a:t>images</a:t>
            </a:r>
          </a:p>
          <a:p>
            <a:pPr>
              <a:buFont typeface="Wingdings" charset="2"/>
              <a:buChar char="q"/>
            </a:pPr>
            <a:r>
              <a:rPr lang="en-US" sz="2400" dirty="0" smtClean="0">
                <a:solidFill>
                  <a:schemeClr val="tx1"/>
                </a:solidFill>
              </a:rPr>
              <a:t> Optionally testing </a:t>
            </a:r>
            <a:r>
              <a:rPr lang="en-US" sz="2400" dirty="0">
                <a:solidFill>
                  <a:schemeClr val="tx1"/>
                </a:solidFill>
              </a:rPr>
              <a:t>the resulting images before pushing them to a </a:t>
            </a:r>
            <a:r>
              <a:rPr lang="en-US" sz="2400" dirty="0" smtClean="0">
                <a:solidFill>
                  <a:schemeClr val="tx1"/>
                </a:solidFill>
              </a:rPr>
              <a:t>repository</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236</a:t>
            </a:fld>
            <a:endParaRPr lang="en-US" altLang="en-US"/>
          </a:p>
        </p:txBody>
      </p:sp>
    </p:spTree>
    <p:extLst>
      <p:ext uri="{BB962C8B-B14F-4D97-AF65-F5344CB8AC3E}">
        <p14:creationId xmlns:p14="http://schemas.microsoft.com/office/powerpoint/2010/main" val="1835798493"/>
      </p:ext>
    </p:extLst>
  </p:cSld>
  <p:clrMapOvr>
    <a:masterClrMapping/>
  </p:clrMapOvr>
  <p:transition>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Images, Builds, and Testing</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237</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447800"/>
            <a:ext cx="6203140" cy="46333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086191"/>
            <a:ext cx="1209160" cy="1209160"/>
          </a:xfrm>
          <a:prstGeom prst="rect">
            <a:avLst/>
          </a:prstGeom>
        </p:spPr>
      </p:pic>
    </p:spTree>
    <p:extLst>
      <p:ext uri="{BB962C8B-B14F-4D97-AF65-F5344CB8AC3E}">
        <p14:creationId xmlns:p14="http://schemas.microsoft.com/office/powerpoint/2010/main" val="527803926"/>
      </p:ext>
    </p:extLst>
  </p:cSld>
  <p:clrMapOvr>
    <a:masterClrMapping/>
  </p:clrMapOvr>
  <p:transition>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Swarm Management (Beta Swarm Mode</a:t>
            </a:r>
            <a:r>
              <a:rPr lang="en-US" dirty="0" smtClean="0"/>
              <a:t>)</a:t>
            </a:r>
            <a:endParaRPr lang="en-US" dirty="0">
              <a:solidFill>
                <a:schemeClr val="tx1"/>
              </a:solidFill>
            </a:endParaRPr>
          </a:p>
        </p:txBody>
      </p:sp>
      <p:sp>
        <p:nvSpPr>
          <p:cNvPr id="3" name="Content Placeholder 2"/>
          <p:cNvSpPr>
            <a:spLocks noGrp="1"/>
          </p:cNvSpPr>
          <p:nvPr>
            <p:ph idx="1"/>
          </p:nvPr>
        </p:nvSpPr>
        <p:spPr>
          <a:xfrm>
            <a:off x="1097279" y="1066801"/>
            <a:ext cx="5913121" cy="5257799"/>
          </a:xfrm>
        </p:spPr>
        <p:txBody>
          <a:bodyPr>
            <a:normAutofit/>
          </a:bodyPr>
          <a:lstStyle/>
          <a:p>
            <a:pPr>
              <a:buFont typeface="Wingdings" charset="2"/>
              <a:buChar char="q"/>
            </a:pPr>
            <a:r>
              <a:rPr lang="en-US" sz="2400" dirty="0" smtClean="0"/>
              <a:t> W</a:t>
            </a:r>
            <a:r>
              <a:rPr lang="en-US" sz="2400" dirty="0" smtClean="0">
                <a:solidFill>
                  <a:schemeClr val="tx1"/>
                </a:solidFill>
              </a:rPr>
              <a:t>ith</a:t>
            </a:r>
            <a:r>
              <a:rPr lang="en-US" sz="2400" dirty="0">
                <a:solidFill>
                  <a:schemeClr val="tx1"/>
                </a:solidFill>
              </a:rPr>
              <a:t> Beta Swarm Mode, you can create new swarms from within Docker </a:t>
            </a:r>
            <a:r>
              <a:rPr lang="en-US" sz="2400" dirty="0" smtClean="0">
                <a:solidFill>
                  <a:schemeClr val="tx1"/>
                </a:solidFill>
              </a:rPr>
              <a:t>Cloud</a:t>
            </a:r>
          </a:p>
          <a:p>
            <a:pPr>
              <a:buFont typeface="Wingdings" charset="2"/>
              <a:buChar char="q"/>
            </a:pPr>
            <a:r>
              <a:rPr lang="en-US" sz="2400" dirty="0">
                <a:solidFill>
                  <a:schemeClr val="tx1"/>
                </a:solidFill>
              </a:rPr>
              <a:t> </a:t>
            </a:r>
            <a:r>
              <a:rPr lang="en-US" sz="2400" dirty="0" smtClean="0">
                <a:solidFill>
                  <a:schemeClr val="tx1"/>
                </a:solidFill>
              </a:rPr>
              <a:t>You can register </a:t>
            </a:r>
            <a:r>
              <a:rPr lang="en-US" sz="2400" dirty="0">
                <a:solidFill>
                  <a:schemeClr val="tx1"/>
                </a:solidFill>
              </a:rPr>
              <a:t>existing swarms to Docker Cloud, or provision swarms to your cloud </a:t>
            </a:r>
            <a:r>
              <a:rPr lang="en-US" sz="2400" dirty="0" smtClean="0">
                <a:solidFill>
                  <a:schemeClr val="tx1"/>
                </a:solidFill>
              </a:rPr>
              <a:t>providers</a:t>
            </a:r>
          </a:p>
          <a:p>
            <a:pPr>
              <a:buFont typeface="Wingdings" charset="2"/>
              <a:buChar char="q"/>
            </a:pPr>
            <a:r>
              <a:rPr lang="en-US" sz="2400" dirty="0">
                <a:solidFill>
                  <a:schemeClr val="tx1"/>
                </a:solidFill>
              </a:rPr>
              <a:t> </a:t>
            </a:r>
            <a:r>
              <a:rPr lang="en-US" sz="2400" dirty="0" smtClean="0">
                <a:solidFill>
                  <a:schemeClr val="tx1"/>
                </a:solidFill>
              </a:rPr>
              <a:t>Your </a:t>
            </a:r>
            <a:r>
              <a:rPr lang="en-US" sz="2400" dirty="0">
                <a:solidFill>
                  <a:schemeClr val="tx1"/>
                </a:solidFill>
              </a:rPr>
              <a:t>Docker ID authenticates and securely accesses personal or team </a:t>
            </a:r>
            <a:r>
              <a:rPr lang="en-US" sz="2400" dirty="0" smtClean="0">
                <a:solidFill>
                  <a:schemeClr val="tx1"/>
                </a:solidFill>
              </a:rPr>
              <a:t>swarms</a:t>
            </a:r>
          </a:p>
          <a:p>
            <a:pPr>
              <a:buFont typeface="Wingdings" charset="2"/>
              <a:buChar char="q"/>
            </a:pPr>
            <a:r>
              <a:rPr lang="en-US" sz="2400" dirty="0" smtClean="0">
                <a:solidFill>
                  <a:schemeClr val="tx1"/>
                </a:solidFill>
              </a:rPr>
              <a:t> </a:t>
            </a:r>
            <a:r>
              <a:rPr lang="en-US" sz="2400" dirty="0">
                <a:solidFill>
                  <a:schemeClr val="tx1"/>
                </a:solidFill>
              </a:rPr>
              <a:t>Docker Cloud allows you to connect your local Docker Engine to any swarm you have access to in Docker </a:t>
            </a:r>
            <a:r>
              <a:rPr lang="en-US" sz="2400" dirty="0" smtClean="0">
                <a:solidFill>
                  <a:schemeClr val="tx1"/>
                </a:solidFill>
              </a:rPr>
              <a:t>Cloud</a:t>
            </a: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238</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143000"/>
            <a:ext cx="3962400" cy="4953000"/>
          </a:xfrm>
          <a:prstGeom prst="rect">
            <a:avLst/>
          </a:prstGeom>
        </p:spPr>
      </p:pic>
    </p:spTree>
    <p:extLst>
      <p:ext uri="{BB962C8B-B14F-4D97-AF65-F5344CB8AC3E}">
        <p14:creationId xmlns:p14="http://schemas.microsoft.com/office/powerpoint/2010/main" val="2146022054"/>
      </p:ext>
    </p:extLst>
  </p:cSld>
  <p:clrMapOvr>
    <a:masterClrMapping/>
  </p:clrMapOvr>
  <p:transition>
    <p:fad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Swarm Management (Beta Swarm Mode</a:t>
            </a:r>
            <a:r>
              <a:rPr lang="en-US" dirty="0" smtClean="0"/>
              <a:t>)</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239</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552" y="1447800"/>
            <a:ext cx="7253855" cy="45806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1066800"/>
            <a:ext cx="1209160" cy="1209160"/>
          </a:xfrm>
          <a:prstGeom prst="rect">
            <a:avLst/>
          </a:prstGeom>
        </p:spPr>
      </p:pic>
    </p:spTree>
    <p:extLst>
      <p:ext uri="{BB962C8B-B14F-4D97-AF65-F5344CB8AC3E}">
        <p14:creationId xmlns:p14="http://schemas.microsoft.com/office/powerpoint/2010/main" val="62194232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Our First Docker Container</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Here’s how we can then run </a:t>
            </a:r>
            <a:r>
              <a:rPr lang="en-US" sz="2400" dirty="0"/>
              <a:t>a </a:t>
            </a:r>
            <a:r>
              <a:rPr lang="en-US" sz="2400" dirty="0" smtClean="0"/>
              <a:t>Linux </a:t>
            </a:r>
            <a:r>
              <a:rPr lang="en-US" sz="2400" dirty="0"/>
              <a:t>command inside a </a:t>
            </a:r>
            <a:r>
              <a:rPr lang="en-US" sz="2400" dirty="0" smtClean="0"/>
              <a:t>Docker </a:t>
            </a:r>
            <a:r>
              <a:rPr lang="en-US" sz="2400" dirty="0"/>
              <a:t>container</a:t>
            </a:r>
            <a:r>
              <a:rPr lang="en-US" sz="2400" dirty="0" smtClean="0"/>
              <a:t>:</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r>
              <a:rPr lang="en-US" sz="2400" dirty="0" smtClean="0"/>
              <a:t> Output:</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r>
              <a:rPr lang="en-US" sz="2400" dirty="0" smtClean="0"/>
              <a:t> </a:t>
            </a:r>
            <a:r>
              <a:rPr lang="en-US" sz="2400" dirty="0"/>
              <a:t>Woah, what happened? It just </a:t>
            </a:r>
            <a:r>
              <a:rPr lang="en-US" sz="2400" dirty="0" smtClean="0"/>
              <a:t>printed </a:t>
            </a:r>
            <a:r>
              <a:rPr lang="en-US" sz="2400" dirty="0"/>
              <a:t>"hello, world"? So what</a:t>
            </a:r>
            <a:r>
              <a:rPr lang="en-US" sz="2400" dirty="0" smtClean="0"/>
              <a:t>?</a:t>
            </a:r>
            <a:endParaRPr lang="en-US" sz="2400" dirty="0"/>
          </a:p>
          <a:p>
            <a:endParaRPr lang="en-US" sz="2400"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7" name="Content Placeholder 2"/>
          <p:cNvSpPr>
            <a:spLocks noGrp="1"/>
          </p:cNvSpPr>
          <p:nvPr/>
        </p:nvSpPr>
        <p:spPr>
          <a:xfrm>
            <a:off x="2773679" y="1642400"/>
            <a:ext cx="6705600" cy="3728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run –</a:t>
            </a:r>
            <a:r>
              <a:rPr lang="en-US" dirty="0" err="1" smtClean="0">
                <a:solidFill>
                  <a:schemeClr val="bg1"/>
                </a:solidFill>
                <a:latin typeface="Courier New" panose="02070309020205020404" pitchFamily="49" charset="0"/>
                <a:cs typeface="Courier New" panose="02070309020205020404" pitchFamily="49" charset="0"/>
              </a:rPr>
              <a:t>rm</a:t>
            </a:r>
            <a:r>
              <a:rPr lang="en-US" dirty="0" smtClean="0">
                <a:solidFill>
                  <a:schemeClr val="bg1"/>
                </a:solidFill>
                <a:latin typeface="Courier New" panose="02070309020205020404" pitchFamily="49" charset="0"/>
                <a:cs typeface="Courier New" panose="02070309020205020404" pitchFamily="49" charset="0"/>
              </a:rPr>
              <a:t> centos:7 echo “hello world”</a:t>
            </a:r>
            <a:endParaRPr lang="en-US" dirty="0">
              <a:solidFill>
                <a:schemeClr val="bg1"/>
              </a:solidFill>
              <a:latin typeface="Courier New" panose="02070309020205020404" pitchFamily="49" charset="0"/>
              <a:cs typeface="Courier New" panose="02070309020205020404" pitchFamily="49" charset="0"/>
            </a:endParaRPr>
          </a:p>
        </p:txBody>
      </p:sp>
      <p:sp>
        <p:nvSpPr>
          <p:cNvPr id="8" name="Content Placeholder 2"/>
          <p:cNvSpPr>
            <a:spLocks noGrp="1"/>
          </p:cNvSpPr>
          <p:nvPr/>
        </p:nvSpPr>
        <p:spPr>
          <a:xfrm>
            <a:off x="2745889" y="3810000"/>
            <a:ext cx="1880594" cy="381000"/>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dirty="0" smtClean="0">
                <a:solidFill>
                  <a:schemeClr val="tx1"/>
                </a:solidFill>
                <a:latin typeface="Courier New" panose="02070309020205020404" pitchFamily="49" charset="0"/>
                <a:cs typeface="Courier New" panose="02070309020205020404" pitchFamily="49" charset="0"/>
              </a:rPr>
              <a:t>hello world</a:t>
            </a:r>
            <a:endParaRPr lang="en-US" dirty="0" smtClean="0">
              <a:solidFill>
                <a:schemeClr val="tx1"/>
              </a:solidFill>
              <a:latin typeface="Courier New" panose="02070309020205020404" pitchFamily="49" charset="0"/>
              <a:cs typeface="Courier New" panose="02070309020205020404" pitchFamily="49" charset="0"/>
            </a:endParaRPr>
          </a:p>
          <a:p>
            <a:endParaRPr lang="en-US"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07398812"/>
      </p:ext>
    </p:extLst>
  </p:cSld>
  <p:clrMapOvr>
    <a:masterClrMapping/>
  </p:clrMapOvr>
  <p:transition>
    <p:fade/>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Infrastructure management (Standard Mode)</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Before doing </a:t>
            </a:r>
            <a:r>
              <a:rPr lang="en-US" sz="2400" dirty="0">
                <a:solidFill>
                  <a:schemeClr val="tx1"/>
                </a:solidFill>
              </a:rPr>
              <a:t>anything with your images, you need somewhere to run </a:t>
            </a:r>
            <a:r>
              <a:rPr lang="en-US" sz="2400" dirty="0" smtClean="0">
                <a:solidFill>
                  <a:schemeClr val="tx1"/>
                </a:solidFill>
              </a:rPr>
              <a:t>them</a:t>
            </a:r>
          </a:p>
          <a:p>
            <a:pPr>
              <a:buFont typeface="Wingdings" charset="2"/>
              <a:buChar char="q"/>
            </a:pPr>
            <a:r>
              <a:rPr lang="en-US" sz="2400" dirty="0">
                <a:solidFill>
                  <a:schemeClr val="tx1"/>
                </a:solidFill>
              </a:rPr>
              <a:t> </a:t>
            </a:r>
            <a:r>
              <a:rPr lang="en-US" sz="2400" dirty="0" smtClean="0">
                <a:solidFill>
                  <a:schemeClr val="tx1"/>
                </a:solidFill>
              </a:rPr>
              <a:t>Docker </a:t>
            </a:r>
            <a:r>
              <a:rPr lang="en-US" sz="2400" dirty="0">
                <a:solidFill>
                  <a:schemeClr val="tx1"/>
                </a:solidFill>
              </a:rPr>
              <a:t>Cloud allows you to link to your infrastructure </a:t>
            </a: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Or, like to your </a:t>
            </a:r>
            <a:r>
              <a:rPr lang="en-US" sz="2400" dirty="0">
                <a:solidFill>
                  <a:schemeClr val="tx1"/>
                </a:solidFill>
              </a:rPr>
              <a:t>cloud services provider so you can provision new nodes </a:t>
            </a:r>
            <a:r>
              <a:rPr lang="en-US" sz="2400" dirty="0" smtClean="0">
                <a:solidFill>
                  <a:schemeClr val="tx1"/>
                </a:solidFill>
              </a:rPr>
              <a:t>automatically </a:t>
            </a:r>
          </a:p>
          <a:p>
            <a:pPr>
              <a:buFont typeface="Wingdings" charset="2"/>
              <a:buChar char="q"/>
            </a:pPr>
            <a:r>
              <a:rPr lang="en-US" sz="2400" dirty="0">
                <a:solidFill>
                  <a:schemeClr val="tx1"/>
                </a:solidFill>
              </a:rPr>
              <a:t> </a:t>
            </a:r>
            <a:r>
              <a:rPr lang="en-US" sz="2400" dirty="0" smtClean="0">
                <a:solidFill>
                  <a:schemeClr val="tx1"/>
                </a:solidFill>
              </a:rPr>
              <a:t>Once </a:t>
            </a:r>
            <a:r>
              <a:rPr lang="en-US" sz="2400" dirty="0">
                <a:solidFill>
                  <a:schemeClr val="tx1"/>
                </a:solidFill>
              </a:rPr>
              <a:t>you have nodes set up, you can deploy images directly from Docker Cloud </a:t>
            </a:r>
            <a:r>
              <a:rPr lang="en-US" sz="2400" dirty="0" smtClean="0">
                <a:solidFill>
                  <a:schemeClr val="tx1"/>
                </a:solidFill>
              </a:rPr>
              <a:t>repositories</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240</a:t>
            </a:fld>
            <a:endParaRPr lang="en-US" altLang="en-US"/>
          </a:p>
        </p:txBody>
      </p:sp>
    </p:spTree>
    <p:extLst>
      <p:ext uri="{BB962C8B-B14F-4D97-AF65-F5344CB8AC3E}">
        <p14:creationId xmlns:p14="http://schemas.microsoft.com/office/powerpoint/2010/main" val="381675726"/>
      </p:ext>
    </p:extLst>
  </p:cSld>
  <p:clrMapOvr>
    <a:masterClrMapping/>
  </p:clrMapOvr>
  <p:transition>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Infrastructure management (Standard Mode)</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241</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431099"/>
            <a:ext cx="7398560" cy="468018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066800"/>
            <a:ext cx="1371600" cy="1371600"/>
          </a:xfrm>
          <a:prstGeom prst="rect">
            <a:avLst/>
          </a:prstGeom>
        </p:spPr>
      </p:pic>
    </p:spTree>
    <p:extLst>
      <p:ext uri="{BB962C8B-B14F-4D97-AF65-F5344CB8AC3E}">
        <p14:creationId xmlns:p14="http://schemas.microsoft.com/office/powerpoint/2010/main" val="1687873114"/>
      </p:ext>
    </p:extLst>
  </p:cSld>
  <p:clrMapOvr>
    <a:masterClrMapping/>
  </p:clrMapOvr>
  <p:transition>
    <p:fad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Services, Stacks, and Applications (Standard Mode)</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Images </a:t>
            </a:r>
            <a:r>
              <a:rPr lang="en-US" sz="2400" dirty="0">
                <a:solidFill>
                  <a:schemeClr val="tx1"/>
                </a:solidFill>
              </a:rPr>
              <a:t>are just one layer in containerized </a:t>
            </a:r>
            <a:r>
              <a:rPr lang="en-US" sz="2400" dirty="0" smtClean="0">
                <a:solidFill>
                  <a:schemeClr val="tx1"/>
                </a:solidFill>
              </a:rPr>
              <a:t>applications</a:t>
            </a:r>
          </a:p>
          <a:p>
            <a:pPr>
              <a:buFont typeface="Wingdings" charset="2"/>
              <a:buChar char="q"/>
            </a:pPr>
            <a:r>
              <a:rPr lang="en-US" sz="2400" dirty="0" smtClean="0">
                <a:solidFill>
                  <a:schemeClr val="tx1"/>
                </a:solidFill>
              </a:rPr>
              <a:t> Once </a:t>
            </a:r>
            <a:r>
              <a:rPr lang="en-US" sz="2400" dirty="0">
                <a:solidFill>
                  <a:schemeClr val="tx1"/>
                </a:solidFill>
              </a:rPr>
              <a:t>you’ve built an image, you can use it to deploy </a:t>
            </a:r>
            <a:r>
              <a:rPr lang="en-US" sz="2400" dirty="0" smtClean="0">
                <a:solidFill>
                  <a:schemeClr val="tx1"/>
                </a:solidFill>
              </a:rPr>
              <a:t>services</a:t>
            </a:r>
          </a:p>
          <a:p>
            <a:pPr>
              <a:buFont typeface="Wingdings" charset="2"/>
              <a:buChar char="q"/>
            </a:pPr>
            <a:r>
              <a:rPr lang="en-US" sz="2400" dirty="0">
                <a:solidFill>
                  <a:schemeClr val="tx1"/>
                </a:solidFill>
              </a:rPr>
              <a:t> </a:t>
            </a:r>
            <a:r>
              <a:rPr lang="en-US" sz="2400" dirty="0" smtClean="0">
                <a:solidFill>
                  <a:schemeClr val="tx1"/>
                </a:solidFill>
              </a:rPr>
              <a:t>Or, </a:t>
            </a:r>
            <a:r>
              <a:rPr lang="en-US" sz="2400" dirty="0">
                <a:solidFill>
                  <a:schemeClr val="tx1"/>
                </a:solidFill>
              </a:rPr>
              <a:t>use Docker Cloud’s </a:t>
            </a:r>
            <a:r>
              <a:rPr lang="en-US" sz="2400" b="1" dirty="0">
                <a:solidFill>
                  <a:schemeClr val="tx1"/>
                </a:solidFill>
              </a:rPr>
              <a:t>stackfiles</a:t>
            </a:r>
            <a:r>
              <a:rPr lang="en-US" sz="2400" dirty="0">
                <a:solidFill>
                  <a:schemeClr val="tx1"/>
                </a:solidFill>
              </a:rPr>
              <a:t> to combine it with other services and </a:t>
            </a:r>
            <a:r>
              <a:rPr lang="en-US" sz="2400" dirty="0" err="1">
                <a:solidFill>
                  <a:schemeClr val="tx1"/>
                </a:solidFill>
              </a:rPr>
              <a:t>microservices</a:t>
            </a:r>
            <a:r>
              <a:rPr lang="en-US" sz="2400" dirty="0">
                <a:solidFill>
                  <a:schemeClr val="tx1"/>
                </a:solidFill>
              </a:rPr>
              <a:t>, to form a full </a:t>
            </a:r>
            <a:r>
              <a:rPr lang="en-US" sz="2400" dirty="0" smtClean="0">
                <a:solidFill>
                  <a:schemeClr val="tx1"/>
                </a:solidFill>
              </a:rPr>
              <a:t>application</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242</a:t>
            </a:fld>
            <a:endParaRPr lang="en-US" altLang="en-US"/>
          </a:p>
        </p:txBody>
      </p:sp>
    </p:spTree>
    <p:extLst>
      <p:ext uri="{BB962C8B-B14F-4D97-AF65-F5344CB8AC3E}">
        <p14:creationId xmlns:p14="http://schemas.microsoft.com/office/powerpoint/2010/main" val="175832274"/>
      </p:ext>
    </p:extLst>
  </p:cSld>
  <p:clrMapOvr>
    <a:masterClrMapping/>
  </p:clrMapOvr>
  <p:transition>
    <p:fad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Services, Stacks, and Applications (Standard Mode)</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243</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394013"/>
            <a:ext cx="5486400" cy="476025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990600"/>
            <a:ext cx="1371600" cy="1371600"/>
          </a:xfrm>
          <a:prstGeom prst="rect">
            <a:avLst/>
          </a:prstGeom>
        </p:spPr>
      </p:pic>
    </p:spTree>
    <p:extLst>
      <p:ext uri="{BB962C8B-B14F-4D97-AF65-F5344CB8AC3E}">
        <p14:creationId xmlns:p14="http://schemas.microsoft.com/office/powerpoint/2010/main" val="872185790"/>
      </p:ext>
    </p:extLst>
  </p:cSld>
  <p:clrMapOvr>
    <a:masterClrMapping/>
  </p:clrMapOvr>
  <p:transition>
    <p:fade/>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Manage Builds &amp; Images</a:t>
            </a:r>
            <a:endParaRPr lang="en-US" dirty="0"/>
          </a:p>
        </p:txBody>
      </p:sp>
    </p:spTree>
    <p:extLst>
      <p:ext uri="{BB962C8B-B14F-4D97-AF65-F5344CB8AC3E}">
        <p14:creationId xmlns:p14="http://schemas.microsoft.com/office/powerpoint/2010/main" val="143129802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Manage Builds &amp; Images</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Docker </a:t>
            </a:r>
            <a:r>
              <a:rPr lang="en-US" sz="2400" dirty="0">
                <a:solidFill>
                  <a:schemeClr val="tx1"/>
                </a:solidFill>
              </a:rPr>
              <a:t>Cloud provides a hosted registry service where you can create repositories to store your Docker </a:t>
            </a:r>
            <a:r>
              <a:rPr lang="en-US" sz="2400" dirty="0" smtClean="0">
                <a:solidFill>
                  <a:schemeClr val="tx1"/>
                </a:solidFill>
              </a:rPr>
              <a:t>images</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can choose to push images to the repositories, or link to your source code and build them directly in Docker </a:t>
            </a:r>
            <a:r>
              <a:rPr lang="en-US" sz="2400" dirty="0" smtClean="0">
                <a:solidFill>
                  <a:schemeClr val="tx1"/>
                </a:solidFill>
              </a:rPr>
              <a:t>Cloud</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can build images manually, or set up automated builds to rebuild your Docker image on each </a:t>
            </a:r>
            <a:r>
              <a:rPr lang="en-US" sz="2400" dirty="0" err="1">
                <a:solidFill>
                  <a:schemeClr val="tx1"/>
                </a:solidFill>
                <a:latin typeface="Courier New" charset="0"/>
                <a:ea typeface="Courier New" charset="0"/>
                <a:cs typeface="Courier New" charset="0"/>
              </a:rPr>
              <a:t>git</a:t>
            </a:r>
            <a:r>
              <a:rPr lang="en-US" sz="2400" dirty="0">
                <a:solidFill>
                  <a:schemeClr val="tx1"/>
                </a:solidFill>
                <a:latin typeface="Courier New" charset="0"/>
                <a:ea typeface="Courier New" charset="0"/>
                <a:cs typeface="Courier New" charset="0"/>
              </a:rPr>
              <a:t> push</a:t>
            </a:r>
            <a:r>
              <a:rPr lang="en-US" sz="2400" dirty="0">
                <a:solidFill>
                  <a:schemeClr val="tx1"/>
                </a:solidFill>
              </a:rPr>
              <a:t> to the source </a:t>
            </a:r>
            <a:r>
              <a:rPr lang="en-US" sz="2400" dirty="0" smtClean="0">
                <a:solidFill>
                  <a:schemeClr val="tx1"/>
                </a:solidFill>
              </a:rPr>
              <a:t>code</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can also create automated tests, and when the tests pass use </a:t>
            </a:r>
            <a:r>
              <a:rPr lang="en-US" sz="2400" dirty="0" err="1" smtClean="0">
                <a:solidFill>
                  <a:schemeClr val="tx1"/>
                </a:solidFill>
              </a:rPr>
              <a:t>autoredeploy</a:t>
            </a:r>
            <a:r>
              <a:rPr lang="en-US" sz="2400" dirty="0" smtClean="0">
                <a:solidFill>
                  <a:schemeClr val="tx1"/>
                </a:solidFill>
              </a:rPr>
              <a:t> </a:t>
            </a:r>
            <a:r>
              <a:rPr lang="en-US" sz="2400" dirty="0">
                <a:solidFill>
                  <a:schemeClr val="tx1"/>
                </a:solidFill>
              </a:rPr>
              <a:t>to automatically update your running services when a build passes its </a:t>
            </a:r>
            <a:r>
              <a:rPr lang="en-US" sz="2400" dirty="0" smtClean="0">
                <a:solidFill>
                  <a:schemeClr val="tx1"/>
                </a:solidFill>
              </a:rPr>
              <a:t>tests</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245</a:t>
            </a:fld>
            <a:endParaRPr lang="en-US" altLang="en-US"/>
          </a:p>
        </p:txBody>
      </p:sp>
    </p:spTree>
    <p:extLst>
      <p:ext uri="{BB962C8B-B14F-4D97-AF65-F5344CB8AC3E}">
        <p14:creationId xmlns:p14="http://schemas.microsoft.com/office/powerpoint/2010/main" val="1385680651"/>
      </p:ext>
    </p:extLst>
  </p:cSld>
  <p:clrMapOvr>
    <a:masterClrMapping/>
  </p:clrMapOvr>
  <p:transition>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Cloud </a:t>
            </a:r>
            <a:r>
              <a:rPr lang="en-US" dirty="0"/>
              <a:t>-</a:t>
            </a:r>
            <a:r>
              <a:rPr lang="en-US" dirty="0" smtClean="0"/>
              <a:t> Automated Builds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When you set up </a:t>
            </a:r>
            <a:r>
              <a:rPr lang="en-US" sz="2400" dirty="0" err="1" smtClean="0">
                <a:solidFill>
                  <a:schemeClr val="tx1"/>
                </a:solidFill>
              </a:rPr>
              <a:t>autobuilds</a:t>
            </a:r>
            <a:r>
              <a:rPr lang="en-US" sz="2400" dirty="0" smtClean="0">
                <a:solidFill>
                  <a:schemeClr val="tx1"/>
                </a:solidFill>
              </a:rPr>
              <a:t>, </a:t>
            </a:r>
            <a:r>
              <a:rPr lang="en-US" sz="2400" dirty="0">
                <a:solidFill>
                  <a:schemeClr val="tx1"/>
                </a:solidFill>
              </a:rPr>
              <a:t>you create a list of branches and tags that you want to build into Docker </a:t>
            </a:r>
            <a:r>
              <a:rPr lang="en-US" sz="2400" dirty="0" smtClean="0">
                <a:solidFill>
                  <a:schemeClr val="tx1"/>
                </a:solidFill>
              </a:rPr>
              <a:t>images</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When you push code to a source code branch </a:t>
            </a:r>
            <a:r>
              <a:rPr lang="en-US" sz="2400" dirty="0" smtClean="0">
                <a:solidFill>
                  <a:schemeClr val="tx1"/>
                </a:solidFill>
              </a:rPr>
              <a:t>for </a:t>
            </a:r>
            <a:r>
              <a:rPr lang="en-US" sz="2400" dirty="0">
                <a:solidFill>
                  <a:schemeClr val="tx1"/>
                </a:solidFill>
              </a:rPr>
              <a:t>one of those listed image tags, the push uses a </a:t>
            </a:r>
            <a:r>
              <a:rPr lang="en-US" sz="2400" dirty="0" err="1">
                <a:solidFill>
                  <a:schemeClr val="tx1"/>
                </a:solidFill>
              </a:rPr>
              <a:t>webhook</a:t>
            </a:r>
            <a:r>
              <a:rPr lang="en-US" sz="2400" dirty="0">
                <a:solidFill>
                  <a:schemeClr val="tx1"/>
                </a:solidFill>
              </a:rPr>
              <a:t> to trigger a new </a:t>
            </a:r>
            <a:r>
              <a:rPr lang="en-US" sz="2400" dirty="0" smtClean="0">
                <a:solidFill>
                  <a:schemeClr val="tx1"/>
                </a:solidFill>
              </a:rPr>
              <a:t>build</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The built image is then pushed to the Docker Cloud registry or to an external </a:t>
            </a:r>
            <a:r>
              <a:rPr lang="en-US" sz="2400" dirty="0" smtClean="0">
                <a:solidFill>
                  <a:schemeClr val="tx1"/>
                </a:solidFill>
              </a:rPr>
              <a:t>registry</a:t>
            </a: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246</a:t>
            </a:fld>
            <a:endParaRPr lang="en-US" altLang="en-US"/>
          </a:p>
        </p:txBody>
      </p:sp>
    </p:spTree>
    <p:extLst>
      <p:ext uri="{BB962C8B-B14F-4D97-AF65-F5344CB8AC3E}">
        <p14:creationId xmlns:p14="http://schemas.microsoft.com/office/powerpoint/2010/main" val="1944165650"/>
      </p:ext>
    </p:extLst>
  </p:cSld>
  <p:clrMapOvr>
    <a:masterClrMapping/>
  </p:clrMapOvr>
  <p:transition>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Cloud </a:t>
            </a:r>
            <a:r>
              <a:rPr lang="en-US" dirty="0"/>
              <a:t>-</a:t>
            </a:r>
            <a:r>
              <a:rPr lang="en-US" dirty="0" smtClean="0"/>
              <a:t> Automated Builds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If </a:t>
            </a:r>
            <a:r>
              <a:rPr lang="en-US" sz="2400" dirty="0">
                <a:solidFill>
                  <a:schemeClr val="tx1"/>
                </a:solidFill>
              </a:rPr>
              <a:t>you have automated tests configured, these run after building but before pushing to the </a:t>
            </a:r>
            <a:r>
              <a:rPr lang="en-US" sz="2400" dirty="0" smtClean="0">
                <a:solidFill>
                  <a:schemeClr val="tx1"/>
                </a:solidFill>
              </a:rPr>
              <a:t>registry</a:t>
            </a:r>
          </a:p>
          <a:p>
            <a:pPr>
              <a:buFont typeface="Wingdings" charset="2"/>
              <a:buChar char="q"/>
            </a:pPr>
            <a:r>
              <a:rPr lang="en-US" sz="2400" dirty="0">
                <a:solidFill>
                  <a:schemeClr val="tx1"/>
                </a:solidFill>
              </a:rPr>
              <a:t> U</a:t>
            </a:r>
            <a:r>
              <a:rPr lang="en-US" sz="2400" dirty="0" smtClean="0">
                <a:solidFill>
                  <a:schemeClr val="tx1"/>
                </a:solidFill>
              </a:rPr>
              <a:t>se </a:t>
            </a:r>
            <a:r>
              <a:rPr lang="en-US" sz="2400" dirty="0">
                <a:solidFill>
                  <a:schemeClr val="tx1"/>
                </a:solidFill>
              </a:rPr>
              <a:t>these tests to create a </a:t>
            </a:r>
            <a:r>
              <a:rPr lang="en-US" sz="2400" dirty="0" smtClean="0">
                <a:solidFill>
                  <a:schemeClr val="tx1"/>
                </a:solidFill>
              </a:rPr>
              <a:t>CI workflow </a:t>
            </a:r>
            <a:r>
              <a:rPr lang="en-US" sz="2400" dirty="0">
                <a:solidFill>
                  <a:schemeClr val="tx1"/>
                </a:solidFill>
              </a:rPr>
              <a:t>where a build that fails its tests does </a:t>
            </a:r>
            <a:r>
              <a:rPr lang="en-US" sz="2400" b="1" dirty="0">
                <a:solidFill>
                  <a:schemeClr val="tx1"/>
                </a:solidFill>
              </a:rPr>
              <a:t>not</a:t>
            </a:r>
            <a:r>
              <a:rPr lang="en-US" sz="2400" dirty="0">
                <a:solidFill>
                  <a:schemeClr val="tx1"/>
                </a:solidFill>
              </a:rPr>
              <a:t> push </a:t>
            </a:r>
            <a:r>
              <a:rPr lang="en-US" sz="2400" dirty="0" smtClean="0">
                <a:solidFill>
                  <a:schemeClr val="tx1"/>
                </a:solidFill>
              </a:rPr>
              <a:t>the built image</a:t>
            </a:r>
          </a:p>
          <a:p>
            <a:pPr>
              <a:buFont typeface="Wingdings" charset="2"/>
              <a:buChar char="q"/>
            </a:pPr>
            <a:r>
              <a:rPr lang="en-US" sz="2400" dirty="0">
                <a:solidFill>
                  <a:schemeClr val="tx1"/>
                </a:solidFill>
              </a:rPr>
              <a:t> </a:t>
            </a:r>
            <a:r>
              <a:rPr lang="en-US" sz="2400" dirty="0" smtClean="0">
                <a:solidFill>
                  <a:schemeClr val="tx1"/>
                </a:solidFill>
              </a:rPr>
              <a:t>Automated </a:t>
            </a:r>
            <a:r>
              <a:rPr lang="en-US" sz="2400" dirty="0">
                <a:solidFill>
                  <a:schemeClr val="tx1"/>
                </a:solidFill>
              </a:rPr>
              <a:t>tests do not push images to the registry on their own</a:t>
            </a:r>
            <a:r>
              <a:rPr lang="en-US" sz="2400" dirty="0" smtClean="0">
                <a:solidFill>
                  <a:schemeClr val="tx1"/>
                </a:solidFill>
              </a:rPr>
              <a:t>.</a:t>
            </a:r>
          </a:p>
          <a:p>
            <a:pPr>
              <a:buFont typeface="Wingdings" charset="2"/>
              <a:buChar char="q"/>
            </a:pPr>
            <a:r>
              <a:rPr lang="en-US" sz="2400" dirty="0">
                <a:solidFill>
                  <a:schemeClr val="tx1"/>
                </a:solidFill>
              </a:rPr>
              <a:t> You can also just use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push</a:t>
            </a:r>
            <a:r>
              <a:rPr lang="en-US" sz="2400" dirty="0">
                <a:solidFill>
                  <a:schemeClr val="tx1"/>
                </a:solidFill>
              </a:rPr>
              <a:t> to push pre-built images to these repositories, even if you have automatic builds set </a:t>
            </a:r>
            <a:r>
              <a:rPr lang="en-US" sz="2400" dirty="0" smtClean="0">
                <a:solidFill>
                  <a:schemeClr val="tx1"/>
                </a:solidFill>
              </a:rPr>
              <a:t>up</a:t>
            </a:r>
          </a:p>
          <a:p>
            <a:pPr>
              <a:buFont typeface="Wingdings" charset="2"/>
              <a:buChar char="q"/>
            </a:pPr>
            <a:r>
              <a:rPr lang="en-US" sz="2400" dirty="0">
                <a:solidFill>
                  <a:schemeClr val="tx1"/>
                </a:solidFill>
              </a:rPr>
              <a:t> </a:t>
            </a:r>
            <a:r>
              <a:rPr lang="en-US" sz="2400" dirty="0" smtClean="0">
                <a:solidFill>
                  <a:schemeClr val="tx1"/>
                </a:solidFill>
              </a:rPr>
              <a:t>Here’s a look at the Docker Cloud build dashboard...</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247</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7" name="TextBox 6"/>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826611747"/>
      </p:ext>
    </p:extLst>
  </p:cSld>
  <p:clrMapOvr>
    <a:masterClrMapping/>
  </p:clrMapOvr>
  <p:transition>
    <p:fade/>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Cloud </a:t>
            </a:r>
            <a:r>
              <a:rPr lang="mr-IN" dirty="0" smtClean="0"/>
              <a:t>–</a:t>
            </a:r>
            <a:r>
              <a:rPr lang="en-US" dirty="0" smtClean="0"/>
              <a:t> Automated Builds</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248</a:t>
            </a:fld>
            <a:endParaRPr lang="en-US" alt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295400"/>
            <a:ext cx="5214377" cy="497362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965" y="1016010"/>
            <a:ext cx="1269990" cy="1269990"/>
          </a:xfrm>
          <a:prstGeom prst="rect">
            <a:avLst/>
          </a:prstGeom>
        </p:spPr>
      </p:pic>
    </p:spTree>
    <p:extLst>
      <p:ext uri="{BB962C8B-B14F-4D97-AF65-F5344CB8AC3E}">
        <p14:creationId xmlns:p14="http://schemas.microsoft.com/office/powerpoint/2010/main" val="1832960043"/>
      </p:ext>
    </p:extLst>
  </p:cSld>
  <p:clrMapOvr>
    <a:masterClrMapping/>
  </p:clrMapOvr>
  <p:transition>
    <p:fad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chemeClr val="tx1"/>
                </a:solidFill>
              </a:rPr>
              <a:t>Manage S</a:t>
            </a:r>
            <a:r>
              <a:rPr lang="en-US" sz="5400" dirty="0" smtClean="0">
                <a:solidFill>
                  <a:schemeClr val="tx1"/>
                </a:solidFill>
              </a:rPr>
              <a:t>warms</a:t>
            </a:r>
            <a:endParaRPr lang="en-US" sz="5400" dirty="0"/>
          </a:p>
        </p:txBody>
      </p:sp>
    </p:spTree>
    <p:extLst>
      <p:ext uri="{BB962C8B-B14F-4D97-AF65-F5344CB8AC3E}">
        <p14:creationId xmlns:p14="http://schemas.microsoft.com/office/powerpoint/2010/main" val="1741658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Our First Docker Container</a:t>
            </a:r>
          </a:p>
        </p:txBody>
      </p:sp>
      <p:sp>
        <p:nvSpPr>
          <p:cNvPr id="3" name="Content Placeholder 2"/>
          <p:cNvSpPr>
            <a:spLocks noGrp="1"/>
          </p:cNvSpPr>
          <p:nvPr>
            <p:ph idx="1"/>
          </p:nvPr>
        </p:nvSpPr>
        <p:spPr/>
        <p:txBody>
          <a:bodyPr/>
          <a:lstStyle/>
          <a:p>
            <a:pPr>
              <a:buFont typeface="Wingdings" charset="2"/>
              <a:buChar char="q"/>
            </a:pPr>
            <a:r>
              <a:rPr lang="en-US" sz="2400" dirty="0" smtClean="0"/>
              <a:t> Let’s </a:t>
            </a:r>
            <a:r>
              <a:rPr lang="en-US" sz="2400" dirty="0"/>
              <a:t>run a </a:t>
            </a:r>
            <a:r>
              <a:rPr lang="en-US" sz="2400" dirty="0" smtClean="0"/>
              <a:t>Linux shell </a:t>
            </a:r>
            <a:r>
              <a:rPr lang="en-US" sz="2400" b="1" dirty="0" smtClean="0"/>
              <a:t>inside</a:t>
            </a:r>
            <a:r>
              <a:rPr lang="en-US" sz="2400" dirty="0" smtClean="0"/>
              <a:t> </a:t>
            </a:r>
            <a:r>
              <a:rPr lang="en-US" sz="2400" dirty="0"/>
              <a:t>a </a:t>
            </a:r>
            <a:r>
              <a:rPr lang="en-US" sz="2400" dirty="0" smtClean="0"/>
              <a:t>Docker container, from the inside:</a:t>
            </a:r>
          </a:p>
          <a:p>
            <a:pPr>
              <a:buFont typeface="Wingdings" charset="2"/>
              <a:buChar char="q"/>
            </a:pPr>
            <a:endParaRPr lang="en-US" sz="2400" dirty="0"/>
          </a:p>
          <a:p>
            <a:pPr>
              <a:buFont typeface="Wingdings" charset="2"/>
              <a:buChar char="q"/>
            </a:pPr>
            <a:r>
              <a:rPr lang="en-US" sz="2400" dirty="0"/>
              <a:t> </a:t>
            </a:r>
            <a:r>
              <a:rPr lang="en-US" sz="2400" dirty="0" smtClean="0"/>
              <a:t>Output:</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r>
              <a:rPr lang="en-US" sz="2400" dirty="0"/>
              <a:t> </a:t>
            </a:r>
            <a:r>
              <a:rPr lang="en-US" sz="2400" dirty="0" smtClean="0"/>
              <a:t>It’s just that easy!</a:t>
            </a:r>
            <a:endParaRPr lang="en-US" sz="2400" dirty="0"/>
          </a:p>
          <a:p>
            <a:endParaRPr lang="en-US"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7" name="Content Placeholder 2"/>
          <p:cNvSpPr>
            <a:spLocks noGrp="1"/>
          </p:cNvSpPr>
          <p:nvPr/>
        </p:nvSpPr>
        <p:spPr>
          <a:xfrm>
            <a:off x="3316604" y="1643317"/>
            <a:ext cx="5619750" cy="373722"/>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run --it --</a:t>
            </a:r>
            <a:r>
              <a:rPr lang="en-US" dirty="0" err="1" smtClean="0">
                <a:solidFill>
                  <a:schemeClr val="bg1"/>
                </a:solidFill>
                <a:latin typeface="Courier New" panose="02070309020205020404" pitchFamily="49" charset="0"/>
                <a:cs typeface="Courier New" panose="02070309020205020404" pitchFamily="49" charset="0"/>
              </a:rPr>
              <a:t>rm</a:t>
            </a:r>
            <a:r>
              <a:rPr lang="en-US" dirty="0" smtClean="0">
                <a:solidFill>
                  <a:schemeClr val="bg1"/>
                </a:solidFill>
                <a:latin typeface="Courier New" panose="02070309020205020404" pitchFamily="49" charset="0"/>
                <a:cs typeface="Courier New" panose="02070309020205020404" pitchFamily="49" charset="0"/>
              </a:rPr>
              <a:t> centos:7 bash</a:t>
            </a:r>
            <a:endParaRPr lang="en-US" dirty="0">
              <a:solidFill>
                <a:schemeClr val="bg1"/>
              </a:solidFill>
              <a:latin typeface="Courier New" panose="02070309020205020404" pitchFamily="49" charset="0"/>
              <a:cs typeface="Courier New" panose="02070309020205020404" pitchFamily="49" charset="0"/>
            </a:endParaRPr>
          </a:p>
        </p:txBody>
      </p:sp>
      <p:sp>
        <p:nvSpPr>
          <p:cNvPr id="8" name="Content Placeholder 2"/>
          <p:cNvSpPr>
            <a:spLocks noGrp="1"/>
          </p:cNvSpPr>
          <p:nvPr/>
        </p:nvSpPr>
        <p:spPr>
          <a:xfrm>
            <a:off x="4183379" y="2593555"/>
            <a:ext cx="3886200" cy="435395"/>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smtClean="0">
                <a:solidFill>
                  <a:schemeClr val="tx1"/>
                </a:solidFill>
                <a:latin typeface="Courier New" panose="02070309020205020404" pitchFamily="49" charset="0"/>
                <a:cs typeface="Courier New" panose="02070309020205020404" pitchFamily="49" charset="0"/>
              </a:rPr>
              <a:t> </a:t>
            </a:r>
            <a:r>
              <a:rPr lang="en-US" dirty="0">
                <a:solidFill>
                  <a:schemeClr val="tx1"/>
                </a:solidFill>
                <a:latin typeface="Courier New" panose="02070309020205020404" pitchFamily="49" charset="0"/>
                <a:cs typeface="Courier New" panose="02070309020205020404" pitchFamily="49" charset="0"/>
              </a:rPr>
              <a:t>[root@d7dfcc490cbe /]# _</a:t>
            </a:r>
            <a:endParaRPr lang="en-US" dirty="0" smtClean="0">
              <a:solidFill>
                <a:schemeClr val="tx1"/>
              </a:solidFill>
              <a:latin typeface="Courier New" panose="02070309020205020404" pitchFamily="49" charset="0"/>
              <a:cs typeface="Courier New" panose="02070309020205020404" pitchFamily="49" charset="0"/>
            </a:endParaRPr>
          </a:p>
          <a:p>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70455937"/>
      </p:ext>
    </p:extLst>
  </p:cSld>
  <p:clrMapOvr>
    <a:masterClrMapping/>
  </p:clrMapOvr>
  <p:transition>
    <p:fade/>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 Swarms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Docker </a:t>
            </a:r>
            <a:r>
              <a:rPr lang="en-US" sz="2400" dirty="0">
                <a:solidFill>
                  <a:schemeClr val="tx1"/>
                </a:solidFill>
              </a:rPr>
              <a:t>Cloud now allows you to connect to clusters of Docker Engines in swarm </a:t>
            </a:r>
            <a:r>
              <a:rPr lang="en-US" sz="2400" dirty="0" smtClean="0">
                <a:solidFill>
                  <a:schemeClr val="tx1"/>
                </a:solidFill>
              </a:rPr>
              <a:t>mode</a:t>
            </a:r>
          </a:p>
          <a:p>
            <a:pPr>
              <a:buFont typeface="Wingdings" charset="2"/>
              <a:buChar char="q"/>
            </a:pPr>
            <a:r>
              <a:rPr lang="en-US" sz="2400" dirty="0">
                <a:solidFill>
                  <a:schemeClr val="tx1"/>
                </a:solidFill>
              </a:rPr>
              <a:t> </a:t>
            </a:r>
            <a:r>
              <a:rPr lang="en-US" sz="2400" dirty="0" smtClean="0">
                <a:solidFill>
                  <a:schemeClr val="tx1"/>
                </a:solidFill>
              </a:rPr>
              <a:t>With </a:t>
            </a:r>
            <a:r>
              <a:rPr lang="en-US" sz="2400" dirty="0">
                <a:solidFill>
                  <a:schemeClr val="tx1"/>
                </a:solidFill>
              </a:rPr>
              <a:t>Beta Swarm Mode in Docker Cloud, you can provision swarms to popular cloud providers, or register existing swarms to Docker </a:t>
            </a:r>
            <a:r>
              <a:rPr lang="en-US" sz="2400" dirty="0" smtClean="0">
                <a:solidFill>
                  <a:schemeClr val="tx1"/>
                </a:solidFill>
              </a:rPr>
              <a:t>Cloud</a:t>
            </a:r>
          </a:p>
          <a:p>
            <a:pPr>
              <a:buFont typeface="Wingdings" charset="2"/>
              <a:buChar char="q"/>
            </a:pPr>
            <a:r>
              <a:rPr lang="en-US" sz="2400" dirty="0">
                <a:solidFill>
                  <a:schemeClr val="tx1"/>
                </a:solidFill>
              </a:rPr>
              <a:t> </a:t>
            </a:r>
            <a:r>
              <a:rPr lang="en-US" sz="2400" dirty="0" smtClean="0">
                <a:solidFill>
                  <a:schemeClr val="tx1"/>
                </a:solidFill>
              </a:rPr>
              <a:t>Use </a:t>
            </a:r>
            <a:r>
              <a:rPr lang="en-US" sz="2400" dirty="0">
                <a:solidFill>
                  <a:schemeClr val="tx1"/>
                </a:solidFill>
              </a:rPr>
              <a:t>your Docker ID to authenticate and securely access personal or team </a:t>
            </a:r>
            <a:r>
              <a:rPr lang="en-US" sz="2400" dirty="0" smtClean="0">
                <a:solidFill>
                  <a:schemeClr val="tx1"/>
                </a:solidFill>
              </a:rPr>
              <a:t>swarms</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250</a:t>
            </a:fld>
            <a:endParaRPr lang="en-US" altLang="en-US"/>
          </a:p>
        </p:txBody>
      </p:sp>
    </p:spTree>
    <p:extLst>
      <p:ext uri="{BB962C8B-B14F-4D97-AF65-F5344CB8AC3E}">
        <p14:creationId xmlns:p14="http://schemas.microsoft.com/office/powerpoint/2010/main" val="1143237139"/>
      </p:ext>
    </p:extLst>
  </p:cSld>
  <p:clrMapOvr>
    <a:masterClrMapping/>
  </p:clrMapOvr>
  <p:transition>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a New Swarm on Azure in Docker Cloud</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You can now create </a:t>
            </a:r>
            <a:r>
              <a:rPr lang="en-US" sz="2400" i="1" dirty="0">
                <a:solidFill>
                  <a:schemeClr val="tx1"/>
                </a:solidFill>
              </a:rPr>
              <a:t>new</a:t>
            </a:r>
            <a:r>
              <a:rPr lang="en-US" sz="2400" dirty="0">
                <a:solidFill>
                  <a:schemeClr val="tx1"/>
                </a:solidFill>
              </a:rPr>
              <a:t> Docker Swarms from within Docker Cloud as well as register existing </a:t>
            </a:r>
            <a:r>
              <a:rPr lang="en-US" sz="2400" dirty="0" smtClean="0">
                <a:solidFill>
                  <a:schemeClr val="tx1"/>
                </a:solidFill>
              </a:rPr>
              <a:t>swarms</a:t>
            </a:r>
            <a:endParaRPr lang="en-US" sz="2400" dirty="0">
              <a:solidFill>
                <a:schemeClr val="tx1"/>
              </a:solidFill>
            </a:endParaRPr>
          </a:p>
          <a:p>
            <a:pPr>
              <a:buFont typeface="Wingdings" charset="2"/>
              <a:buChar char="q"/>
            </a:pPr>
            <a:r>
              <a:rPr lang="en-US" sz="2400" dirty="0">
                <a:solidFill>
                  <a:schemeClr val="tx1"/>
                </a:solidFill>
              </a:rPr>
              <a:t>When you create a swarm, Docker Cloud connects to the Cloud provider on your behalf, and uses the provider’s APIs and a provider-specific template to launch Docker </a:t>
            </a:r>
            <a:r>
              <a:rPr lang="en-US" sz="2400" dirty="0" smtClean="0">
                <a:solidFill>
                  <a:schemeClr val="tx1"/>
                </a:solidFill>
              </a:rPr>
              <a:t>instances </a:t>
            </a:r>
            <a:endParaRPr lang="en-US" sz="2400" dirty="0">
              <a:solidFill>
                <a:schemeClr val="tx1"/>
              </a:solidFill>
            </a:endParaRPr>
          </a:p>
          <a:p>
            <a:pPr>
              <a:buFont typeface="Wingdings" charset="2"/>
              <a:buChar char="q"/>
            </a:pPr>
            <a:r>
              <a:rPr lang="en-US" sz="2400" dirty="0">
                <a:solidFill>
                  <a:schemeClr val="tx1"/>
                </a:solidFill>
              </a:rPr>
              <a:t>The instances are then joined to a swarm and the swarm is configured using your </a:t>
            </a:r>
            <a:r>
              <a:rPr lang="en-US" sz="2400" dirty="0" smtClean="0">
                <a:solidFill>
                  <a:schemeClr val="tx1"/>
                </a:solidFill>
              </a:rPr>
              <a:t>input</a:t>
            </a:r>
            <a:endParaRPr lang="en-US" sz="2400" dirty="0">
              <a:solidFill>
                <a:schemeClr val="tx1"/>
              </a:solidFill>
            </a:endParaRPr>
          </a:p>
          <a:p>
            <a:pPr>
              <a:buFont typeface="Wingdings" charset="2"/>
              <a:buChar char="q"/>
            </a:pPr>
            <a:r>
              <a:rPr lang="en-US" sz="2400" dirty="0">
                <a:solidFill>
                  <a:schemeClr val="tx1"/>
                </a:solidFill>
              </a:rPr>
              <a:t>When you access the swarm from Docker Cloud, the system forwards your commands directly to the Docker instances running in the </a:t>
            </a:r>
            <a:r>
              <a:rPr lang="en-US" sz="2400" dirty="0" smtClean="0">
                <a:solidFill>
                  <a:schemeClr val="tx1"/>
                </a:solidFill>
              </a:rPr>
              <a:t>swarm</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251</a:t>
            </a:fld>
            <a:endParaRPr lang="en-US" altLang="en-US"/>
          </a:p>
        </p:txBody>
      </p:sp>
    </p:spTree>
    <p:extLst>
      <p:ext uri="{BB962C8B-B14F-4D97-AF65-F5344CB8AC3E}">
        <p14:creationId xmlns:p14="http://schemas.microsoft.com/office/powerpoint/2010/main" val="1260962663"/>
      </p:ext>
    </p:extLst>
  </p:cSld>
  <p:clrMapOvr>
    <a:masterClrMapping/>
  </p:clrMapOvr>
  <p:transition>
    <p:fad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a New Swarm on Azure in Docker Cloud</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To </a:t>
            </a:r>
            <a:r>
              <a:rPr lang="en-US" sz="2400" dirty="0">
                <a:solidFill>
                  <a:schemeClr val="tx1"/>
                </a:solidFill>
              </a:rPr>
              <a:t>create a swarm, you need to give Docker Cloud permission to deploy swarm nodes on your behalf in your cloud services provider </a:t>
            </a:r>
            <a:r>
              <a:rPr lang="en-US" sz="2400" dirty="0" smtClean="0">
                <a:solidFill>
                  <a:schemeClr val="tx1"/>
                </a:solidFill>
              </a:rPr>
              <a:t>account</a:t>
            </a:r>
          </a:p>
          <a:p>
            <a:pPr>
              <a:buFont typeface="Wingdings" charset="2"/>
              <a:buChar char="q"/>
            </a:pPr>
            <a:r>
              <a:rPr lang="en-US" sz="2400" dirty="0">
                <a:solidFill>
                  <a:schemeClr val="tx1"/>
                </a:solidFill>
              </a:rPr>
              <a:t> </a:t>
            </a:r>
            <a:r>
              <a:rPr lang="en-US" sz="2400" dirty="0" smtClean="0">
                <a:solidFill>
                  <a:schemeClr val="tx1"/>
                </a:solidFill>
              </a:rPr>
              <a:t>If </a:t>
            </a:r>
            <a:r>
              <a:rPr lang="en-US" sz="2400" dirty="0">
                <a:solidFill>
                  <a:schemeClr val="tx1"/>
                </a:solidFill>
              </a:rPr>
              <a:t>you haven’t yet linked Docker Cloud to Azure, </a:t>
            </a:r>
            <a:r>
              <a:rPr lang="en-US" sz="2400" dirty="0" smtClean="0">
                <a:solidFill>
                  <a:schemeClr val="tx1"/>
                </a:solidFill>
              </a:rPr>
              <a:t>you’ll first need to follow those steps </a:t>
            </a:r>
          </a:p>
          <a:p>
            <a:pPr>
              <a:buFont typeface="Wingdings" charset="2"/>
              <a:buChar char="q"/>
            </a:pPr>
            <a:r>
              <a:rPr lang="en-US" sz="2400" dirty="0">
                <a:solidFill>
                  <a:schemeClr val="tx1"/>
                </a:solidFill>
              </a:rPr>
              <a:t> </a:t>
            </a:r>
            <a:r>
              <a:rPr lang="en-US" sz="2400" dirty="0" smtClean="0">
                <a:solidFill>
                  <a:schemeClr val="tx1"/>
                </a:solidFill>
              </a:rPr>
              <a:t>Once </a:t>
            </a:r>
            <a:r>
              <a:rPr lang="en-US" sz="2400" dirty="0">
                <a:solidFill>
                  <a:schemeClr val="tx1"/>
                </a:solidFill>
              </a:rPr>
              <a:t>it’s linked, it shows up on the </a:t>
            </a:r>
            <a:r>
              <a:rPr lang="en-US" sz="2400" b="1" dirty="0">
                <a:solidFill>
                  <a:schemeClr val="tx1"/>
                </a:solidFill>
              </a:rPr>
              <a:t>Swarms -&gt; Create</a:t>
            </a:r>
            <a:r>
              <a:rPr lang="en-US" sz="2400" dirty="0">
                <a:solidFill>
                  <a:schemeClr val="tx1"/>
                </a:solidFill>
              </a:rPr>
              <a:t> page as a connected service </a:t>
            </a:r>
            <a:r>
              <a:rPr lang="en-US" sz="2400" dirty="0" smtClean="0">
                <a:solidFill>
                  <a:schemeClr val="tx1"/>
                </a:solidFill>
              </a:rPr>
              <a:t>provider</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252</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726360"/>
            <a:ext cx="10058400" cy="2295134"/>
          </a:xfrm>
          <a:prstGeom prst="rect">
            <a:avLst/>
          </a:prstGeom>
        </p:spPr>
      </p:pic>
    </p:spTree>
    <p:extLst>
      <p:ext uri="{BB962C8B-B14F-4D97-AF65-F5344CB8AC3E}">
        <p14:creationId xmlns:p14="http://schemas.microsoft.com/office/powerpoint/2010/main" val="1336028454"/>
      </p:ext>
    </p:extLst>
  </p:cSld>
  <p:clrMapOvr>
    <a:masterClrMapping/>
  </p:clrMapOvr>
  <p:transition>
    <p:fad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a Swarm</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Here’s the quick rundown:</a:t>
            </a:r>
          </a:p>
          <a:p>
            <a:pPr marL="457200" indent="-457200">
              <a:buClr>
                <a:schemeClr val="tx1"/>
              </a:buClr>
              <a:buFont typeface="+mj-lt"/>
              <a:buAutoNum type="arabicPeriod"/>
            </a:pPr>
            <a:r>
              <a:rPr lang="en-US" sz="2400" dirty="0" smtClean="0">
                <a:solidFill>
                  <a:schemeClr val="tx1"/>
                </a:solidFill>
              </a:rPr>
              <a:t>If </a:t>
            </a:r>
            <a:r>
              <a:rPr lang="en-US" sz="2400" dirty="0">
                <a:solidFill>
                  <a:schemeClr val="tx1"/>
                </a:solidFill>
              </a:rPr>
              <a:t>necessary, log in to Docker Cloud and switch to Swarm </a:t>
            </a:r>
            <a:r>
              <a:rPr lang="en-US" sz="2400" dirty="0" smtClean="0">
                <a:solidFill>
                  <a:schemeClr val="tx1"/>
                </a:solidFill>
              </a:rPr>
              <a:t>Mode.</a:t>
            </a:r>
            <a:endParaRPr lang="en-US" sz="2400" dirty="0">
              <a:solidFill>
                <a:schemeClr val="tx1"/>
              </a:solidFill>
            </a:endParaRPr>
          </a:p>
          <a:p>
            <a:pPr marL="457200" indent="-457200">
              <a:buClr>
                <a:schemeClr val="tx1"/>
              </a:buClr>
              <a:buFont typeface="+mj-lt"/>
              <a:buAutoNum type="arabicPeriod"/>
            </a:pPr>
            <a:r>
              <a:rPr lang="en-US" sz="2400" dirty="0" smtClean="0">
                <a:solidFill>
                  <a:schemeClr val="tx1"/>
                </a:solidFill>
              </a:rPr>
              <a:t>Click</a:t>
            </a:r>
            <a:r>
              <a:rPr lang="en-US" sz="2400" dirty="0">
                <a:solidFill>
                  <a:schemeClr val="tx1"/>
                </a:solidFill>
              </a:rPr>
              <a:t> </a:t>
            </a:r>
            <a:r>
              <a:rPr lang="en-US" sz="2400" b="1" dirty="0">
                <a:solidFill>
                  <a:schemeClr val="tx1"/>
                </a:solidFill>
              </a:rPr>
              <a:t>Swarms</a:t>
            </a:r>
            <a:r>
              <a:rPr lang="en-US" sz="2400" dirty="0">
                <a:solidFill>
                  <a:schemeClr val="tx1"/>
                </a:solidFill>
              </a:rPr>
              <a:t> in the top navigation, then click </a:t>
            </a:r>
            <a:r>
              <a:rPr lang="en-US" sz="2400" b="1" dirty="0" smtClean="0">
                <a:solidFill>
                  <a:schemeClr val="tx1"/>
                </a:solidFill>
              </a:rPr>
              <a:t>Create.</a:t>
            </a:r>
            <a:endParaRPr lang="en-US" sz="2400" dirty="0">
              <a:solidFill>
                <a:schemeClr val="tx1"/>
              </a:solidFill>
            </a:endParaRPr>
          </a:p>
          <a:p>
            <a:pPr marL="457200" indent="-457200">
              <a:buClr>
                <a:schemeClr val="tx1"/>
              </a:buClr>
              <a:buFont typeface="+mj-lt"/>
              <a:buAutoNum type="arabicPeriod"/>
            </a:pPr>
            <a:r>
              <a:rPr lang="en-US" sz="2400" dirty="0" smtClean="0">
                <a:solidFill>
                  <a:schemeClr val="tx1"/>
                </a:solidFill>
              </a:rPr>
              <a:t>Enter </a:t>
            </a:r>
            <a:r>
              <a:rPr lang="en-US" sz="2400" dirty="0">
                <a:solidFill>
                  <a:schemeClr val="tx1"/>
                </a:solidFill>
              </a:rPr>
              <a:t>a name for the new </a:t>
            </a:r>
            <a:r>
              <a:rPr lang="en-US" sz="2400" dirty="0" smtClean="0">
                <a:solidFill>
                  <a:schemeClr val="tx1"/>
                </a:solidFill>
              </a:rPr>
              <a:t>swarm.</a:t>
            </a:r>
            <a:endParaRPr lang="en-US" sz="2200" dirty="0" smtClean="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253</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0" y="3352800"/>
            <a:ext cx="8483600" cy="2133600"/>
          </a:xfrm>
          <a:prstGeom prst="rect">
            <a:avLst/>
          </a:prstGeom>
        </p:spPr>
      </p:pic>
    </p:spTree>
    <p:extLst>
      <p:ext uri="{BB962C8B-B14F-4D97-AF65-F5344CB8AC3E}">
        <p14:creationId xmlns:p14="http://schemas.microsoft.com/office/powerpoint/2010/main" val="1579461177"/>
      </p:ext>
    </p:extLst>
  </p:cSld>
  <p:clrMapOvr>
    <a:masterClrMapping/>
  </p:clrMapOvr>
  <p:transition>
    <p:fade/>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a Swarm</a:t>
            </a:r>
            <a:endParaRPr lang="en-US" dirty="0"/>
          </a:p>
        </p:txBody>
      </p:sp>
      <p:sp>
        <p:nvSpPr>
          <p:cNvPr id="3" name="Content Placeholder 2"/>
          <p:cNvSpPr>
            <a:spLocks noGrp="1"/>
          </p:cNvSpPr>
          <p:nvPr>
            <p:ph idx="1"/>
          </p:nvPr>
        </p:nvSpPr>
        <p:spPr/>
        <p:txBody>
          <a:bodyPr>
            <a:normAutofit/>
          </a:bodyPr>
          <a:lstStyle/>
          <a:p>
            <a:pPr marL="365760" indent="-457200">
              <a:buClr>
                <a:schemeClr val="tx1"/>
              </a:buClr>
              <a:buFont typeface="+mj-lt"/>
              <a:buAutoNum type="arabicPeriod" startAt="4"/>
            </a:pPr>
            <a:r>
              <a:rPr lang="en-US" sz="2200" dirty="0" smtClean="0">
                <a:solidFill>
                  <a:schemeClr val="tx1"/>
                </a:solidFill>
              </a:rPr>
              <a:t>Select </a:t>
            </a:r>
            <a:r>
              <a:rPr lang="en-US" sz="2200" dirty="0">
                <a:solidFill>
                  <a:schemeClr val="tx1"/>
                </a:solidFill>
              </a:rPr>
              <a:t>Microsoft Azure as the service provider, </a:t>
            </a:r>
            <a:r>
              <a:rPr lang="en-US" sz="2200" dirty="0" smtClean="0">
                <a:solidFill>
                  <a:schemeClr val="tx1"/>
                </a:solidFill>
              </a:rPr>
              <a:t>select </a:t>
            </a:r>
            <a:r>
              <a:rPr lang="en-US" sz="2200" dirty="0">
                <a:solidFill>
                  <a:schemeClr val="tx1"/>
                </a:solidFill>
              </a:rPr>
              <a:t>a channel (Stable or Edge) from the drop-down menu, provide an App name, and select the Azure Subscription you want to </a:t>
            </a:r>
            <a:r>
              <a:rPr lang="en-US" sz="2200" dirty="0" smtClean="0">
                <a:solidFill>
                  <a:schemeClr val="tx1"/>
                </a:solidFill>
              </a:rPr>
              <a:t>use.</a:t>
            </a:r>
            <a:endParaRPr lang="en-US" sz="2200" dirty="0">
              <a:solidFill>
                <a:schemeClr val="tx1"/>
              </a:solidFill>
            </a:endParaRPr>
          </a:p>
          <a:p>
            <a:pPr lvl="1">
              <a:buFont typeface="Wingdings" charset="2"/>
              <a:buChar char="q"/>
            </a:pPr>
            <a:endParaRPr lang="en-US" sz="22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254</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133600"/>
            <a:ext cx="7599679" cy="3974691"/>
          </a:xfrm>
          <a:prstGeom prst="rect">
            <a:avLst/>
          </a:prstGeom>
        </p:spPr>
      </p:pic>
    </p:spTree>
    <p:extLst>
      <p:ext uri="{BB962C8B-B14F-4D97-AF65-F5344CB8AC3E}">
        <p14:creationId xmlns:p14="http://schemas.microsoft.com/office/powerpoint/2010/main" val="1461538710"/>
      </p:ext>
    </p:extLst>
  </p:cSld>
  <p:clrMapOvr>
    <a:masterClrMapping/>
  </p:clrMapOvr>
  <p:transition>
    <p:fade/>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a Swarm</a:t>
            </a:r>
            <a:endParaRPr lang="en-US" dirty="0"/>
          </a:p>
        </p:txBody>
      </p:sp>
      <p:sp>
        <p:nvSpPr>
          <p:cNvPr id="3" name="Content Placeholder 2"/>
          <p:cNvSpPr>
            <a:spLocks noGrp="1"/>
          </p:cNvSpPr>
          <p:nvPr>
            <p:ph idx="1"/>
          </p:nvPr>
        </p:nvSpPr>
        <p:spPr/>
        <p:txBody>
          <a:bodyPr>
            <a:normAutofit/>
          </a:bodyPr>
          <a:lstStyle/>
          <a:p>
            <a:pPr marL="457200" indent="-457200">
              <a:buClr>
                <a:schemeClr val="tx1"/>
              </a:buClr>
              <a:buFont typeface="+mj-lt"/>
              <a:buAutoNum type="arabicPeriod" startAt="5"/>
            </a:pPr>
            <a:r>
              <a:rPr lang="en-US" sz="2400" dirty="0" smtClean="0">
                <a:solidFill>
                  <a:schemeClr val="tx1"/>
                </a:solidFill>
              </a:rPr>
              <a:t>Make </a:t>
            </a:r>
            <a:r>
              <a:rPr lang="en-US" sz="2400" dirty="0">
                <a:solidFill>
                  <a:schemeClr val="tx1"/>
                </a:solidFill>
              </a:rPr>
              <a:t>sure that </a:t>
            </a:r>
            <a:r>
              <a:rPr lang="en-US" sz="2400" b="1" dirty="0">
                <a:solidFill>
                  <a:schemeClr val="tx1"/>
                </a:solidFill>
              </a:rPr>
              <a:t>Create new resource group</a:t>
            </a:r>
            <a:r>
              <a:rPr lang="en-US" sz="2400" dirty="0">
                <a:solidFill>
                  <a:schemeClr val="tx1"/>
                </a:solidFill>
              </a:rPr>
              <a:t> is selected, provide a name for the group, and select a location from the drop-down </a:t>
            </a:r>
            <a:r>
              <a:rPr lang="en-US" sz="2400" dirty="0" smtClean="0">
                <a:solidFill>
                  <a:schemeClr val="tx1"/>
                </a:solidFill>
              </a:rPr>
              <a:t>menu.</a:t>
            </a:r>
            <a:endParaRPr lang="en-US" sz="22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255</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350" y="2057400"/>
            <a:ext cx="8369300" cy="3657600"/>
          </a:xfrm>
          <a:prstGeom prst="rect">
            <a:avLst/>
          </a:prstGeom>
        </p:spPr>
      </p:pic>
    </p:spTree>
    <p:extLst>
      <p:ext uri="{BB962C8B-B14F-4D97-AF65-F5344CB8AC3E}">
        <p14:creationId xmlns:p14="http://schemas.microsoft.com/office/powerpoint/2010/main" val="427384647"/>
      </p:ext>
    </p:extLst>
  </p:cSld>
  <p:clrMapOvr>
    <a:masterClrMapping/>
  </p:clrMapOvr>
  <p:transition>
    <p:fade/>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a Swarm</a:t>
            </a:r>
            <a:endParaRPr lang="en-US" dirty="0"/>
          </a:p>
        </p:txBody>
      </p:sp>
      <p:sp>
        <p:nvSpPr>
          <p:cNvPr id="3" name="Content Placeholder 2"/>
          <p:cNvSpPr>
            <a:spLocks noGrp="1"/>
          </p:cNvSpPr>
          <p:nvPr>
            <p:ph idx="1"/>
          </p:nvPr>
        </p:nvSpPr>
        <p:spPr/>
        <p:txBody>
          <a:bodyPr>
            <a:normAutofit/>
          </a:bodyPr>
          <a:lstStyle/>
          <a:p>
            <a:pPr marL="457200" indent="-457200">
              <a:buClr>
                <a:schemeClr val="tx1"/>
              </a:buClr>
              <a:buFont typeface="+mj-lt"/>
              <a:buAutoNum type="arabicPeriod" startAt="6"/>
            </a:pPr>
            <a:r>
              <a:rPr lang="en-US" sz="2400" dirty="0">
                <a:solidFill>
                  <a:schemeClr val="tx1"/>
                </a:solidFill>
              </a:rPr>
              <a:t>Choose how many swarm managers and worker nodes to </a:t>
            </a:r>
            <a:r>
              <a:rPr lang="en-US" sz="2400" dirty="0" smtClean="0">
                <a:solidFill>
                  <a:schemeClr val="tx1"/>
                </a:solidFill>
              </a:rPr>
              <a:t>deploy.</a:t>
            </a:r>
          </a:p>
          <a:p>
            <a:pPr marL="457200" indent="-457200">
              <a:buClr>
                <a:schemeClr val="tx1"/>
              </a:buClr>
              <a:buFont typeface="+mj-lt"/>
              <a:buAutoNum type="arabicPeriod" startAt="6"/>
            </a:pPr>
            <a:endParaRPr lang="en-US" sz="2400" dirty="0" smtClean="0">
              <a:solidFill>
                <a:schemeClr val="tx1"/>
              </a:solidFill>
            </a:endParaRPr>
          </a:p>
          <a:p>
            <a:pPr marL="457200" indent="-457200">
              <a:buClr>
                <a:schemeClr val="tx1"/>
              </a:buClr>
              <a:buFont typeface="+mj-lt"/>
              <a:buAutoNum type="arabicPeriod" startAt="6"/>
            </a:pPr>
            <a:endParaRPr lang="en-US" sz="2400" dirty="0">
              <a:solidFill>
                <a:schemeClr val="tx1"/>
              </a:solidFill>
            </a:endParaRPr>
          </a:p>
          <a:p>
            <a:pPr marL="457200" indent="-457200">
              <a:buClr>
                <a:schemeClr val="tx1"/>
              </a:buClr>
              <a:buFont typeface="+mj-lt"/>
              <a:buAutoNum type="arabicPeriod" startAt="6"/>
            </a:pPr>
            <a:endParaRPr lang="en-US" sz="2400" dirty="0" smtClean="0">
              <a:solidFill>
                <a:schemeClr val="tx1"/>
              </a:solidFill>
            </a:endParaRPr>
          </a:p>
          <a:p>
            <a:pPr marL="457200" indent="-457200">
              <a:buClr>
                <a:schemeClr val="tx1"/>
              </a:buClr>
              <a:buFont typeface="+mj-lt"/>
              <a:buAutoNum type="arabicPeriod" startAt="6"/>
            </a:pPr>
            <a:endParaRPr lang="en-US" sz="2400" dirty="0" smtClean="0">
              <a:solidFill>
                <a:schemeClr val="tx1"/>
              </a:solidFill>
            </a:endParaRPr>
          </a:p>
          <a:p>
            <a:pPr marL="457200" indent="-457200">
              <a:buClr>
                <a:schemeClr val="tx1"/>
              </a:buClr>
              <a:buFont typeface="+mj-lt"/>
              <a:buAutoNum type="arabicPeriod" startAt="6"/>
            </a:pPr>
            <a:r>
              <a:rPr lang="en-US" sz="2400" dirty="0">
                <a:solidFill>
                  <a:schemeClr val="tx1"/>
                </a:solidFill>
              </a:rPr>
              <a:t> Configure swarm properties, SSH key and resource </a:t>
            </a:r>
            <a:r>
              <a:rPr lang="en-US" sz="2400" dirty="0" smtClean="0">
                <a:solidFill>
                  <a:schemeClr val="tx1"/>
                </a:solidFill>
              </a:rPr>
              <a:t>cleanup.</a:t>
            </a:r>
            <a:endParaRPr lang="en-US" sz="2400" dirty="0">
              <a:solidFill>
                <a:schemeClr val="tx1"/>
              </a:solidFill>
            </a:endParaRPr>
          </a:p>
          <a:p>
            <a:pPr marL="457200" indent="-457200">
              <a:buClr>
                <a:schemeClr val="tx1"/>
              </a:buClr>
              <a:buFont typeface="+mj-lt"/>
              <a:buAutoNum type="arabicPeriod" startAt="6"/>
            </a:pPr>
            <a:endParaRPr lang="en-US" sz="2400" dirty="0" smtClean="0">
              <a:solidFill>
                <a:schemeClr val="tx1"/>
              </a:solidFill>
            </a:endParaRPr>
          </a:p>
          <a:p>
            <a:pPr marL="457200" indent="-457200">
              <a:buClr>
                <a:schemeClr val="tx1"/>
              </a:buClr>
              <a:buFont typeface="+mj-lt"/>
              <a:buAutoNum type="arabicPeriod" startAt="6"/>
            </a:pPr>
            <a:endParaRPr lang="en-US" sz="2400" dirty="0">
              <a:solidFill>
                <a:schemeClr val="tx1"/>
              </a:solidFill>
            </a:endParaRPr>
          </a:p>
          <a:p>
            <a:pPr marL="457200" indent="-457200">
              <a:buClr>
                <a:schemeClr val="tx1"/>
              </a:buClr>
              <a:buFont typeface="+mj-lt"/>
              <a:buAutoNum type="arabicPeriod" startAt="6"/>
            </a:pPr>
            <a:endParaRPr lang="en-US" sz="2400" dirty="0" smtClean="0">
              <a:solidFill>
                <a:schemeClr val="tx1"/>
              </a:solidFill>
            </a:endParaRPr>
          </a:p>
          <a:p>
            <a:pPr marL="457200" indent="-457200">
              <a:buClr>
                <a:schemeClr val="tx1"/>
              </a:buClr>
              <a:buFont typeface="+mj-lt"/>
              <a:buAutoNum type="arabicPeriod" startAt="6"/>
            </a:pPr>
            <a:endParaRPr lang="en-US" sz="2400" dirty="0">
              <a:solidFill>
                <a:schemeClr val="tx1"/>
              </a:solidFill>
            </a:endParaRPr>
          </a:p>
          <a:p>
            <a:pPr marL="457200" indent="-457200">
              <a:buClr>
                <a:schemeClr val="tx1"/>
              </a:buClr>
              <a:buFont typeface="+mj-lt"/>
              <a:buAutoNum type="arabicPeriod" startAt="6"/>
            </a:pPr>
            <a:endParaRPr lang="en-US" sz="22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256</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0557" y="1511284"/>
            <a:ext cx="7525443" cy="191771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4191000"/>
            <a:ext cx="8115300" cy="1839468"/>
          </a:xfrm>
          <a:prstGeom prst="rect">
            <a:avLst/>
          </a:prstGeom>
        </p:spPr>
      </p:pic>
    </p:spTree>
    <p:extLst>
      <p:ext uri="{BB962C8B-B14F-4D97-AF65-F5344CB8AC3E}">
        <p14:creationId xmlns:p14="http://schemas.microsoft.com/office/powerpoint/2010/main" val="327980646"/>
      </p:ext>
    </p:extLst>
  </p:cSld>
  <p:clrMapOvr>
    <a:masterClrMapping/>
  </p:clrMapOvr>
  <p:transition>
    <p:fade/>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a Swarm</a:t>
            </a:r>
            <a:endParaRPr lang="en-US" dirty="0"/>
          </a:p>
        </p:txBody>
      </p:sp>
      <p:sp>
        <p:nvSpPr>
          <p:cNvPr id="3" name="Content Placeholder 2"/>
          <p:cNvSpPr>
            <a:spLocks noGrp="1"/>
          </p:cNvSpPr>
          <p:nvPr>
            <p:ph idx="1"/>
          </p:nvPr>
        </p:nvSpPr>
        <p:spPr/>
        <p:txBody>
          <a:bodyPr>
            <a:normAutofit/>
          </a:bodyPr>
          <a:lstStyle/>
          <a:p>
            <a:pPr marL="457200" indent="-457200">
              <a:buClr>
                <a:schemeClr val="tx1"/>
              </a:buClr>
              <a:buFont typeface="+mj-lt"/>
              <a:buAutoNum type="arabicPeriod" startAt="8"/>
            </a:pPr>
            <a:r>
              <a:rPr lang="en-US" sz="2400" dirty="0">
                <a:solidFill>
                  <a:schemeClr val="tx1"/>
                </a:solidFill>
              </a:rPr>
              <a:t>Select the machine sizes for the managers, and for the </a:t>
            </a:r>
            <a:r>
              <a:rPr lang="en-US" sz="2400" dirty="0" smtClean="0">
                <a:solidFill>
                  <a:schemeClr val="tx1"/>
                </a:solidFill>
              </a:rPr>
              <a:t>worker.</a:t>
            </a:r>
          </a:p>
          <a:p>
            <a:pPr marL="457200" indent="-457200">
              <a:buClr>
                <a:schemeClr val="tx1"/>
              </a:buClr>
              <a:buFont typeface="+mj-lt"/>
              <a:buAutoNum type="arabicPeriod" startAt="8"/>
            </a:pPr>
            <a:endParaRPr lang="en-US" sz="2400" dirty="0">
              <a:solidFill>
                <a:schemeClr val="tx1"/>
              </a:solidFill>
            </a:endParaRPr>
          </a:p>
          <a:p>
            <a:pPr marL="457200" indent="-457200">
              <a:buClr>
                <a:schemeClr val="tx1"/>
              </a:buClr>
              <a:buFont typeface="+mj-lt"/>
              <a:buAutoNum type="arabicPeriod" startAt="8"/>
            </a:pPr>
            <a:endParaRPr lang="en-US" sz="2400" dirty="0" smtClean="0">
              <a:solidFill>
                <a:schemeClr val="tx1"/>
              </a:solidFill>
            </a:endParaRPr>
          </a:p>
          <a:p>
            <a:pPr marL="457200" indent="-457200">
              <a:buClr>
                <a:schemeClr val="tx1"/>
              </a:buClr>
              <a:buFont typeface="+mj-lt"/>
              <a:buAutoNum type="arabicPeriod" startAt="8"/>
            </a:pPr>
            <a:endParaRPr lang="en-US" sz="2400" dirty="0">
              <a:solidFill>
                <a:schemeClr val="tx1"/>
              </a:solidFill>
            </a:endParaRPr>
          </a:p>
          <a:p>
            <a:pPr marL="457200" indent="-457200">
              <a:buClr>
                <a:schemeClr val="tx1"/>
              </a:buClr>
              <a:buFont typeface="+mj-lt"/>
              <a:buAutoNum type="arabicPeriod" startAt="8"/>
            </a:pPr>
            <a:endParaRPr lang="en-US" sz="22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257</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612900"/>
            <a:ext cx="8267700" cy="4559300"/>
          </a:xfrm>
          <a:prstGeom prst="rect">
            <a:avLst/>
          </a:prstGeom>
        </p:spPr>
      </p:pic>
    </p:spTree>
    <p:extLst>
      <p:ext uri="{BB962C8B-B14F-4D97-AF65-F5344CB8AC3E}">
        <p14:creationId xmlns:p14="http://schemas.microsoft.com/office/powerpoint/2010/main" val="1564671198"/>
      </p:ext>
    </p:extLst>
  </p:cSld>
  <p:clrMapOvr>
    <a:masterClrMapping/>
  </p:clrMapOvr>
  <p:transition>
    <p:fade/>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a Swarm</a:t>
            </a:r>
            <a:endParaRPr lang="en-US" dirty="0"/>
          </a:p>
        </p:txBody>
      </p:sp>
      <p:sp>
        <p:nvSpPr>
          <p:cNvPr id="3" name="Content Placeholder 2"/>
          <p:cNvSpPr>
            <a:spLocks noGrp="1"/>
          </p:cNvSpPr>
          <p:nvPr>
            <p:ph idx="1"/>
          </p:nvPr>
        </p:nvSpPr>
        <p:spPr/>
        <p:txBody>
          <a:bodyPr>
            <a:normAutofit/>
          </a:bodyPr>
          <a:lstStyle/>
          <a:p>
            <a:pPr marL="457200" indent="-457200">
              <a:buClr>
                <a:schemeClr val="tx1"/>
              </a:buClr>
              <a:buFont typeface="+mj-lt"/>
              <a:buAutoNum type="arabicPeriod" startAt="8"/>
            </a:pPr>
            <a:r>
              <a:rPr lang="en-US" sz="2400" dirty="0" smtClean="0">
                <a:solidFill>
                  <a:schemeClr val="tx1"/>
                </a:solidFill>
              </a:rPr>
              <a:t>Click </a:t>
            </a:r>
            <a:r>
              <a:rPr lang="en-US" sz="2400" b="1" dirty="0" smtClean="0">
                <a:solidFill>
                  <a:schemeClr val="tx1"/>
                </a:solidFill>
              </a:rPr>
              <a:t>Create.</a:t>
            </a:r>
          </a:p>
          <a:p>
            <a:pPr marL="457200" indent="-457200">
              <a:buClr>
                <a:schemeClr val="tx1"/>
              </a:buClr>
              <a:buFont typeface="+mj-lt"/>
              <a:buAutoNum type="arabicPeriod" startAt="8"/>
            </a:pPr>
            <a:endParaRPr lang="en-US" sz="2400" dirty="0">
              <a:solidFill>
                <a:schemeClr val="tx1"/>
              </a:solidFill>
            </a:endParaRPr>
          </a:p>
          <a:p>
            <a:pPr marL="457200" indent="-457200">
              <a:buClr>
                <a:schemeClr val="tx1"/>
              </a:buClr>
              <a:buFont typeface="+mj-lt"/>
              <a:buAutoNum type="arabicPeriod" startAt="8"/>
            </a:pPr>
            <a:endParaRPr lang="en-US" sz="2400" dirty="0" smtClean="0">
              <a:solidFill>
                <a:schemeClr val="tx1"/>
              </a:solidFill>
            </a:endParaRPr>
          </a:p>
          <a:p>
            <a:pPr marL="457200" indent="-457200">
              <a:buClr>
                <a:schemeClr val="tx1"/>
              </a:buClr>
              <a:buFont typeface="+mj-lt"/>
              <a:buAutoNum type="arabicPeriod" startAt="8"/>
            </a:pPr>
            <a:endParaRPr lang="en-US" sz="2400" dirty="0">
              <a:solidFill>
                <a:schemeClr val="tx1"/>
              </a:solidFill>
            </a:endParaRPr>
          </a:p>
          <a:p>
            <a:pPr marL="457200" indent="-457200">
              <a:buClr>
                <a:schemeClr val="tx1"/>
              </a:buClr>
              <a:buFont typeface="+mj-lt"/>
              <a:buAutoNum type="arabicPeriod" startAt="8"/>
            </a:pPr>
            <a:endParaRPr lang="en-US" sz="22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258</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00200"/>
            <a:ext cx="10058400" cy="37719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6482" y="1103206"/>
            <a:ext cx="1614584" cy="1614584"/>
          </a:xfrm>
          <a:prstGeom prst="rect">
            <a:avLst/>
          </a:prstGeom>
        </p:spPr>
      </p:pic>
      <p:sp>
        <p:nvSpPr>
          <p:cNvPr id="10" name="Rectangle 9"/>
          <p:cNvSpPr/>
          <p:nvPr/>
        </p:nvSpPr>
        <p:spPr>
          <a:xfrm>
            <a:off x="3200400" y="4038599"/>
            <a:ext cx="990600" cy="609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Oval Callout 8"/>
          <p:cNvSpPr/>
          <p:nvPr/>
        </p:nvSpPr>
        <p:spPr>
          <a:xfrm>
            <a:off x="3352801" y="3581400"/>
            <a:ext cx="2209800" cy="1305340"/>
          </a:xfrm>
          <a:prstGeom prst="wedgeEllipseCallout">
            <a:avLst>
              <a:gd name="adj1" fmla="val -60227"/>
              <a:gd name="adj2" fmla="val 2744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Here’s our swarm!</a:t>
            </a:r>
            <a:endParaRPr lang="en-US" sz="2400" b="1" dirty="0">
              <a:solidFill>
                <a:schemeClr val="tx1"/>
              </a:solidFill>
            </a:endParaRPr>
          </a:p>
        </p:txBody>
      </p:sp>
      <p:sp>
        <p:nvSpPr>
          <p:cNvPr id="12" name="Cloud Callout 11"/>
          <p:cNvSpPr/>
          <p:nvPr/>
        </p:nvSpPr>
        <p:spPr>
          <a:xfrm flipH="1">
            <a:off x="7086600" y="457200"/>
            <a:ext cx="2667000" cy="1143000"/>
          </a:xfrm>
          <a:prstGeom prst="cloudCallout">
            <a:avLst>
              <a:gd name="adj1" fmla="val -43125"/>
              <a:gd name="adj2" fmla="val 6831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Pretty cool, if you ask me!</a:t>
            </a:r>
            <a:endParaRPr lang="en-US" dirty="0">
              <a:solidFill>
                <a:schemeClr val="tx1"/>
              </a:solidFill>
            </a:endParaRPr>
          </a:p>
        </p:txBody>
      </p:sp>
    </p:spTree>
    <p:extLst>
      <p:ext uri="{BB962C8B-B14F-4D97-AF65-F5344CB8AC3E}">
        <p14:creationId xmlns:p14="http://schemas.microsoft.com/office/powerpoint/2010/main" val="1194512266"/>
      </p:ext>
    </p:extLst>
  </p:cSld>
  <p:clrMapOvr>
    <a:masterClrMapping/>
  </p:clrMapOvr>
  <p:transition>
    <p:fade/>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chemeClr val="tx1"/>
                </a:solidFill>
              </a:rPr>
              <a:t>Manage Infrastructure </a:t>
            </a:r>
            <a:endParaRPr lang="en-US" sz="5400" dirty="0"/>
          </a:p>
        </p:txBody>
      </p:sp>
    </p:spTree>
    <p:extLst>
      <p:ext uri="{BB962C8B-B14F-4D97-AF65-F5344CB8AC3E}">
        <p14:creationId xmlns:p14="http://schemas.microsoft.com/office/powerpoint/2010/main" val="8150160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Our Container</a:t>
            </a:r>
            <a:endParaRPr lang="en-US" dirty="0"/>
          </a:p>
        </p:txBody>
      </p:sp>
      <p:sp>
        <p:nvSpPr>
          <p:cNvPr id="3" name="Content Placeholder 2"/>
          <p:cNvSpPr>
            <a:spLocks noGrp="1"/>
          </p:cNvSpPr>
          <p:nvPr>
            <p:ph idx="1"/>
          </p:nvPr>
        </p:nvSpPr>
        <p:spPr/>
        <p:txBody>
          <a:bodyPr/>
          <a:lstStyle/>
          <a:p>
            <a:pPr>
              <a:buFont typeface="Wingdings" charset="2"/>
              <a:buChar char="q"/>
            </a:pPr>
            <a:r>
              <a:rPr lang="en-US" sz="2400" dirty="0" smtClean="0"/>
              <a:t> Now from inside the Docker container itself, we’ll issue commands, like this:</a:t>
            </a:r>
          </a:p>
          <a:p>
            <a:pPr>
              <a:buFont typeface="Wingdings" charset="2"/>
              <a:buChar char="q"/>
            </a:pPr>
            <a:endParaRPr lang="en-US" sz="2400" dirty="0"/>
          </a:p>
          <a:p>
            <a:pPr>
              <a:buFont typeface="Wingdings" charset="2"/>
              <a:buChar char="q"/>
            </a:pPr>
            <a:endParaRPr lang="en-US" sz="2400" dirty="0"/>
          </a:p>
          <a:p>
            <a:pPr>
              <a:buFont typeface="Wingdings" charset="2"/>
              <a:buChar char="q"/>
            </a:pPr>
            <a:r>
              <a:rPr lang="en-US" sz="2400" dirty="0"/>
              <a:t> </a:t>
            </a:r>
            <a:r>
              <a:rPr lang="en-US" sz="2400" dirty="0" smtClean="0"/>
              <a:t>Output:</a:t>
            </a:r>
            <a:endParaRPr lang="en-US" sz="2400" dirty="0"/>
          </a:p>
          <a:p>
            <a:endParaRPr lang="en-US"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7" name="Content Placeholder 2"/>
          <p:cNvSpPr>
            <a:spLocks noGrp="1"/>
          </p:cNvSpPr>
          <p:nvPr/>
        </p:nvSpPr>
        <p:spPr>
          <a:xfrm>
            <a:off x="4524374" y="1981200"/>
            <a:ext cx="3143251" cy="390045"/>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ll</a:t>
            </a:r>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etc</a:t>
            </a:r>
            <a:r>
              <a:rPr lang="en-US" dirty="0">
                <a:solidFill>
                  <a:schemeClr val="bg1"/>
                </a:solidFill>
                <a:latin typeface="Courier New" panose="02070309020205020404" pitchFamily="49" charset="0"/>
                <a:cs typeface="Courier New" panose="02070309020205020404" pitchFamily="49" charset="0"/>
              </a:rPr>
              <a:t>/*-release</a:t>
            </a:r>
          </a:p>
        </p:txBody>
      </p:sp>
      <p:sp>
        <p:nvSpPr>
          <p:cNvPr id="10" name="Content Placeholder 2"/>
          <p:cNvSpPr>
            <a:spLocks noGrp="1"/>
          </p:cNvSpPr>
          <p:nvPr/>
        </p:nvSpPr>
        <p:spPr>
          <a:xfrm>
            <a:off x="1776701" y="3331439"/>
            <a:ext cx="8641773" cy="2537655"/>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smtClean="0">
                <a:solidFill>
                  <a:schemeClr val="tx1"/>
                </a:solidFill>
                <a:latin typeface="Courier New" panose="02070309020205020404" pitchFamily="49" charset="0"/>
                <a:cs typeface="Courier New" panose="02070309020205020404" pitchFamily="49" charset="0"/>
              </a:rPr>
              <a:t>-</a:t>
            </a:r>
            <a:r>
              <a:rPr lang="en-US" sz="1800" dirty="0" err="1">
                <a:solidFill>
                  <a:schemeClr val="tx1"/>
                </a:solidFill>
                <a:latin typeface="Courier New" panose="02070309020205020404" pitchFamily="49" charset="0"/>
                <a:cs typeface="Courier New" panose="02070309020205020404" pitchFamily="49" charset="0"/>
              </a:rPr>
              <a:t>rw</a:t>
            </a:r>
            <a:r>
              <a:rPr lang="en-US" sz="1800" dirty="0">
                <a:solidFill>
                  <a:schemeClr val="tx1"/>
                </a:solidFill>
                <a:latin typeface="Courier New" panose="02070309020205020404" pitchFamily="49" charset="0"/>
                <a:cs typeface="Courier New" panose="02070309020205020404" pitchFamily="49" charset="0"/>
              </a:rPr>
              <a:t>-r--r-- 1 root root  38 Mar 31  2015 /</a:t>
            </a:r>
            <a:r>
              <a:rPr lang="en-US" sz="1800" dirty="0" err="1">
                <a:solidFill>
                  <a:schemeClr val="tx1"/>
                </a:solidFill>
                <a:latin typeface="Courier New" panose="02070309020205020404" pitchFamily="49" charset="0"/>
                <a:cs typeface="Courier New" panose="02070309020205020404" pitchFamily="49" charset="0"/>
              </a:rPr>
              <a:t>etc</a:t>
            </a:r>
            <a:r>
              <a:rPr lang="en-US" sz="1800" dirty="0">
                <a:solidFill>
                  <a:schemeClr val="tx1"/>
                </a:solidFill>
                <a:latin typeface="Courier New" panose="02070309020205020404" pitchFamily="49" charset="0"/>
                <a:cs typeface="Courier New" panose="02070309020205020404" pitchFamily="49" charset="0"/>
              </a:rPr>
              <a:t>/centos-release</a:t>
            </a:r>
          </a:p>
          <a:p>
            <a:r>
              <a:rPr lang="en-US" sz="1800" dirty="0">
                <a:solidFill>
                  <a:schemeClr val="tx1"/>
                </a:solidFill>
                <a:latin typeface="Courier New" panose="02070309020205020404" pitchFamily="49" charset="0"/>
                <a:cs typeface="Courier New" panose="02070309020205020404" pitchFamily="49" charset="0"/>
              </a:rPr>
              <a:t>-</a:t>
            </a:r>
            <a:r>
              <a:rPr lang="en-US" sz="1800" dirty="0" err="1">
                <a:solidFill>
                  <a:schemeClr val="tx1"/>
                </a:solidFill>
                <a:latin typeface="Courier New" panose="02070309020205020404" pitchFamily="49" charset="0"/>
                <a:cs typeface="Courier New" panose="02070309020205020404" pitchFamily="49" charset="0"/>
              </a:rPr>
              <a:t>rw</a:t>
            </a:r>
            <a:r>
              <a:rPr lang="en-US" sz="1800" dirty="0">
                <a:solidFill>
                  <a:schemeClr val="tx1"/>
                </a:solidFill>
                <a:latin typeface="Courier New" panose="02070309020205020404" pitchFamily="49" charset="0"/>
                <a:cs typeface="Courier New" panose="02070309020205020404" pitchFamily="49" charset="0"/>
              </a:rPr>
              <a:t>-r--r-- 1 root </a:t>
            </a:r>
            <a:r>
              <a:rPr lang="en-US" sz="1800" dirty="0" err="1">
                <a:solidFill>
                  <a:schemeClr val="tx1"/>
                </a:solidFill>
                <a:latin typeface="Courier New" panose="02070309020205020404" pitchFamily="49" charset="0"/>
                <a:cs typeface="Courier New" panose="02070309020205020404" pitchFamily="49" charset="0"/>
              </a:rPr>
              <a:t>root</a:t>
            </a:r>
            <a:r>
              <a:rPr lang="en-US" sz="1800" dirty="0">
                <a:solidFill>
                  <a:schemeClr val="tx1"/>
                </a:solidFill>
                <a:latin typeface="Courier New" panose="02070309020205020404" pitchFamily="49" charset="0"/>
                <a:cs typeface="Courier New" panose="02070309020205020404" pitchFamily="49" charset="0"/>
              </a:rPr>
              <a:t> 393 Mar 31  2015 /</a:t>
            </a:r>
            <a:r>
              <a:rPr lang="en-US" sz="1800" dirty="0" err="1">
                <a:solidFill>
                  <a:schemeClr val="tx1"/>
                </a:solidFill>
                <a:latin typeface="Courier New" panose="02070309020205020404" pitchFamily="49" charset="0"/>
                <a:cs typeface="Courier New" panose="02070309020205020404" pitchFamily="49" charset="0"/>
              </a:rPr>
              <a:t>etc</a:t>
            </a:r>
            <a:r>
              <a:rPr lang="en-US" sz="1800" dirty="0">
                <a:solidFill>
                  <a:schemeClr val="tx1"/>
                </a:solidFill>
                <a:latin typeface="Courier New" panose="02070309020205020404" pitchFamily="49" charset="0"/>
                <a:cs typeface="Courier New" panose="02070309020205020404" pitchFamily="49" charset="0"/>
              </a:rPr>
              <a:t>/</a:t>
            </a:r>
            <a:r>
              <a:rPr lang="en-US" sz="1800" dirty="0" err="1">
                <a:solidFill>
                  <a:schemeClr val="tx1"/>
                </a:solidFill>
                <a:latin typeface="Courier New" panose="02070309020205020404" pitchFamily="49" charset="0"/>
                <a:cs typeface="Courier New" panose="02070309020205020404" pitchFamily="49" charset="0"/>
              </a:rPr>
              <a:t>os</a:t>
            </a:r>
            <a:r>
              <a:rPr lang="en-US" sz="1800" dirty="0">
                <a:solidFill>
                  <a:schemeClr val="tx1"/>
                </a:solidFill>
                <a:latin typeface="Courier New" panose="02070309020205020404" pitchFamily="49" charset="0"/>
                <a:cs typeface="Courier New" panose="02070309020205020404" pitchFamily="49" charset="0"/>
              </a:rPr>
              <a:t>-release</a:t>
            </a:r>
          </a:p>
          <a:p>
            <a:r>
              <a:rPr lang="en-US" sz="1800" dirty="0" err="1">
                <a:solidFill>
                  <a:schemeClr val="tx1"/>
                </a:solidFill>
                <a:latin typeface="Courier New" panose="02070309020205020404" pitchFamily="49" charset="0"/>
                <a:cs typeface="Courier New" panose="02070309020205020404" pitchFamily="49" charset="0"/>
              </a:rPr>
              <a:t>lrwxrwxrwx</a:t>
            </a:r>
            <a:r>
              <a:rPr lang="en-US" sz="1800" dirty="0">
                <a:solidFill>
                  <a:schemeClr val="tx1"/>
                </a:solidFill>
                <a:latin typeface="Courier New" panose="02070309020205020404" pitchFamily="49" charset="0"/>
                <a:cs typeface="Courier New" panose="02070309020205020404" pitchFamily="49" charset="0"/>
              </a:rPr>
              <a:t> 1 root </a:t>
            </a:r>
            <a:r>
              <a:rPr lang="en-US" sz="1800" dirty="0" err="1">
                <a:solidFill>
                  <a:schemeClr val="tx1"/>
                </a:solidFill>
                <a:latin typeface="Courier New" panose="02070309020205020404" pitchFamily="49" charset="0"/>
                <a:cs typeface="Courier New" panose="02070309020205020404" pitchFamily="49" charset="0"/>
              </a:rPr>
              <a:t>root</a:t>
            </a:r>
            <a:r>
              <a:rPr lang="en-US" sz="1800" dirty="0">
                <a:solidFill>
                  <a:schemeClr val="tx1"/>
                </a:solidFill>
                <a:latin typeface="Courier New" panose="02070309020205020404" pitchFamily="49" charset="0"/>
                <a:cs typeface="Courier New" panose="02070309020205020404" pitchFamily="49" charset="0"/>
              </a:rPr>
              <a:t>  14 Aug 14 21:00 /</a:t>
            </a:r>
            <a:r>
              <a:rPr lang="en-US" sz="1800" dirty="0" err="1">
                <a:solidFill>
                  <a:schemeClr val="tx1"/>
                </a:solidFill>
                <a:latin typeface="Courier New" panose="02070309020205020404" pitchFamily="49" charset="0"/>
                <a:cs typeface="Courier New" panose="02070309020205020404" pitchFamily="49" charset="0"/>
              </a:rPr>
              <a:t>etc</a:t>
            </a:r>
            <a:r>
              <a:rPr lang="en-US" sz="1800" dirty="0">
                <a:solidFill>
                  <a:schemeClr val="tx1"/>
                </a:solidFill>
                <a:latin typeface="Courier New" panose="02070309020205020404" pitchFamily="49" charset="0"/>
                <a:cs typeface="Courier New" panose="02070309020205020404" pitchFamily="49" charset="0"/>
              </a:rPr>
              <a:t>/</a:t>
            </a:r>
            <a:r>
              <a:rPr lang="en-US" sz="1800" dirty="0" err="1">
                <a:solidFill>
                  <a:schemeClr val="tx1"/>
                </a:solidFill>
                <a:latin typeface="Courier New" panose="02070309020205020404" pitchFamily="49" charset="0"/>
                <a:cs typeface="Courier New" panose="02070309020205020404" pitchFamily="49" charset="0"/>
              </a:rPr>
              <a:t>redhat</a:t>
            </a:r>
            <a:r>
              <a:rPr lang="en-US" sz="1800" dirty="0">
                <a:solidFill>
                  <a:schemeClr val="tx1"/>
                </a:solidFill>
                <a:latin typeface="Courier New" panose="02070309020205020404" pitchFamily="49" charset="0"/>
                <a:cs typeface="Courier New" panose="02070309020205020404" pitchFamily="49" charset="0"/>
              </a:rPr>
              <a:t>-release -&gt; centos-release</a:t>
            </a:r>
          </a:p>
          <a:p>
            <a:r>
              <a:rPr lang="en-US" sz="1800" dirty="0" err="1">
                <a:solidFill>
                  <a:schemeClr val="tx1"/>
                </a:solidFill>
                <a:latin typeface="Courier New" panose="02070309020205020404" pitchFamily="49" charset="0"/>
                <a:cs typeface="Courier New" panose="02070309020205020404" pitchFamily="49" charset="0"/>
              </a:rPr>
              <a:t>lrwxrwxrwx</a:t>
            </a:r>
            <a:r>
              <a:rPr lang="en-US" sz="1800" dirty="0">
                <a:solidFill>
                  <a:schemeClr val="tx1"/>
                </a:solidFill>
                <a:latin typeface="Courier New" panose="02070309020205020404" pitchFamily="49" charset="0"/>
                <a:cs typeface="Courier New" panose="02070309020205020404" pitchFamily="49" charset="0"/>
              </a:rPr>
              <a:t> 1 root </a:t>
            </a:r>
            <a:r>
              <a:rPr lang="en-US" sz="1800" dirty="0" err="1">
                <a:solidFill>
                  <a:schemeClr val="tx1"/>
                </a:solidFill>
                <a:latin typeface="Courier New" panose="02070309020205020404" pitchFamily="49" charset="0"/>
                <a:cs typeface="Courier New" panose="02070309020205020404" pitchFamily="49" charset="0"/>
              </a:rPr>
              <a:t>root</a:t>
            </a:r>
            <a:r>
              <a:rPr lang="en-US" sz="1800" dirty="0">
                <a:solidFill>
                  <a:schemeClr val="tx1"/>
                </a:solidFill>
                <a:latin typeface="Courier New" panose="02070309020205020404" pitchFamily="49" charset="0"/>
                <a:cs typeface="Courier New" panose="02070309020205020404" pitchFamily="49" charset="0"/>
              </a:rPr>
              <a:t>  14 Aug 14 21:00 /</a:t>
            </a:r>
            <a:r>
              <a:rPr lang="en-US" sz="1800" dirty="0" err="1">
                <a:solidFill>
                  <a:schemeClr val="tx1"/>
                </a:solidFill>
                <a:latin typeface="Courier New" panose="02070309020205020404" pitchFamily="49" charset="0"/>
                <a:cs typeface="Courier New" panose="02070309020205020404" pitchFamily="49" charset="0"/>
              </a:rPr>
              <a:t>etc</a:t>
            </a:r>
            <a:r>
              <a:rPr lang="en-US" sz="1800" dirty="0">
                <a:solidFill>
                  <a:schemeClr val="tx1"/>
                </a:solidFill>
                <a:latin typeface="Courier New" panose="02070309020205020404" pitchFamily="49" charset="0"/>
                <a:cs typeface="Courier New" panose="02070309020205020404" pitchFamily="49" charset="0"/>
              </a:rPr>
              <a:t>/system-release -&gt; centos-release</a:t>
            </a:r>
            <a:endParaRPr lang="en-US" sz="1800" dirty="0" smtClean="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90819084"/>
      </p:ext>
    </p:extLst>
  </p:cSld>
  <p:clrMapOvr>
    <a:masterClrMapping/>
  </p:clrMapOvr>
  <p:transition>
    <p:fade/>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Manage Infrastructure (standard mode</a:t>
            </a:r>
            <a:r>
              <a:rPr lang="en-US" dirty="0" smtClean="0">
                <a:solidFill>
                  <a:schemeClr val="tx1"/>
                </a:solidFill>
              </a:rPr>
              <a: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Cloud uses an agent and system containers to deploy and manage nodes (hosts) on your </a:t>
            </a:r>
            <a:r>
              <a:rPr lang="en-US" sz="2400" dirty="0" smtClean="0">
                <a:solidFill>
                  <a:schemeClr val="tx1"/>
                </a:solidFill>
              </a:rPr>
              <a:t>behalf</a:t>
            </a:r>
          </a:p>
          <a:p>
            <a:pPr>
              <a:buFont typeface="Wingdings" charset="2"/>
              <a:buChar char="q"/>
            </a:pPr>
            <a:r>
              <a:rPr lang="en-US" sz="2400" dirty="0">
                <a:solidFill>
                  <a:schemeClr val="tx1"/>
                </a:solidFill>
              </a:rPr>
              <a:t> </a:t>
            </a:r>
            <a:r>
              <a:rPr lang="en-US" sz="2400" dirty="0" smtClean="0">
                <a:solidFill>
                  <a:schemeClr val="tx1"/>
                </a:solidFill>
              </a:rPr>
              <a:t>All </a:t>
            </a:r>
            <a:r>
              <a:rPr lang="en-US" sz="2400" dirty="0">
                <a:solidFill>
                  <a:schemeClr val="tx1"/>
                </a:solidFill>
              </a:rPr>
              <a:t>nodes accessible to your account are connected by an overlay or mesh </a:t>
            </a:r>
            <a:r>
              <a:rPr lang="en-US" sz="2400" dirty="0" smtClean="0">
                <a:solidFill>
                  <a:schemeClr val="tx1"/>
                </a:solidFill>
              </a:rPr>
              <a:t>network</a:t>
            </a:r>
          </a:p>
          <a:p>
            <a:pPr marL="0" indent="0">
              <a:buNone/>
            </a:pPr>
            <a:r>
              <a:rPr lang="en-US" sz="2400" b="1" dirty="0" smtClean="0">
                <a:solidFill>
                  <a:schemeClr val="tx1"/>
                </a:solidFill>
              </a:rPr>
              <a:t>Deploy </a:t>
            </a:r>
            <a:r>
              <a:rPr lang="en-US" sz="2400" b="1" dirty="0">
                <a:solidFill>
                  <a:schemeClr val="tx1"/>
                </a:solidFill>
              </a:rPr>
              <a:t>nodes from Docker </a:t>
            </a:r>
            <a:r>
              <a:rPr lang="en-US" sz="2400" b="1" dirty="0" smtClean="0">
                <a:solidFill>
                  <a:schemeClr val="tx1"/>
                </a:solidFill>
              </a:rPr>
              <a:t>Cloud</a:t>
            </a:r>
          </a:p>
          <a:p>
            <a:pPr>
              <a:buFont typeface="Wingdings" charset="2"/>
              <a:buChar char="q"/>
            </a:pPr>
            <a:r>
              <a:rPr lang="en-US" sz="2400" b="1" dirty="0">
                <a:solidFill>
                  <a:schemeClr val="tx1"/>
                </a:solidFill>
              </a:rPr>
              <a:t> </a:t>
            </a:r>
            <a:r>
              <a:rPr lang="en-US" sz="2400" dirty="0" smtClean="0">
                <a:solidFill>
                  <a:schemeClr val="tx1"/>
                </a:solidFill>
              </a:rPr>
              <a:t>When you use Docker Cloud to deploy </a:t>
            </a:r>
            <a:r>
              <a:rPr lang="en-US" sz="2400" dirty="0">
                <a:solidFill>
                  <a:schemeClr val="tx1"/>
                </a:solidFill>
              </a:rPr>
              <a:t>nodes on a hosted provider, the service stores your cloud provider credentials </a:t>
            </a:r>
            <a:endParaRPr lang="en-US" sz="2400" dirty="0" smtClean="0">
              <a:solidFill>
                <a:schemeClr val="tx1"/>
              </a:solidFill>
            </a:endParaRPr>
          </a:p>
          <a:p>
            <a:pPr>
              <a:buFont typeface="Wingdings" charset="2"/>
              <a:buChar char="q"/>
            </a:pPr>
            <a:r>
              <a:rPr lang="en-US" sz="2400" dirty="0" smtClean="0">
                <a:solidFill>
                  <a:schemeClr val="tx1"/>
                </a:solidFill>
              </a:rPr>
              <a:t> And </a:t>
            </a:r>
            <a:r>
              <a:rPr lang="en-US" sz="2400" dirty="0">
                <a:solidFill>
                  <a:schemeClr val="tx1"/>
                </a:solidFill>
              </a:rPr>
              <a:t>then deploys nodes for you using the services’ API to perform actions on your </a:t>
            </a:r>
            <a:r>
              <a:rPr lang="en-US" sz="2400" dirty="0" smtClean="0">
                <a:solidFill>
                  <a:schemeClr val="tx1"/>
                </a:solidFill>
              </a:rPr>
              <a:t>behalf</a:t>
            </a:r>
            <a:endParaRPr lang="en-US" sz="2400" dirty="0">
              <a:solidFill>
                <a:schemeClr val="tx1"/>
              </a:solidFill>
            </a:endParaRPr>
          </a:p>
          <a:p>
            <a:pPr>
              <a:buFont typeface="Wingdings" charset="2"/>
              <a:buChar char="q"/>
            </a:pPr>
            <a:endParaRPr lang="en-US" sz="2400" b="1"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260</a:t>
            </a:fld>
            <a:endParaRPr lang="en-US" altLang="en-US"/>
          </a:p>
        </p:txBody>
      </p:sp>
    </p:spTree>
    <p:extLst>
      <p:ext uri="{BB962C8B-B14F-4D97-AF65-F5344CB8AC3E}">
        <p14:creationId xmlns:p14="http://schemas.microsoft.com/office/powerpoint/2010/main" val="826949452"/>
      </p:ext>
    </p:extLst>
  </p:cSld>
  <p:clrMapOvr>
    <a:masterClrMapping/>
  </p:clrMapOvr>
  <p:transition>
    <p:fade/>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Manage Infrastructure (standard mode</a:t>
            </a:r>
            <a:r>
              <a:rPr lang="en-US" dirty="0" smtClean="0">
                <a:solidFill>
                  <a:schemeClr val="tx1"/>
                </a:solidFill>
              </a:rPr>
              <a:t>)</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solidFill>
                  <a:schemeClr val="tx1"/>
                </a:solidFill>
              </a:rPr>
              <a:t>Bring your own host</a:t>
            </a:r>
          </a:p>
          <a:p>
            <a:pPr>
              <a:buFont typeface="Wingdings" charset="2"/>
              <a:buChar char="q"/>
            </a:pPr>
            <a:r>
              <a:rPr lang="en-US" sz="2400" b="1" dirty="0">
                <a:solidFill>
                  <a:schemeClr val="tx1"/>
                </a:solidFill>
              </a:rPr>
              <a:t> </a:t>
            </a:r>
            <a:r>
              <a:rPr lang="en-US" sz="2400" dirty="0">
                <a:solidFill>
                  <a:schemeClr val="tx1"/>
                </a:solidFill>
              </a:rPr>
              <a:t>If you are using Bring Your Own Host, Docker Cloud provides a script that</a:t>
            </a:r>
            <a:r>
              <a:rPr lang="en-US" sz="2400" dirty="0" smtClean="0">
                <a:solidFill>
                  <a:schemeClr val="tx1"/>
                </a:solidFill>
              </a:rPr>
              <a:t>:</a:t>
            </a:r>
          </a:p>
          <a:p>
            <a:pPr lvl="1">
              <a:buFont typeface="Arial" charset="0"/>
              <a:buChar char="•"/>
            </a:pPr>
            <a:r>
              <a:rPr lang="en-US" sz="2000" dirty="0" smtClean="0">
                <a:solidFill>
                  <a:schemeClr val="tx1"/>
                </a:solidFill>
              </a:rPr>
              <a:t> installs </a:t>
            </a:r>
            <a:r>
              <a:rPr lang="en-US" sz="2000" dirty="0">
                <a:solidFill>
                  <a:schemeClr val="tx1"/>
                </a:solidFill>
              </a:rPr>
              <a:t>the Docker Cloud Agent on the </a:t>
            </a:r>
            <a:r>
              <a:rPr lang="en-US" sz="2000" dirty="0" smtClean="0">
                <a:solidFill>
                  <a:schemeClr val="tx1"/>
                </a:solidFill>
              </a:rPr>
              <a:t>host</a:t>
            </a:r>
          </a:p>
          <a:p>
            <a:pPr lvl="1">
              <a:buFont typeface="Arial" charset="0"/>
              <a:buChar char="•"/>
            </a:pPr>
            <a:r>
              <a:rPr lang="en-US" sz="2000" dirty="0">
                <a:solidFill>
                  <a:schemeClr val="tx1"/>
                </a:solidFill>
              </a:rPr>
              <a:t> </a:t>
            </a:r>
            <a:r>
              <a:rPr lang="en-US" sz="2000" dirty="0" smtClean="0">
                <a:solidFill>
                  <a:schemeClr val="tx1"/>
                </a:solidFill>
              </a:rPr>
              <a:t>downloads </a:t>
            </a:r>
            <a:r>
              <a:rPr lang="en-US" sz="2000" dirty="0">
                <a:solidFill>
                  <a:schemeClr val="tx1"/>
                </a:solidFill>
              </a:rPr>
              <a:t>and installs the latest Docker CS Engine version and the AUFS storage </a:t>
            </a:r>
            <a:r>
              <a:rPr lang="en-US" sz="2000" dirty="0" smtClean="0">
                <a:solidFill>
                  <a:schemeClr val="tx1"/>
                </a:solidFill>
              </a:rPr>
              <a:t>driver</a:t>
            </a:r>
          </a:p>
          <a:p>
            <a:pPr lvl="1">
              <a:buFont typeface="Arial" charset="0"/>
              <a:buChar char="•"/>
            </a:pPr>
            <a:r>
              <a:rPr lang="en-US" sz="2000" dirty="0">
                <a:solidFill>
                  <a:schemeClr val="tx1"/>
                </a:solidFill>
              </a:rPr>
              <a:t> </a:t>
            </a:r>
            <a:r>
              <a:rPr lang="en-US" sz="2000" dirty="0" smtClean="0">
                <a:solidFill>
                  <a:schemeClr val="tx1"/>
                </a:solidFill>
              </a:rPr>
              <a:t>sets </a:t>
            </a:r>
            <a:r>
              <a:rPr lang="en-US" sz="2000" dirty="0">
                <a:solidFill>
                  <a:schemeClr val="tx1"/>
                </a:solidFill>
              </a:rPr>
              <a:t>up TLS certificates and the Docker security </a:t>
            </a:r>
            <a:r>
              <a:rPr lang="en-US" sz="2000" dirty="0" smtClean="0">
                <a:solidFill>
                  <a:schemeClr val="tx1"/>
                </a:solidFill>
              </a:rPr>
              <a:t>configuration</a:t>
            </a:r>
          </a:p>
          <a:p>
            <a:pPr lvl="1">
              <a:buFont typeface="Arial" charset="0"/>
              <a:buChar char="•"/>
            </a:pPr>
            <a:r>
              <a:rPr lang="en-US" sz="2000" dirty="0">
                <a:solidFill>
                  <a:schemeClr val="tx1"/>
                </a:solidFill>
              </a:rPr>
              <a:t> </a:t>
            </a:r>
            <a:r>
              <a:rPr lang="en-US" sz="2000" dirty="0" smtClean="0">
                <a:solidFill>
                  <a:schemeClr val="tx1"/>
                </a:solidFill>
              </a:rPr>
              <a:t>registers </a:t>
            </a:r>
            <a:r>
              <a:rPr lang="en-US" sz="2000" dirty="0">
                <a:solidFill>
                  <a:schemeClr val="tx1"/>
                </a:solidFill>
              </a:rPr>
              <a:t>the host with Docker Cloud under your user </a:t>
            </a:r>
            <a:r>
              <a:rPr lang="en-US" sz="2000" dirty="0" smtClean="0">
                <a:solidFill>
                  <a:schemeClr val="tx1"/>
                </a:solidFill>
              </a:rPr>
              <a:t>account</a:t>
            </a:r>
            <a:endParaRPr lang="en-US" sz="2200" dirty="0">
              <a:solidFill>
                <a:schemeClr val="tx1"/>
              </a:solidFill>
            </a:endParaRPr>
          </a:p>
          <a:p>
            <a:pPr>
              <a:buFont typeface="Wingdings" charset="2"/>
              <a:buChar char="q"/>
            </a:pPr>
            <a:r>
              <a:rPr lang="en-US" sz="2400" b="1" dirty="0" smtClean="0">
                <a:solidFill>
                  <a:schemeClr val="tx1"/>
                </a:solidFill>
              </a:rPr>
              <a:t> </a:t>
            </a:r>
            <a:r>
              <a:rPr lang="en-US" sz="2400" dirty="0" smtClean="0">
                <a:solidFill>
                  <a:schemeClr val="tx1"/>
                </a:solidFill>
              </a:rPr>
              <a:t>Once </a:t>
            </a:r>
            <a:r>
              <a:rPr lang="en-US" sz="2400" dirty="0">
                <a:solidFill>
                  <a:schemeClr val="tx1"/>
                </a:solidFill>
              </a:rPr>
              <a:t>this connection is established, the Docker Cloud Agent manages the node and performs updates when the user requests </a:t>
            </a:r>
            <a:r>
              <a:rPr lang="en-US" sz="2400" dirty="0" smtClean="0">
                <a:solidFill>
                  <a:schemeClr val="tx1"/>
                </a:solidFill>
              </a:rPr>
              <a:t>them</a:t>
            </a:r>
          </a:p>
          <a:p>
            <a:pPr>
              <a:buFont typeface="Wingdings" charset="2"/>
              <a:buChar char="q"/>
            </a:pPr>
            <a:r>
              <a:rPr lang="en-US" sz="2400" dirty="0">
                <a:solidFill>
                  <a:schemeClr val="tx1"/>
                </a:solidFill>
              </a:rPr>
              <a:t> A</a:t>
            </a:r>
            <a:r>
              <a:rPr lang="en-US" sz="2400" dirty="0" smtClean="0">
                <a:solidFill>
                  <a:schemeClr val="tx1"/>
                </a:solidFill>
              </a:rPr>
              <a:t>nd it can </a:t>
            </a:r>
            <a:r>
              <a:rPr lang="en-US" sz="2400" dirty="0">
                <a:solidFill>
                  <a:schemeClr val="tx1"/>
                </a:solidFill>
              </a:rPr>
              <a:t>also create and maintain a reverse tunnel to Docker Cloud if firewall restrictions prevent a direct </a:t>
            </a:r>
            <a:r>
              <a:rPr lang="en-US" sz="2400" dirty="0" smtClean="0">
                <a:solidFill>
                  <a:schemeClr val="tx1"/>
                </a:solidFill>
              </a:rPr>
              <a:t>connection</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261</a:t>
            </a:fld>
            <a:endParaRPr lang="en-US" altLang="en-US"/>
          </a:p>
        </p:txBody>
      </p:sp>
    </p:spTree>
    <p:extLst>
      <p:ext uri="{BB962C8B-B14F-4D97-AF65-F5344CB8AC3E}">
        <p14:creationId xmlns:p14="http://schemas.microsoft.com/office/powerpoint/2010/main" val="1765840201"/>
      </p:ext>
    </p:extLst>
  </p:cSld>
  <p:clrMapOvr>
    <a:masterClrMapping/>
  </p:clrMapOvr>
  <p:transition>
    <p:fade/>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Manage Infrastructure (standard mode</a:t>
            </a:r>
            <a:r>
              <a:rPr lang="en-US" dirty="0" smtClean="0">
                <a:solidFill>
                  <a:schemeClr val="tx1"/>
                </a:solidFill>
              </a:rPr>
              <a:t>)</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solidFill>
                  <a:schemeClr val="tx1"/>
                </a:solidFill>
              </a:rPr>
              <a:t>Internal networking</a:t>
            </a:r>
          </a:p>
          <a:p>
            <a:pPr>
              <a:buFont typeface="Wingdings" charset="2"/>
              <a:buChar char="q"/>
            </a:pPr>
            <a:r>
              <a:rPr lang="en-US" sz="2400" dirty="0" smtClean="0">
                <a:solidFill>
                  <a:schemeClr val="tx1"/>
                </a:solidFill>
              </a:rPr>
              <a:t> Docker </a:t>
            </a:r>
            <a:r>
              <a:rPr lang="en-US" sz="2400" dirty="0">
                <a:solidFill>
                  <a:schemeClr val="tx1"/>
                </a:solidFill>
              </a:rPr>
              <a:t>Cloud communicates with the Docker daemon running in the node using the following IPs, on port </a:t>
            </a:r>
            <a:r>
              <a:rPr lang="en-US" sz="2400" b="1" dirty="0" smtClean="0">
                <a:solidFill>
                  <a:schemeClr val="tx1"/>
                </a:solidFill>
              </a:rPr>
              <a:t>2375/</a:t>
            </a:r>
            <a:r>
              <a:rPr lang="en-US" sz="2400" b="1" dirty="0" err="1" smtClean="0">
                <a:solidFill>
                  <a:schemeClr val="tx1"/>
                </a:solidFill>
              </a:rPr>
              <a:t>tcp</a:t>
            </a:r>
            <a:endParaRPr lang="en-US" sz="2400" b="1"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262</a:t>
            </a:fld>
            <a:endParaRPr lang="en-US" altLang="en-US"/>
          </a:p>
        </p:txBody>
      </p:sp>
      <p:sp>
        <p:nvSpPr>
          <p:cNvPr id="6" name="Content Placeholder 2"/>
          <p:cNvSpPr>
            <a:spLocks noGrp="1"/>
          </p:cNvSpPr>
          <p:nvPr/>
        </p:nvSpPr>
        <p:spPr>
          <a:xfrm>
            <a:off x="6774179" y="2133600"/>
            <a:ext cx="3208021" cy="2133599"/>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solidFill>
                  <a:schemeClr val="tx1"/>
                </a:solidFill>
                <a:latin typeface="Courier New" charset="0"/>
                <a:ea typeface="Courier New" charset="0"/>
                <a:cs typeface="Courier New" charset="0"/>
              </a:rPr>
              <a:t> </a:t>
            </a:r>
            <a:r>
              <a:rPr lang="en-US" dirty="0" smtClean="0">
                <a:solidFill>
                  <a:schemeClr val="tx1"/>
                </a:solidFill>
                <a:latin typeface="Courier New" charset="0"/>
                <a:ea typeface="Courier New" charset="0"/>
                <a:cs typeface="Courier New" charset="0"/>
              </a:rPr>
              <a:t> 52.204.126.235/32</a:t>
            </a:r>
            <a:endParaRPr lang="en-US" dirty="0">
              <a:solidFill>
                <a:schemeClr val="tx1"/>
              </a:solidFill>
              <a:latin typeface="Courier New" charset="0"/>
              <a:ea typeface="Courier New" charset="0"/>
              <a:cs typeface="Courier New" charset="0"/>
            </a:endParaRPr>
          </a:p>
          <a:p>
            <a:pPr marL="0" indent="0">
              <a:buNone/>
            </a:pPr>
            <a:r>
              <a:rPr lang="en-US" dirty="0" smtClean="0">
                <a:solidFill>
                  <a:schemeClr val="tx1"/>
                </a:solidFill>
                <a:latin typeface="Courier New" charset="0"/>
                <a:ea typeface="Courier New" charset="0"/>
                <a:cs typeface="Courier New" charset="0"/>
              </a:rPr>
              <a:t>  52.6.30.174/32</a:t>
            </a:r>
            <a:endParaRPr lang="en-US" dirty="0">
              <a:solidFill>
                <a:schemeClr val="tx1"/>
              </a:solidFill>
              <a:latin typeface="Courier New" charset="0"/>
              <a:ea typeface="Courier New" charset="0"/>
              <a:cs typeface="Courier New" charset="0"/>
            </a:endParaRPr>
          </a:p>
          <a:p>
            <a:pPr marL="0" indent="0">
              <a:buNone/>
            </a:pPr>
            <a:r>
              <a:rPr lang="en-US" dirty="0" smtClean="0">
                <a:solidFill>
                  <a:schemeClr val="tx1"/>
                </a:solidFill>
                <a:latin typeface="Courier New" charset="0"/>
                <a:ea typeface="Courier New" charset="0"/>
                <a:cs typeface="Courier New" charset="0"/>
              </a:rPr>
              <a:t>  52.205.192.142/32</a:t>
            </a:r>
            <a:endParaRPr lang="en-US" dirty="0">
              <a:solidFill>
                <a:schemeClr val="tx1"/>
              </a:solidFill>
              <a:latin typeface="Courier New" charset="0"/>
              <a:ea typeface="Courier New" charset="0"/>
              <a:cs typeface="Courier New" charset="0"/>
            </a:endParaRPr>
          </a:p>
          <a:p>
            <a:pPr marL="0" indent="0">
              <a:buNone/>
            </a:pPr>
            <a:r>
              <a:rPr lang="en-US" dirty="0" smtClean="0">
                <a:solidFill>
                  <a:schemeClr val="tx1"/>
                </a:solidFill>
                <a:latin typeface="Courier New" charset="0"/>
                <a:ea typeface="Courier New" charset="0"/>
                <a:cs typeface="Courier New" charset="0"/>
              </a:rPr>
              <a:t>  52.205.2.114/32</a:t>
            </a:r>
            <a:endParaRPr lang="en-US" dirty="0">
              <a:solidFill>
                <a:schemeClr val="tx1"/>
              </a:solidFill>
              <a:latin typeface="Courier New" charset="0"/>
              <a:ea typeface="Courier New" charset="0"/>
              <a:cs typeface="Courier New" charset="0"/>
            </a:endParaRPr>
          </a:p>
        </p:txBody>
      </p:sp>
      <p:sp>
        <p:nvSpPr>
          <p:cNvPr id="7" name="Content Placeholder 2"/>
          <p:cNvSpPr txBox="1">
            <a:spLocks/>
          </p:cNvSpPr>
          <p:nvPr/>
        </p:nvSpPr>
        <p:spPr>
          <a:xfrm>
            <a:off x="1066799" y="2362200"/>
            <a:ext cx="5707380" cy="36592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charset="2"/>
              <a:buChar char="q"/>
            </a:pPr>
            <a:r>
              <a:rPr lang="en-US" sz="2400" dirty="0" smtClean="0">
                <a:solidFill>
                  <a:schemeClr val="tx1"/>
                </a:solidFill>
              </a:rPr>
              <a:t> If the port is not accessible, Docker Cloud creates a secure reverse tunnel from the nodes to Docker Cloud</a:t>
            </a:r>
          </a:p>
          <a:p>
            <a:pPr fontAlgn="auto">
              <a:buFont typeface="Wingdings" charset="2"/>
              <a:buChar char="q"/>
            </a:pPr>
            <a:r>
              <a:rPr lang="en-US" sz="2400" dirty="0">
                <a:solidFill>
                  <a:schemeClr val="tx1"/>
                </a:solidFill>
              </a:rPr>
              <a:t> When you add a node on Docker Cloud, the node joins the Weave private overlay network for containers in other nodes by connecting on ports </a:t>
            </a:r>
            <a:r>
              <a:rPr lang="en-US" sz="2400" b="1" dirty="0">
                <a:solidFill>
                  <a:schemeClr val="tx1"/>
                </a:solidFill>
              </a:rPr>
              <a:t>6783/</a:t>
            </a:r>
            <a:r>
              <a:rPr lang="en-US" sz="2400" b="1" dirty="0" err="1">
                <a:solidFill>
                  <a:schemeClr val="tx1"/>
                </a:solidFill>
              </a:rPr>
              <a:t>tcp</a:t>
            </a:r>
            <a:r>
              <a:rPr lang="en-US" sz="2400" dirty="0">
                <a:solidFill>
                  <a:schemeClr val="tx1"/>
                </a:solidFill>
              </a:rPr>
              <a:t> and </a:t>
            </a:r>
            <a:r>
              <a:rPr lang="en-US" sz="2400" b="1" dirty="0" smtClean="0">
                <a:solidFill>
                  <a:schemeClr val="tx1"/>
                </a:solidFill>
              </a:rPr>
              <a:t>6783/</a:t>
            </a:r>
            <a:r>
              <a:rPr lang="en-US" sz="2400" b="1" dirty="0" err="1" smtClean="0">
                <a:solidFill>
                  <a:schemeClr val="tx1"/>
                </a:solidFill>
              </a:rPr>
              <a:t>udp</a:t>
            </a:r>
            <a:r>
              <a:rPr lang="en-US" sz="2400" dirty="0" smtClean="0">
                <a:solidFill>
                  <a:schemeClr val="tx1"/>
                </a:solidFill>
              </a:rPr>
              <a:t> </a:t>
            </a:r>
            <a:endParaRPr lang="en-US" sz="2400" dirty="0">
              <a:solidFill>
                <a:schemeClr val="tx1"/>
              </a:solidFill>
            </a:endParaRPr>
          </a:p>
          <a:p>
            <a:pPr fontAlgn="auto">
              <a:buFont typeface="Wingdings" charset="2"/>
              <a:buChar char="q"/>
            </a:pPr>
            <a:endParaRPr lang="en-US" sz="2400" dirty="0" smtClean="0">
              <a:solidFill>
                <a:schemeClr val="tx1"/>
              </a:solidFill>
            </a:endParaRPr>
          </a:p>
          <a:p>
            <a:pPr fontAlgn="auto">
              <a:buFont typeface="Wingdings" charset="2"/>
              <a:buChar char="q"/>
            </a:pPr>
            <a:endParaRPr lang="en-US" sz="2400" dirty="0" smtClean="0">
              <a:solidFill>
                <a:schemeClr val="tx1"/>
              </a:solidFill>
            </a:endParaRPr>
          </a:p>
          <a:p>
            <a:pPr fontAlgn="auto">
              <a:buFont typeface="Wingdings" charset="2"/>
              <a:buChar char="q"/>
            </a:pPr>
            <a:endParaRPr lang="en-US" sz="2400" dirty="0" smtClean="0">
              <a:solidFill>
                <a:schemeClr val="tx1"/>
              </a:solidFill>
            </a:endParaRPr>
          </a:p>
          <a:p>
            <a:pPr fontAlgn="auto">
              <a:buFont typeface="Wingdings" charset="2"/>
              <a:buChar char="q"/>
            </a:pPr>
            <a:endParaRPr lang="en-US" sz="2400" dirty="0" smtClean="0"/>
          </a:p>
        </p:txBody>
      </p:sp>
    </p:spTree>
    <p:extLst>
      <p:ext uri="{BB962C8B-B14F-4D97-AF65-F5344CB8AC3E}">
        <p14:creationId xmlns:p14="http://schemas.microsoft.com/office/powerpoint/2010/main" val="545083091"/>
      </p:ext>
    </p:extLst>
  </p:cSld>
  <p:clrMapOvr>
    <a:masterClrMapping/>
  </p:clrMapOvr>
  <p:transition>
    <p:fade/>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Manage Infrastructure (standard mode</a:t>
            </a:r>
            <a:r>
              <a:rPr lang="en-US" dirty="0" smtClean="0">
                <a:solidFill>
                  <a:schemeClr val="tx1"/>
                </a:solidFill>
              </a:rPr>
              <a:t>)</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solidFill>
                  <a:schemeClr val="tx1"/>
                </a:solidFill>
              </a:rPr>
              <a:t>Internal Overlay Network</a:t>
            </a:r>
          </a:p>
          <a:p>
            <a:pPr>
              <a:buFont typeface="Wingdings" charset="2"/>
              <a:buChar char="q"/>
            </a:pPr>
            <a:r>
              <a:rPr lang="en-US" sz="2400" dirty="0" smtClean="0">
                <a:solidFill>
                  <a:schemeClr val="tx1"/>
                </a:solidFill>
              </a:rPr>
              <a:t> Docker </a:t>
            </a:r>
            <a:r>
              <a:rPr lang="en-US" sz="2400" dirty="0">
                <a:solidFill>
                  <a:schemeClr val="tx1"/>
                </a:solidFill>
              </a:rPr>
              <a:t>Cloud creates a per-user overlay network which connects all containers across all of the user’s </a:t>
            </a:r>
            <a:r>
              <a:rPr lang="en-US" sz="2400" dirty="0" smtClean="0">
                <a:solidFill>
                  <a:schemeClr val="tx1"/>
                </a:solidFill>
              </a:rPr>
              <a:t>hosts</a:t>
            </a:r>
            <a:endParaRPr lang="en-US" sz="2400" dirty="0">
              <a:solidFill>
                <a:schemeClr val="tx1"/>
              </a:solidFill>
            </a:endParaRPr>
          </a:p>
          <a:p>
            <a:pPr>
              <a:buFont typeface="Wingdings" charset="2"/>
              <a:buChar char="q"/>
            </a:pPr>
            <a:r>
              <a:rPr lang="en-US" sz="2400" dirty="0" smtClean="0">
                <a:solidFill>
                  <a:schemeClr val="tx1"/>
                </a:solidFill>
              </a:rPr>
              <a:t> This </a:t>
            </a:r>
            <a:r>
              <a:rPr lang="en-US" sz="2400" dirty="0">
                <a:solidFill>
                  <a:schemeClr val="tx1"/>
                </a:solidFill>
              </a:rPr>
              <a:t>network connects all of your containers on the </a:t>
            </a:r>
            <a:r>
              <a:rPr lang="en-US" sz="2400" dirty="0">
                <a:solidFill>
                  <a:schemeClr val="tx1"/>
                </a:solidFill>
                <a:latin typeface="Courier New" charset="0"/>
                <a:ea typeface="Courier New" charset="0"/>
                <a:cs typeface="Courier New" charset="0"/>
              </a:rPr>
              <a:t>10.7.0.0/16</a:t>
            </a:r>
            <a:r>
              <a:rPr lang="en-US" sz="2400" dirty="0">
                <a:solidFill>
                  <a:schemeClr val="tx1"/>
                </a:solidFill>
              </a:rPr>
              <a:t> subnet, and gives every container a local </a:t>
            </a:r>
            <a:r>
              <a:rPr lang="en-US" sz="2400" dirty="0" smtClean="0">
                <a:solidFill>
                  <a:schemeClr val="tx1"/>
                </a:solidFill>
              </a:rPr>
              <a:t>IP</a:t>
            </a:r>
            <a:endParaRPr lang="en-US" sz="2400" dirty="0">
              <a:solidFill>
                <a:schemeClr val="tx1"/>
              </a:solidFill>
            </a:endParaRPr>
          </a:p>
          <a:p>
            <a:pPr>
              <a:buFont typeface="Wingdings" charset="2"/>
              <a:buChar char="q"/>
            </a:pPr>
            <a:r>
              <a:rPr lang="en-US" sz="2400" dirty="0" smtClean="0">
                <a:solidFill>
                  <a:schemeClr val="tx1"/>
                </a:solidFill>
              </a:rPr>
              <a:t> This </a:t>
            </a:r>
            <a:r>
              <a:rPr lang="en-US" sz="2400" dirty="0">
                <a:solidFill>
                  <a:schemeClr val="tx1"/>
                </a:solidFill>
              </a:rPr>
              <a:t>IP persists on each container even if the container is redeployed and ends up on a different </a:t>
            </a:r>
            <a:r>
              <a:rPr lang="en-US" sz="2400" dirty="0" smtClean="0">
                <a:solidFill>
                  <a:schemeClr val="tx1"/>
                </a:solidFill>
              </a:rPr>
              <a:t>host</a:t>
            </a:r>
            <a:endParaRPr lang="en-US" sz="2400" dirty="0">
              <a:solidFill>
                <a:schemeClr val="tx1"/>
              </a:solidFill>
            </a:endParaRPr>
          </a:p>
          <a:p>
            <a:pPr>
              <a:buFont typeface="Wingdings" charset="2"/>
              <a:buChar char="q"/>
            </a:pPr>
            <a:r>
              <a:rPr lang="en-US" sz="2400" dirty="0" smtClean="0">
                <a:solidFill>
                  <a:schemeClr val="tx1"/>
                </a:solidFill>
              </a:rPr>
              <a:t> Every </a:t>
            </a:r>
            <a:r>
              <a:rPr lang="en-US" sz="2400" dirty="0">
                <a:solidFill>
                  <a:schemeClr val="tx1"/>
                </a:solidFill>
              </a:rPr>
              <a:t>container can reach any other container on any port within the </a:t>
            </a:r>
            <a:r>
              <a:rPr lang="en-US" sz="2400" dirty="0" smtClean="0">
                <a:solidFill>
                  <a:schemeClr val="tx1"/>
                </a:solidFill>
              </a:rPr>
              <a:t>subnet</a:t>
            </a:r>
            <a:endParaRPr lang="en-US" sz="2400" dirty="0">
              <a:solidFill>
                <a:schemeClr val="tx1"/>
              </a:solidFill>
            </a:endParaRPr>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263</a:t>
            </a:fld>
            <a:endParaRPr lang="en-US" altLang="en-US"/>
          </a:p>
        </p:txBody>
      </p:sp>
    </p:spTree>
    <p:extLst>
      <p:ext uri="{BB962C8B-B14F-4D97-AF65-F5344CB8AC3E}">
        <p14:creationId xmlns:p14="http://schemas.microsoft.com/office/powerpoint/2010/main" val="310054131"/>
      </p:ext>
    </p:extLst>
  </p:cSld>
  <p:clrMapOvr>
    <a:masterClrMapping/>
  </p:clrMapOvr>
  <p:transition>
    <p:fade/>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Manage Infrastructure (standard mode</a:t>
            </a:r>
            <a:r>
              <a:rPr lang="en-US" dirty="0" smtClean="0">
                <a:solidFill>
                  <a:schemeClr val="tx1"/>
                </a:solidFill>
              </a:rPr>
              <a:t>)</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solidFill>
                  <a:schemeClr val="tx1"/>
                </a:solidFill>
              </a:rPr>
              <a:t>External Access</a:t>
            </a:r>
          </a:p>
          <a:p>
            <a:pPr>
              <a:buFont typeface="Wingdings" charset="2"/>
              <a:buChar char="q"/>
            </a:pPr>
            <a:r>
              <a:rPr lang="en-US" sz="2200" dirty="0" smtClean="0">
                <a:solidFill>
                  <a:schemeClr val="tx1"/>
                </a:solidFill>
              </a:rPr>
              <a:t> </a:t>
            </a:r>
            <a:r>
              <a:rPr lang="en-US" sz="2400" dirty="0" smtClean="0">
                <a:solidFill>
                  <a:schemeClr val="tx1"/>
                </a:solidFill>
              </a:rPr>
              <a:t>The </a:t>
            </a:r>
            <a:r>
              <a:rPr lang="en-US" sz="2400" dirty="0">
                <a:solidFill>
                  <a:schemeClr val="tx1"/>
                </a:solidFill>
              </a:rPr>
              <a:t>easiest way to access nodes is to ensure that your public </a:t>
            </a:r>
            <a:r>
              <a:rPr lang="en-US" sz="2400" dirty="0" err="1">
                <a:solidFill>
                  <a:schemeClr val="tx1"/>
                </a:solidFill>
              </a:rPr>
              <a:t>ssh</a:t>
            </a:r>
            <a:r>
              <a:rPr lang="en-US" sz="2400" dirty="0">
                <a:solidFill>
                  <a:schemeClr val="tx1"/>
                </a:solidFill>
              </a:rPr>
              <a:t> key is available to </a:t>
            </a:r>
            <a:r>
              <a:rPr lang="en-US" sz="2400" dirty="0" smtClean="0">
                <a:solidFill>
                  <a:schemeClr val="tx1"/>
                </a:solidFill>
              </a:rPr>
              <a:t>them</a:t>
            </a:r>
            <a:endParaRPr lang="en-US" sz="2400" dirty="0">
              <a:solidFill>
                <a:schemeClr val="tx1"/>
              </a:solidFill>
            </a:endParaRPr>
          </a:p>
          <a:p>
            <a:pPr>
              <a:buFont typeface="Wingdings" charset="2"/>
              <a:buChar char="q"/>
            </a:pPr>
            <a:r>
              <a:rPr lang="en-US" sz="2400" dirty="0" smtClean="0">
                <a:solidFill>
                  <a:schemeClr val="tx1"/>
                </a:solidFill>
              </a:rPr>
              <a:t> You </a:t>
            </a:r>
            <a:r>
              <a:rPr lang="en-US" sz="2400" dirty="0">
                <a:solidFill>
                  <a:schemeClr val="tx1"/>
                </a:solidFill>
              </a:rPr>
              <a:t>can quickly copy your public key to all of the nodes in your Docker Cloud account by running the </a:t>
            </a:r>
            <a:r>
              <a:rPr lang="en-US" sz="2400" b="1" dirty="0" err="1">
                <a:solidFill>
                  <a:schemeClr val="tx1"/>
                </a:solidFill>
              </a:rPr>
              <a:t>authorizedkeys</a:t>
            </a:r>
            <a:r>
              <a:rPr lang="en-US" sz="2400" dirty="0">
                <a:solidFill>
                  <a:schemeClr val="tx1"/>
                </a:solidFill>
              </a:rPr>
              <a:t> </a:t>
            </a:r>
            <a:r>
              <a:rPr lang="en-US" sz="2400" dirty="0" smtClean="0">
                <a:solidFill>
                  <a:schemeClr val="tx1"/>
                </a:solidFill>
              </a:rPr>
              <a:t>container</a:t>
            </a:r>
            <a:endParaRPr lang="en-US" sz="2400" dirty="0">
              <a:solidFill>
                <a:schemeClr val="tx1"/>
              </a:solidFill>
            </a:endParaRPr>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264</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3429000"/>
            <a:ext cx="3187700" cy="2540000"/>
          </a:xfrm>
          <a:prstGeom prst="rect">
            <a:avLst/>
          </a:prstGeom>
        </p:spPr>
      </p:pic>
    </p:spTree>
    <p:extLst>
      <p:ext uri="{BB962C8B-B14F-4D97-AF65-F5344CB8AC3E}">
        <p14:creationId xmlns:p14="http://schemas.microsoft.com/office/powerpoint/2010/main" val="1280741021"/>
      </p:ext>
    </p:extLst>
  </p:cSld>
  <p:clrMapOvr>
    <a:masterClrMapping/>
  </p:clrMapOvr>
  <p:transition>
    <p:fade/>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chemeClr val="tx1"/>
                </a:solidFill>
              </a:rPr>
              <a:t>Manage </a:t>
            </a:r>
            <a:r>
              <a:rPr lang="en-US" sz="5400" dirty="0" smtClean="0">
                <a:solidFill>
                  <a:schemeClr val="tx1"/>
                </a:solidFill>
              </a:rPr>
              <a:t>Nodes </a:t>
            </a:r>
            <a:r>
              <a:rPr lang="en-US" sz="5400" dirty="0">
                <a:solidFill>
                  <a:schemeClr val="tx1"/>
                </a:solidFill>
              </a:rPr>
              <a:t>and A</a:t>
            </a:r>
            <a:r>
              <a:rPr lang="en-US" sz="5400" dirty="0" smtClean="0">
                <a:solidFill>
                  <a:schemeClr val="tx1"/>
                </a:solidFill>
              </a:rPr>
              <a:t>pps</a:t>
            </a:r>
            <a:endParaRPr lang="en-US" sz="5400" dirty="0"/>
          </a:p>
        </p:txBody>
      </p:sp>
    </p:spTree>
    <p:extLst>
      <p:ext uri="{BB962C8B-B14F-4D97-AF65-F5344CB8AC3E}">
        <p14:creationId xmlns:p14="http://schemas.microsoft.com/office/powerpoint/2010/main" val="18588710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Manage </a:t>
            </a:r>
            <a:r>
              <a:rPr lang="en-US" dirty="0" smtClean="0">
                <a:solidFill>
                  <a:schemeClr val="tx1"/>
                </a:solidFill>
              </a:rPr>
              <a:t>Nodes </a:t>
            </a:r>
            <a:r>
              <a:rPr lang="en-US" dirty="0">
                <a:solidFill>
                  <a:schemeClr val="tx1"/>
                </a:solidFill>
              </a:rPr>
              <a:t>and A</a:t>
            </a:r>
            <a:r>
              <a:rPr lang="en-US" dirty="0" smtClean="0">
                <a:solidFill>
                  <a:schemeClr val="tx1"/>
                </a:solidFill>
              </a:rPr>
              <a:t>pps </a:t>
            </a:r>
            <a:r>
              <a:rPr lang="en-US" dirty="0">
                <a:solidFill>
                  <a:schemeClr val="tx1"/>
                </a:solidFill>
              </a:rPr>
              <a:t>(standard mode</a:t>
            </a:r>
            <a:r>
              <a:rPr lang="en-US" dirty="0" smtClean="0">
                <a:solidFill>
                  <a:schemeClr val="tx1"/>
                </a:solidFill>
              </a:rPr>
              <a: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These topics cover the traditional, pre-Swarm model for deploying and managing nodes, services, and applications in Docker </a:t>
            </a:r>
            <a:r>
              <a:rPr lang="en-US" sz="2400" dirty="0" smtClean="0">
                <a:solidFill>
                  <a:schemeClr val="tx1"/>
                </a:solidFill>
              </a:rPr>
              <a:t>Cloud</a:t>
            </a:r>
          </a:p>
          <a:p>
            <a:pPr marL="0" indent="0">
              <a:buNone/>
            </a:pPr>
            <a:r>
              <a:rPr lang="en-US" sz="2400" b="1" dirty="0">
                <a:solidFill>
                  <a:schemeClr val="tx1"/>
                </a:solidFill>
              </a:rPr>
              <a:t>Applications in Docker </a:t>
            </a:r>
            <a:r>
              <a:rPr lang="en-US" sz="2400" b="1" dirty="0" smtClean="0">
                <a:solidFill>
                  <a:schemeClr val="tx1"/>
                </a:solidFill>
              </a:rPr>
              <a:t>Cloud</a:t>
            </a:r>
            <a:endParaRPr lang="en-US" sz="2400" b="1" dirty="0">
              <a:solidFill>
                <a:schemeClr val="tx1"/>
              </a:solidFill>
            </a:endParaRPr>
          </a:p>
          <a:p>
            <a:pPr>
              <a:buFont typeface="Wingdings" charset="2"/>
              <a:buChar char="q"/>
            </a:pPr>
            <a:r>
              <a:rPr lang="en-US" sz="2400" dirty="0" smtClean="0">
                <a:solidFill>
                  <a:schemeClr val="tx1"/>
                </a:solidFill>
              </a:rPr>
              <a:t> Applications </a:t>
            </a:r>
            <a:r>
              <a:rPr lang="en-US" sz="2400" dirty="0">
                <a:solidFill>
                  <a:schemeClr val="tx1"/>
                </a:solidFill>
              </a:rPr>
              <a:t>in Docker Cloud are usually several Services linked together using the specifications from a </a:t>
            </a:r>
            <a:r>
              <a:rPr lang="en-US" sz="2400" b="1" dirty="0">
                <a:solidFill>
                  <a:schemeClr val="tx1"/>
                </a:solidFill>
              </a:rPr>
              <a:t>Stackfile</a:t>
            </a:r>
            <a:r>
              <a:rPr lang="en-US" sz="2400" dirty="0">
                <a:solidFill>
                  <a:schemeClr val="tx1"/>
                </a:solidFill>
              </a:rPr>
              <a:t> or a Compose </a:t>
            </a:r>
            <a:r>
              <a:rPr lang="en-US" sz="2400" dirty="0" smtClean="0">
                <a:solidFill>
                  <a:schemeClr val="tx1"/>
                </a:solidFill>
              </a:rPr>
              <a:t>file</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can also create individual services using the Docker Cloud Services </a:t>
            </a:r>
            <a:r>
              <a:rPr lang="en-US" sz="2400" dirty="0" smtClean="0">
                <a:solidFill>
                  <a:schemeClr val="tx1"/>
                </a:solidFill>
              </a:rPr>
              <a:t>wizard </a:t>
            </a:r>
          </a:p>
          <a:p>
            <a:pPr>
              <a:buFont typeface="Wingdings" charset="2"/>
              <a:buChar char="q"/>
            </a:pPr>
            <a:r>
              <a:rPr lang="en-US" sz="2400" dirty="0">
                <a:solidFill>
                  <a:schemeClr val="tx1"/>
                </a:solidFill>
              </a:rPr>
              <a:t> A</a:t>
            </a:r>
            <a:r>
              <a:rPr lang="en-US" sz="2400" dirty="0" smtClean="0">
                <a:solidFill>
                  <a:schemeClr val="tx1"/>
                </a:solidFill>
              </a:rPr>
              <a:t>nd </a:t>
            </a:r>
            <a:r>
              <a:rPr lang="en-US" sz="2400" dirty="0">
                <a:solidFill>
                  <a:schemeClr val="tx1"/>
                </a:solidFill>
              </a:rPr>
              <a:t>you can attach Volumes to use as long-lived storage for your </a:t>
            </a:r>
            <a:r>
              <a:rPr lang="en-US" sz="2400" dirty="0" smtClean="0">
                <a:solidFill>
                  <a:schemeClr val="tx1"/>
                </a:solidFill>
              </a:rPr>
              <a:t>services</a:t>
            </a:r>
          </a:p>
          <a:p>
            <a:pPr>
              <a:buFont typeface="Wingdings" charset="2"/>
              <a:buChar char="q"/>
            </a:pPr>
            <a:r>
              <a:rPr lang="en-US" sz="2400" dirty="0">
                <a:solidFill>
                  <a:schemeClr val="tx1"/>
                </a:solidFill>
              </a:rPr>
              <a:t> </a:t>
            </a:r>
            <a:r>
              <a:rPr lang="en-US" sz="2400" dirty="0" smtClean="0">
                <a:solidFill>
                  <a:schemeClr val="tx1"/>
                </a:solidFill>
              </a:rPr>
              <a:t>If </a:t>
            </a:r>
            <a:r>
              <a:rPr lang="en-US" sz="2400" dirty="0">
                <a:solidFill>
                  <a:schemeClr val="tx1"/>
                </a:solidFill>
              </a:rPr>
              <a:t>you are using </a:t>
            </a:r>
            <a:r>
              <a:rPr lang="en-US" sz="2400" dirty="0" err="1" smtClean="0">
                <a:solidFill>
                  <a:schemeClr val="tx1"/>
                </a:solidFill>
              </a:rPr>
              <a:t>autobuild</a:t>
            </a:r>
            <a:r>
              <a:rPr lang="en-US" sz="2400" dirty="0" smtClean="0">
                <a:solidFill>
                  <a:schemeClr val="tx1"/>
                </a:solidFill>
              </a:rPr>
              <a:t> </a:t>
            </a:r>
            <a:r>
              <a:rPr lang="en-US" sz="2400" dirty="0">
                <a:solidFill>
                  <a:schemeClr val="tx1"/>
                </a:solidFill>
              </a:rPr>
              <a:t>and </a:t>
            </a:r>
            <a:r>
              <a:rPr lang="en-US" sz="2400" dirty="0" err="1">
                <a:solidFill>
                  <a:schemeClr val="tx1"/>
                </a:solidFill>
              </a:rPr>
              <a:t>autotest</a:t>
            </a:r>
            <a:r>
              <a:rPr lang="en-US" sz="2400" dirty="0">
                <a:solidFill>
                  <a:schemeClr val="tx1"/>
                </a:solidFill>
              </a:rPr>
              <a:t> features, you can also </a:t>
            </a:r>
            <a:r>
              <a:rPr lang="en-US" sz="2400" dirty="0" smtClean="0">
                <a:solidFill>
                  <a:schemeClr val="tx1"/>
                </a:solidFill>
              </a:rPr>
              <a:t>se</a:t>
            </a:r>
            <a:r>
              <a:rPr lang="en-US" sz="2400" dirty="0">
                <a:solidFill>
                  <a:schemeClr val="tx1"/>
                </a:solidFill>
              </a:rPr>
              <a:t> </a:t>
            </a:r>
            <a:r>
              <a:rPr lang="en-US" sz="2400" dirty="0" smtClean="0">
                <a:solidFill>
                  <a:schemeClr val="tx1"/>
                </a:solidFill>
              </a:rPr>
              <a:t>autoredeploy to </a:t>
            </a:r>
            <a:r>
              <a:rPr lang="en-US" sz="2400" dirty="0">
                <a:solidFill>
                  <a:schemeClr val="tx1"/>
                </a:solidFill>
              </a:rPr>
              <a:t>automatically redeploy the </a:t>
            </a:r>
            <a:r>
              <a:rPr lang="en-US" sz="2400" dirty="0" smtClean="0">
                <a:solidFill>
                  <a:schemeClr val="tx1"/>
                </a:solidFill>
              </a:rPr>
              <a:t>application</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266</a:t>
            </a:fld>
            <a:endParaRPr lang="en-US" altLang="en-US"/>
          </a:p>
        </p:txBody>
      </p:sp>
    </p:spTree>
    <p:extLst>
      <p:ext uri="{BB962C8B-B14F-4D97-AF65-F5344CB8AC3E}">
        <p14:creationId xmlns:p14="http://schemas.microsoft.com/office/powerpoint/2010/main" val="518452232"/>
      </p:ext>
    </p:extLst>
  </p:cSld>
  <p:clrMapOvr>
    <a:masterClrMapping/>
  </p:clrMapOvr>
  <p:transition>
    <p:fade/>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Docker Machine</a:t>
            </a:r>
            <a:endParaRPr lang="en-US" dirty="0"/>
          </a:p>
        </p:txBody>
      </p:sp>
    </p:spTree>
    <p:extLst>
      <p:ext uri="{BB962C8B-B14F-4D97-AF65-F5344CB8AC3E}">
        <p14:creationId xmlns:p14="http://schemas.microsoft.com/office/powerpoint/2010/main" val="183645859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Machine Overview</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Docker Machine is a </a:t>
            </a:r>
            <a:r>
              <a:rPr lang="en-US" sz="2400" b="1" dirty="0"/>
              <a:t>tool</a:t>
            </a:r>
            <a:r>
              <a:rPr lang="en-US" sz="2400" dirty="0"/>
              <a:t> that lets you </a:t>
            </a:r>
            <a:r>
              <a:rPr lang="en-US" sz="2400" dirty="0" smtClean="0"/>
              <a:t>install Docker Engine on virtual hosts, and manage the hosts with </a:t>
            </a:r>
            <a:r>
              <a:rPr lang="en-US" sz="2400" dirty="0" smtClean="0">
                <a:latin typeface="Courier New" charset="0"/>
                <a:ea typeface="Courier New" charset="0"/>
                <a:cs typeface="Courier New" charset="0"/>
              </a:rPr>
              <a:t>docker-machine</a:t>
            </a:r>
            <a:r>
              <a:rPr lang="en-US" sz="2400" dirty="0"/>
              <a:t> commands. </a:t>
            </a:r>
            <a:endParaRPr lang="en-US" sz="2400" dirty="0" smtClean="0"/>
          </a:p>
          <a:p>
            <a:pPr>
              <a:buFont typeface="Wingdings" panose="05000000000000000000" pitchFamily="2" charset="2"/>
              <a:buChar char="q"/>
            </a:pPr>
            <a:r>
              <a:rPr lang="en-US" sz="2400" dirty="0"/>
              <a:t> </a:t>
            </a:r>
            <a:r>
              <a:rPr lang="en-US" sz="2400" dirty="0" smtClean="0"/>
              <a:t>You </a:t>
            </a:r>
            <a:r>
              <a:rPr lang="en-US" sz="2400" dirty="0"/>
              <a:t>can use Machine to </a:t>
            </a:r>
            <a:r>
              <a:rPr lang="en-US" sz="2400" b="1" dirty="0"/>
              <a:t>create</a:t>
            </a:r>
            <a:r>
              <a:rPr lang="en-US" sz="2400" dirty="0"/>
              <a:t> Docker hosts on your local Mac or Windows </a:t>
            </a:r>
            <a:r>
              <a:rPr lang="en-US" sz="2400" dirty="0" smtClean="0"/>
              <a:t>box. </a:t>
            </a:r>
          </a:p>
          <a:p>
            <a:pPr>
              <a:buFont typeface="Wingdings" panose="05000000000000000000" pitchFamily="2" charset="2"/>
              <a:buChar char="q"/>
            </a:pPr>
            <a:r>
              <a:rPr lang="en-US" sz="2400" dirty="0"/>
              <a:t> </a:t>
            </a:r>
            <a:r>
              <a:rPr lang="en-US" sz="2400" dirty="0" smtClean="0"/>
              <a:t>Also, on </a:t>
            </a:r>
            <a:r>
              <a:rPr lang="en-US" sz="2400" dirty="0"/>
              <a:t>your company network, in your data center, or on </a:t>
            </a:r>
            <a:r>
              <a:rPr lang="en-US" sz="2400" b="1" dirty="0"/>
              <a:t>cloud </a:t>
            </a:r>
            <a:r>
              <a:rPr lang="en-US" sz="2400" dirty="0"/>
              <a:t>providers like AWS or Digital Ocean</a:t>
            </a:r>
            <a:r>
              <a:rPr lang="en-US" sz="2400" dirty="0" smtClean="0"/>
              <a:t>.</a:t>
            </a: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268</a:t>
            </a:fld>
            <a:endParaRPr lang="en-US" altLang="en-US" dirty="0"/>
          </a:p>
        </p:txBody>
      </p:sp>
    </p:spTree>
    <p:extLst>
      <p:ext uri="{BB962C8B-B14F-4D97-AF65-F5344CB8AC3E}">
        <p14:creationId xmlns:p14="http://schemas.microsoft.com/office/powerpoint/2010/main" val="1724631481"/>
      </p:ext>
    </p:extLst>
  </p:cSld>
  <p:clrMapOvr>
    <a:masterClrMapping/>
  </p:clrMapOvr>
  <p:transition>
    <p:fade/>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Machine Overview</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Using</a:t>
            </a:r>
            <a:r>
              <a:rPr lang="en-US" sz="2400" dirty="0"/>
              <a:t> </a:t>
            </a:r>
            <a:r>
              <a:rPr lang="en-US" sz="2400" dirty="0">
                <a:latin typeface="Courier New" charset="0"/>
                <a:ea typeface="Courier New" charset="0"/>
                <a:cs typeface="Courier New" charset="0"/>
              </a:rPr>
              <a:t>docker-machine</a:t>
            </a:r>
            <a:r>
              <a:rPr lang="en-US" sz="2400" dirty="0"/>
              <a:t> </a:t>
            </a:r>
            <a:r>
              <a:rPr lang="en-US" sz="2400" b="1" dirty="0"/>
              <a:t>commands</a:t>
            </a:r>
            <a:r>
              <a:rPr lang="en-US" sz="2400" dirty="0"/>
              <a:t>, you </a:t>
            </a:r>
            <a:r>
              <a:rPr lang="en-US" sz="2400" dirty="0" smtClean="0"/>
              <a:t>can: </a:t>
            </a:r>
          </a:p>
          <a:p>
            <a:pPr lvl="1">
              <a:buFont typeface="Wingdings" panose="05000000000000000000" pitchFamily="2" charset="2"/>
              <a:buChar char="q"/>
            </a:pPr>
            <a:r>
              <a:rPr lang="en-US" sz="2400" dirty="0"/>
              <a:t> S</a:t>
            </a:r>
            <a:r>
              <a:rPr lang="en-US" sz="2400" dirty="0" smtClean="0"/>
              <a:t>tart</a:t>
            </a:r>
          </a:p>
          <a:p>
            <a:pPr lvl="1">
              <a:buFont typeface="Wingdings" panose="05000000000000000000" pitchFamily="2" charset="2"/>
              <a:buChar char="q"/>
            </a:pPr>
            <a:r>
              <a:rPr lang="en-US" sz="2400" dirty="0" smtClean="0"/>
              <a:t> Inspect </a:t>
            </a:r>
          </a:p>
          <a:p>
            <a:pPr lvl="1">
              <a:buFont typeface="Wingdings" panose="05000000000000000000" pitchFamily="2" charset="2"/>
              <a:buChar char="q"/>
            </a:pPr>
            <a:r>
              <a:rPr lang="en-US" sz="2400" dirty="0"/>
              <a:t> S</a:t>
            </a:r>
            <a:r>
              <a:rPr lang="en-US" sz="2400" dirty="0" smtClean="0"/>
              <a:t>top </a:t>
            </a:r>
          </a:p>
          <a:p>
            <a:pPr lvl="1">
              <a:buFont typeface="Wingdings" panose="05000000000000000000" pitchFamily="2" charset="2"/>
              <a:buChar char="q"/>
            </a:pPr>
            <a:r>
              <a:rPr lang="en-US" sz="2400" dirty="0"/>
              <a:t> R</a:t>
            </a:r>
            <a:r>
              <a:rPr lang="en-US" sz="2400" dirty="0" smtClean="0"/>
              <a:t>estart </a:t>
            </a:r>
            <a:r>
              <a:rPr lang="en-US" sz="2400" dirty="0"/>
              <a:t>a managed </a:t>
            </a:r>
            <a:r>
              <a:rPr lang="en-US" sz="2400" dirty="0" smtClean="0"/>
              <a:t>host </a:t>
            </a:r>
          </a:p>
          <a:p>
            <a:pPr lvl="1">
              <a:buFont typeface="Wingdings" panose="05000000000000000000" pitchFamily="2" charset="2"/>
              <a:buChar char="q"/>
            </a:pPr>
            <a:r>
              <a:rPr lang="en-US" sz="2400" dirty="0"/>
              <a:t> U</a:t>
            </a:r>
            <a:r>
              <a:rPr lang="en-US" sz="2400" dirty="0" smtClean="0"/>
              <a:t>pgrade </a:t>
            </a:r>
            <a:r>
              <a:rPr lang="en-US" sz="2400" dirty="0"/>
              <a:t>the Docker client and </a:t>
            </a:r>
            <a:r>
              <a:rPr lang="en-US" sz="2400" dirty="0" smtClean="0"/>
              <a:t>daemon</a:t>
            </a:r>
          </a:p>
          <a:p>
            <a:pPr lvl="1">
              <a:buFont typeface="Wingdings" panose="05000000000000000000" pitchFamily="2" charset="2"/>
              <a:buChar char="q"/>
            </a:pPr>
            <a:r>
              <a:rPr lang="en-US" sz="2400" dirty="0"/>
              <a:t> C</a:t>
            </a:r>
            <a:r>
              <a:rPr lang="en-US" sz="2400" dirty="0" smtClean="0"/>
              <a:t>onfigure </a:t>
            </a:r>
            <a:r>
              <a:rPr lang="en-US" sz="2400" dirty="0"/>
              <a:t>a Docker client to talk to your host.</a:t>
            </a: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269</a:t>
            </a:fld>
            <a:endParaRPr lang="en-US" altLang="en-US" dirty="0"/>
          </a:p>
        </p:txBody>
      </p:sp>
    </p:spTree>
    <p:extLst>
      <p:ext uri="{BB962C8B-B14F-4D97-AF65-F5344CB8AC3E}">
        <p14:creationId xmlns:p14="http://schemas.microsoft.com/office/powerpoint/2010/main" val="80060989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Our Container</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We can now play around with Linux commands within the container:</a:t>
            </a:r>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r>
              <a:rPr lang="en-US" sz="2400" dirty="0" smtClean="0"/>
              <a:t> If it looks like Linux and it works like Linux...</a:t>
            </a:r>
            <a:endParaRPr lang="en-US" sz="2400"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8" name="Content Placeholder 2"/>
          <p:cNvSpPr>
            <a:spLocks noGrp="1"/>
          </p:cNvSpPr>
          <p:nvPr/>
        </p:nvSpPr>
        <p:spPr>
          <a:xfrm>
            <a:off x="4450079" y="1828800"/>
            <a:ext cx="3352800" cy="2286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bg1"/>
                </a:solidFill>
                <a:latin typeface="Courier New" panose="02070309020205020404" pitchFamily="49" charset="0"/>
                <a:cs typeface="Courier New" panose="02070309020205020404" pitchFamily="49" charset="0"/>
              </a:rPr>
              <a:t># hostname </a:t>
            </a:r>
            <a:r>
              <a:rPr lang="en-US" dirty="0">
                <a:solidFill>
                  <a:schemeClr val="bg1"/>
                </a:solidFill>
                <a:latin typeface="Courier New" panose="02070309020205020404" pitchFamily="49" charset="0"/>
                <a:cs typeface="Courier New" panose="02070309020205020404" pitchFamily="49" charset="0"/>
              </a:rPr>
              <a:t>-f</a:t>
            </a:r>
          </a:p>
          <a:p>
            <a:r>
              <a:rPr lang="en-US" dirty="0" smtClean="0">
                <a:solidFill>
                  <a:schemeClr val="bg1"/>
                </a:solidFill>
                <a:latin typeface="Courier New" panose="02070309020205020404" pitchFamily="49" charset="0"/>
                <a:cs typeface="Courier New" panose="02070309020205020404" pitchFamily="49" charset="0"/>
              </a:rPr>
              <a:t># cat </a:t>
            </a:r>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etc</a:t>
            </a:r>
            <a:r>
              <a:rPr lang="en-US" dirty="0">
                <a:solidFill>
                  <a:schemeClr val="bg1"/>
                </a:solidFill>
                <a:latin typeface="Courier New" panose="02070309020205020404" pitchFamily="49" charset="0"/>
                <a:cs typeface="Courier New" panose="02070309020205020404" pitchFamily="49" charset="0"/>
              </a:rPr>
              <a:t>/hosts</a:t>
            </a:r>
          </a:p>
          <a:p>
            <a:r>
              <a:rPr lang="en-US" dirty="0" smtClean="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ps</a:t>
            </a:r>
            <a:r>
              <a:rPr lang="en-US" dirty="0">
                <a:solidFill>
                  <a:schemeClr val="bg1"/>
                </a:solidFill>
                <a:latin typeface="Courier New" panose="02070309020205020404" pitchFamily="49" charset="0"/>
                <a:cs typeface="Courier New" panose="02070309020205020404" pitchFamily="49" charset="0"/>
              </a:rPr>
              <a:t> aux</a:t>
            </a:r>
          </a:p>
          <a:p>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yum -y install vim</a:t>
            </a:r>
          </a:p>
          <a:p>
            <a:r>
              <a:rPr lang="en-US" dirty="0" smtClean="0">
                <a:solidFill>
                  <a:schemeClr val="bg1"/>
                </a:solidFill>
                <a:latin typeface="Courier New" panose="02070309020205020404" pitchFamily="49" charset="0"/>
                <a:cs typeface="Courier New" panose="02070309020205020404" pitchFamily="49" charset="0"/>
              </a:rPr>
              <a:t># </a:t>
            </a:r>
            <a:r>
              <a:rPr lang="en-US" dirty="0" err="1" smtClean="0">
                <a:solidFill>
                  <a:schemeClr val="bg1"/>
                </a:solidFill>
                <a:latin typeface="Courier New" panose="02070309020205020404" pitchFamily="49" charset="0"/>
                <a:cs typeface="Courier New" panose="02070309020205020404" pitchFamily="49" charset="0"/>
              </a:rPr>
              <a:t>ip</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a</a:t>
            </a:r>
          </a:p>
        </p:txBody>
      </p:sp>
    </p:spTree>
    <p:extLst>
      <p:ext uri="{BB962C8B-B14F-4D97-AF65-F5344CB8AC3E}">
        <p14:creationId xmlns:p14="http://schemas.microsoft.com/office/powerpoint/2010/main" val="1504635239"/>
      </p:ext>
    </p:extLst>
  </p:cSld>
  <p:clrMapOvr>
    <a:masterClrMapping/>
  </p:clrMapOvr>
  <p:transition>
    <p:fade/>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Setting Machine Environment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Point the Machine CLI at a running, managed host, and you can run </a:t>
            </a:r>
            <a:r>
              <a:rPr lang="en-US" sz="2400" dirty="0">
                <a:latin typeface="Courier New" charset="0"/>
                <a:ea typeface="Courier New" charset="0"/>
                <a:cs typeface="Courier New" charset="0"/>
              </a:rPr>
              <a:t>docker</a:t>
            </a:r>
            <a:r>
              <a:rPr lang="en-US" sz="2400" dirty="0"/>
              <a:t> commands directly on that host. </a:t>
            </a:r>
            <a:endParaRPr lang="en-US" sz="2400" dirty="0" smtClean="0"/>
          </a:p>
          <a:p>
            <a:pPr>
              <a:buFont typeface="Wingdings" panose="05000000000000000000" pitchFamily="2" charset="2"/>
              <a:buChar char="q"/>
            </a:pPr>
            <a:r>
              <a:rPr lang="en-US" sz="2400" dirty="0"/>
              <a:t> </a:t>
            </a:r>
            <a:r>
              <a:rPr lang="en-US" sz="2400" dirty="0" smtClean="0"/>
              <a:t>For </a:t>
            </a:r>
            <a:r>
              <a:rPr lang="en-US" sz="2400" dirty="0"/>
              <a:t>example, run </a:t>
            </a:r>
            <a:r>
              <a:rPr lang="en-US" sz="2400" dirty="0">
                <a:latin typeface="Courier New" charset="0"/>
                <a:ea typeface="Courier New" charset="0"/>
                <a:cs typeface="Courier New" charset="0"/>
              </a:rPr>
              <a:t>docker-machine env </a:t>
            </a:r>
            <a:r>
              <a:rPr lang="en-US" sz="2400" dirty="0"/>
              <a:t>default to point to a host called </a:t>
            </a:r>
            <a:r>
              <a:rPr lang="en-US" sz="2400" dirty="0" smtClean="0"/>
              <a:t>default.</a:t>
            </a:r>
            <a:endParaRPr lang="en-US" sz="2400" dirty="0"/>
          </a:p>
          <a:p>
            <a:pPr lvl="1">
              <a:buFont typeface="Wingdings" panose="05000000000000000000" pitchFamily="2" charset="2"/>
              <a:buChar char="q"/>
            </a:pPr>
            <a:r>
              <a:rPr lang="en-US" sz="2200" dirty="0" smtClean="0"/>
              <a:t> NOTE: You may have to name the VM specifically, like this: </a:t>
            </a:r>
            <a:endParaRPr lang="en-US" sz="22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270</a:t>
            </a:fld>
            <a:endParaRPr lang="en-US" altLang="en-US" dirty="0"/>
          </a:p>
        </p:txBody>
      </p:sp>
      <p:sp>
        <p:nvSpPr>
          <p:cNvPr id="7" name="Content Placeholder 2"/>
          <p:cNvSpPr>
            <a:spLocks noGrp="1"/>
          </p:cNvSpPr>
          <p:nvPr/>
        </p:nvSpPr>
        <p:spPr>
          <a:xfrm>
            <a:off x="4030979" y="3352800"/>
            <a:ext cx="4191000" cy="323708"/>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bg1"/>
                </a:solidFill>
                <a:latin typeface="Courier New" charset="0"/>
                <a:ea typeface="Courier New" charset="0"/>
                <a:cs typeface="Courier New" charset="0"/>
              </a:rPr>
              <a:t>docker-machine env &lt;name&gt;</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601260466"/>
      </p:ext>
    </p:extLst>
  </p:cSld>
  <p:clrMapOvr>
    <a:masterClrMapping/>
  </p:clrMapOvr>
  <p:transition>
    <p:fade/>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Setting Machine Environment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Once you follow the on-screen </a:t>
            </a:r>
            <a:r>
              <a:rPr lang="en-US" sz="2400" dirty="0"/>
              <a:t>instructions to complete </a:t>
            </a:r>
            <a:r>
              <a:rPr lang="en-US" sz="2400" dirty="0" smtClean="0"/>
              <a:t>the </a:t>
            </a:r>
            <a:r>
              <a:rPr lang="en-US" sz="2400" dirty="0" err="1" smtClean="0">
                <a:latin typeface="Courier New" charset="0"/>
                <a:ea typeface="Courier New" charset="0"/>
                <a:cs typeface="Courier New" charset="0"/>
              </a:rPr>
              <a:t>env</a:t>
            </a:r>
            <a:r>
              <a:rPr lang="en-US" sz="2400" dirty="0"/>
              <a:t> setup, </a:t>
            </a:r>
            <a:r>
              <a:rPr lang="en-US" sz="2400" dirty="0" smtClean="0"/>
              <a:t>you can run</a:t>
            </a:r>
            <a:r>
              <a:rPr lang="en-US" sz="2400" dirty="0"/>
              <a:t> </a:t>
            </a:r>
            <a:r>
              <a:rPr lang="en-US" sz="2400" dirty="0">
                <a:latin typeface="Courier New" charset="0"/>
                <a:ea typeface="Courier New" charset="0"/>
                <a:cs typeface="Courier New" charset="0"/>
              </a:rPr>
              <a:t>docker ps</a:t>
            </a:r>
            <a:r>
              <a:rPr lang="en-US" sz="2400" dirty="0"/>
              <a:t>, </a:t>
            </a:r>
            <a:r>
              <a:rPr lang="en-US" sz="2400" dirty="0">
                <a:latin typeface="Courier New" charset="0"/>
                <a:ea typeface="Courier New" charset="0"/>
                <a:cs typeface="Courier New" charset="0"/>
              </a:rPr>
              <a:t>docker run hello-world</a:t>
            </a:r>
            <a:r>
              <a:rPr lang="en-US" sz="2400" dirty="0"/>
              <a:t>, and so </a:t>
            </a:r>
            <a:r>
              <a:rPr lang="en-US" sz="2400" dirty="0" smtClean="0"/>
              <a:t>forth.</a:t>
            </a:r>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Output:</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271</a:t>
            </a:fld>
            <a:endParaRPr lang="en-US" altLang="en-US" dirty="0"/>
          </a:p>
        </p:txBody>
      </p:sp>
      <p:sp>
        <p:nvSpPr>
          <p:cNvPr id="6" name="Content Placeholder 2"/>
          <p:cNvSpPr>
            <a:spLocks noGrp="1"/>
          </p:cNvSpPr>
          <p:nvPr/>
        </p:nvSpPr>
        <p:spPr>
          <a:xfrm>
            <a:off x="2887979" y="3048000"/>
            <a:ext cx="6476999" cy="2438399"/>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Courier New" charset="0"/>
                <a:ea typeface="Courier New" charset="0"/>
                <a:cs typeface="Courier New" charset="0"/>
              </a:rPr>
              <a:t>export DOCKER_TLS_VERIFY="1"</a:t>
            </a:r>
          </a:p>
          <a:p>
            <a:r>
              <a:rPr lang="en-US" sz="1800" dirty="0">
                <a:latin typeface="Courier New" charset="0"/>
                <a:ea typeface="Courier New" charset="0"/>
                <a:cs typeface="Courier New" charset="0"/>
              </a:rPr>
              <a:t>export DOCKER_HOST="tcp</a:t>
            </a:r>
            <a:r>
              <a:rPr lang="en-US" sz="1800" dirty="0" smtClean="0">
                <a:latin typeface="Courier New" charset="0"/>
                <a:ea typeface="Courier New" charset="0"/>
                <a:cs typeface="Courier New" charset="0"/>
              </a:rPr>
              <a:t>://XXX.XXX.XX.XXX:XXXX"</a:t>
            </a:r>
            <a:endParaRPr lang="en-US" sz="1800" dirty="0">
              <a:latin typeface="Courier New" charset="0"/>
              <a:ea typeface="Courier New" charset="0"/>
              <a:cs typeface="Courier New" charset="0"/>
            </a:endParaRPr>
          </a:p>
          <a:p>
            <a:r>
              <a:rPr lang="en-US" sz="1800" dirty="0">
                <a:latin typeface="Courier New" charset="0"/>
                <a:ea typeface="Courier New" charset="0"/>
                <a:cs typeface="Courier New" charset="0"/>
              </a:rPr>
              <a:t>export </a:t>
            </a:r>
            <a:r>
              <a:rPr lang="en-US" sz="1800" dirty="0" smtClean="0">
                <a:latin typeface="Courier New" charset="0"/>
                <a:ea typeface="Courier New" charset="0"/>
                <a:cs typeface="Courier New" charset="0"/>
              </a:rPr>
              <a:t>DOCKER_CERT_PATH= &lt;PATH&gt;</a:t>
            </a:r>
            <a:endParaRPr lang="en-US" sz="1800" dirty="0">
              <a:latin typeface="Courier New" charset="0"/>
              <a:ea typeface="Courier New" charset="0"/>
              <a:cs typeface="Courier New" charset="0"/>
            </a:endParaRPr>
          </a:p>
          <a:p>
            <a:r>
              <a:rPr lang="en-US" sz="1800" dirty="0">
                <a:latin typeface="Courier New" charset="0"/>
                <a:ea typeface="Courier New" charset="0"/>
                <a:cs typeface="Courier New" charset="0"/>
              </a:rPr>
              <a:t>export DOCKER_MACHINE_NAME</a:t>
            </a:r>
            <a:r>
              <a:rPr lang="en-US" sz="1800" dirty="0" smtClean="0">
                <a:latin typeface="Courier New" charset="0"/>
                <a:ea typeface="Courier New" charset="0"/>
                <a:cs typeface="Courier New" charset="0"/>
              </a:rPr>
              <a:t>= &lt;NAME&gt;</a:t>
            </a:r>
          </a:p>
          <a:p>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Run this command to configure your shell: </a:t>
            </a:r>
          </a:p>
          <a:p>
            <a:r>
              <a:rPr lang="en-US" sz="1800" dirty="0">
                <a:latin typeface="Courier New" charset="0"/>
                <a:ea typeface="Courier New" charset="0"/>
                <a:cs typeface="Courier New" charset="0"/>
              </a:rPr>
              <a:t># eval $(docker-machine env dev</a:t>
            </a: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spTree>
    <p:extLst>
      <p:ext uri="{BB962C8B-B14F-4D97-AF65-F5344CB8AC3E}">
        <p14:creationId xmlns:p14="http://schemas.microsoft.com/office/powerpoint/2010/main" val="1708472297"/>
      </p:ext>
    </p:extLst>
  </p:cSld>
  <p:clrMapOvr>
    <a:masterClrMapping/>
  </p:clrMapOvr>
  <p:transition>
    <p:fade/>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Good Old Days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Machine </a:t>
            </a:r>
            <a:r>
              <a:rPr lang="en-US" sz="2400" i="1" dirty="0"/>
              <a:t>was</a:t>
            </a:r>
            <a:r>
              <a:rPr lang="en-US" sz="2400" dirty="0"/>
              <a:t> the </a:t>
            </a:r>
            <a:r>
              <a:rPr lang="en-US" sz="2400" b="1" dirty="0"/>
              <a:t>only</a:t>
            </a:r>
            <a:r>
              <a:rPr lang="en-US" sz="2400" dirty="0"/>
              <a:t> way to run Docker on Mac or Windows previous to Docker v1.12. </a:t>
            </a:r>
            <a:endParaRPr lang="en-US" sz="2400" dirty="0" smtClean="0"/>
          </a:p>
          <a:p>
            <a:pPr>
              <a:buFont typeface="Wingdings" panose="05000000000000000000" pitchFamily="2" charset="2"/>
              <a:buChar char="q"/>
            </a:pPr>
            <a:r>
              <a:rPr lang="en-US" sz="2400" dirty="0" smtClean="0"/>
              <a:t> Docker </a:t>
            </a:r>
            <a:r>
              <a:rPr lang="en-US" sz="2400" dirty="0"/>
              <a:t>for Mac </a:t>
            </a:r>
            <a:r>
              <a:rPr lang="en-US" sz="2400" dirty="0" smtClean="0"/>
              <a:t>&amp;</a:t>
            </a:r>
            <a:r>
              <a:rPr lang="en-US" sz="2400" dirty="0"/>
              <a:t> Docker for Windows are available as </a:t>
            </a:r>
            <a:r>
              <a:rPr lang="en-US" sz="2400" b="1" dirty="0"/>
              <a:t>native</a:t>
            </a:r>
            <a:r>
              <a:rPr lang="en-US" sz="2400" dirty="0"/>
              <a:t> </a:t>
            </a:r>
            <a:r>
              <a:rPr lang="en-US" sz="2400" dirty="0" smtClean="0"/>
              <a:t>apps </a:t>
            </a:r>
            <a:r>
              <a:rPr lang="en-US" sz="2400" i="1" dirty="0" smtClean="0"/>
              <a:t>now</a:t>
            </a:r>
            <a:r>
              <a:rPr lang="en-US" sz="2400" dirty="0" smtClean="0"/>
              <a:t> and are the </a:t>
            </a:r>
            <a:r>
              <a:rPr lang="en-US" sz="2400" dirty="0"/>
              <a:t>better choice for this use case on newer desktops and laptops. </a:t>
            </a:r>
            <a:endParaRPr lang="en-US" sz="2400" dirty="0" smtClean="0"/>
          </a:p>
          <a:p>
            <a:pPr>
              <a:buFont typeface="Wingdings" panose="05000000000000000000" pitchFamily="2" charset="2"/>
              <a:buChar char="q"/>
            </a:pPr>
            <a:r>
              <a:rPr lang="en-US" sz="2400" dirty="0"/>
              <a:t> The installers for Docker for Mac and Docker for Windows include Docker Machine, along with Docker Compose.</a:t>
            </a:r>
            <a:endParaRPr lang="en-US" sz="2400" dirty="0" smtClean="0"/>
          </a:p>
          <a:p>
            <a:pPr>
              <a:buFont typeface="Wingdings" panose="05000000000000000000" pitchFamily="2" charset="2"/>
              <a:buChar char="q"/>
            </a:pPr>
            <a:r>
              <a:rPr lang="en-US" sz="2400" dirty="0" smtClean="0"/>
              <a:t> So, no more need for confusion.</a:t>
            </a:r>
            <a:endParaRPr lang="en-US" sz="2400" dirty="0"/>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272</a:t>
            </a:fld>
            <a:endParaRPr lang="en-US" alt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932" y="3350557"/>
            <a:ext cx="3000386" cy="190224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915" y="3886715"/>
            <a:ext cx="2056885" cy="205688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438" y="4215384"/>
            <a:ext cx="2069592" cy="1728216"/>
          </a:xfrm>
          <a:prstGeom prst="rect">
            <a:avLst/>
          </a:prstGeom>
        </p:spPr>
      </p:pic>
    </p:spTree>
    <p:extLst>
      <p:ext uri="{BB962C8B-B14F-4D97-AF65-F5344CB8AC3E}">
        <p14:creationId xmlns:p14="http://schemas.microsoft.com/office/powerpoint/2010/main" val="110068404"/>
      </p:ext>
    </p:extLst>
  </p:cSld>
  <p:clrMapOvr>
    <a:masterClrMapping/>
  </p:clrMapOvr>
  <p:transition>
    <p:fade/>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Use It, Now?</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Docker </a:t>
            </a:r>
            <a:r>
              <a:rPr lang="en-US" sz="2400" dirty="0"/>
              <a:t>Machine enables you to provision multiple remote Docker hosts on various flavors of Linux</a:t>
            </a:r>
            <a:r>
              <a:rPr lang="en-US" sz="2400" dirty="0" smtClean="0"/>
              <a:t>. </a:t>
            </a:r>
          </a:p>
          <a:p>
            <a:pPr>
              <a:buFont typeface="Wingdings" panose="05000000000000000000" pitchFamily="2" charset="2"/>
              <a:buChar char="q"/>
            </a:pPr>
            <a:r>
              <a:rPr lang="en-US" sz="2400" dirty="0"/>
              <a:t> </a:t>
            </a:r>
            <a:r>
              <a:rPr lang="en-US" sz="2400" dirty="0" smtClean="0"/>
              <a:t>Additionally</a:t>
            </a:r>
            <a:r>
              <a:rPr lang="en-US" sz="2400" dirty="0"/>
              <a:t>, Machine allows you to run Docker on older Mac or Windows systems, as described in the previous topic</a:t>
            </a:r>
            <a:r>
              <a:rPr lang="en-US" sz="2400" dirty="0" smtClean="0"/>
              <a:t>.</a:t>
            </a:r>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a:t>
            </a:r>
            <a:r>
              <a:rPr lang="en-US" sz="2400" dirty="0"/>
              <a:t> Basically, Docker Machine has two broad use cases:</a:t>
            </a:r>
            <a:endParaRPr lang="en-US" sz="2400" b="1" dirty="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273</a:t>
            </a:fld>
            <a:endParaRPr lang="en-US" altLang="en-US" dirty="0"/>
          </a:p>
        </p:txBody>
      </p:sp>
    </p:spTree>
    <p:extLst>
      <p:ext uri="{BB962C8B-B14F-4D97-AF65-F5344CB8AC3E}">
        <p14:creationId xmlns:p14="http://schemas.microsoft.com/office/powerpoint/2010/main" val="873184958"/>
      </p:ext>
    </p:extLst>
  </p:cSld>
  <p:clrMapOvr>
    <a:masterClrMapping/>
  </p:clrMapOvr>
  <p:transition>
    <p:fade/>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smtClean="0">
                <a:ea typeface="Courier New" charset="0"/>
                <a:cs typeface="Courier New" charset="0"/>
              </a:rPr>
              <a:t>#1 - You own an older desktop system and want to run Docker on Mac or Windows</a:t>
            </a:r>
          </a:p>
          <a:p>
            <a:r>
              <a:rPr lang="en-US" sz="2400" dirty="0"/>
              <a:t/>
            </a:r>
            <a:br>
              <a:rPr lang="en-US" sz="2400" dirty="0"/>
            </a:b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smtClean="0"/>
          </a:p>
        </p:txBody>
      </p:sp>
      <p:sp>
        <p:nvSpPr>
          <p:cNvPr id="2" name="Title 1"/>
          <p:cNvSpPr>
            <a:spLocks noGrp="1"/>
          </p:cNvSpPr>
          <p:nvPr>
            <p:ph type="title"/>
          </p:nvPr>
        </p:nvSpPr>
        <p:spPr/>
        <p:txBody>
          <a:bodyPr>
            <a:normAutofit/>
          </a:bodyPr>
          <a:lstStyle/>
          <a:p>
            <a:r>
              <a:rPr lang="en-US" dirty="0" smtClean="0"/>
              <a:t>Why Use It, Now?</a:t>
            </a: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274</a:t>
            </a:fld>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160" y="3048000"/>
            <a:ext cx="2310929" cy="2310929"/>
          </a:xfrm>
          <a:prstGeom prst="rect">
            <a:avLst/>
          </a:prstGeom>
        </p:spPr>
      </p:pic>
      <p:sp>
        <p:nvSpPr>
          <p:cNvPr id="14" name="Rounded Rectangular Callout 13"/>
          <p:cNvSpPr/>
          <p:nvPr/>
        </p:nvSpPr>
        <p:spPr>
          <a:xfrm>
            <a:off x="2865067" y="2588801"/>
            <a:ext cx="3245573" cy="947180"/>
          </a:xfrm>
          <a:prstGeom prst="wedgeRoundRectCallout">
            <a:avLst>
              <a:gd name="adj1" fmla="val -47574"/>
              <a:gd name="adj2" fmla="val 76389"/>
              <a:gd name="adj3" fmla="val 1666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433931" y="5367844"/>
            <a:ext cx="2528193" cy="369332"/>
          </a:xfrm>
          <a:prstGeom prst="rect">
            <a:avLst/>
          </a:prstGeom>
          <a:noFill/>
        </p:spPr>
        <p:txBody>
          <a:bodyPr wrap="none" rtlCol="0">
            <a:spAutoFit/>
          </a:bodyPr>
          <a:lstStyle/>
          <a:p>
            <a:r>
              <a:rPr lang="en-US" b="1" dirty="0" smtClean="0"/>
              <a:t>Docker Machine for Mac</a:t>
            </a:r>
            <a:endParaRPr lang="en-US" b="1"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920" y="3048000"/>
            <a:ext cx="2310929" cy="2310929"/>
          </a:xfrm>
          <a:prstGeom prst="rect">
            <a:avLst/>
          </a:prstGeom>
        </p:spPr>
      </p:pic>
      <p:sp>
        <p:nvSpPr>
          <p:cNvPr id="21" name="Rounded Rectangular Callout 20"/>
          <p:cNvSpPr/>
          <p:nvPr/>
        </p:nvSpPr>
        <p:spPr>
          <a:xfrm>
            <a:off x="7955827" y="2588801"/>
            <a:ext cx="3245573" cy="947180"/>
          </a:xfrm>
          <a:prstGeom prst="wedgeRoundRectCallout">
            <a:avLst>
              <a:gd name="adj1" fmla="val -47574"/>
              <a:gd name="adj2" fmla="val 76389"/>
              <a:gd name="adj3" fmla="val 1666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6524691" y="5367844"/>
            <a:ext cx="3013838" cy="369332"/>
          </a:xfrm>
          <a:prstGeom prst="rect">
            <a:avLst/>
          </a:prstGeom>
          <a:noFill/>
        </p:spPr>
        <p:txBody>
          <a:bodyPr wrap="none" rtlCol="0">
            <a:spAutoFit/>
          </a:bodyPr>
          <a:lstStyle/>
          <a:p>
            <a:r>
              <a:rPr lang="en-US" b="1" dirty="0" smtClean="0"/>
              <a:t>Docker Machine for Windows</a:t>
            </a:r>
            <a:endParaRPr lang="en-US" b="1" dirty="0"/>
          </a:p>
        </p:txBody>
      </p:sp>
      <p:sp>
        <p:nvSpPr>
          <p:cNvPr id="23" name="TextBox 22"/>
          <p:cNvSpPr txBox="1"/>
          <p:nvPr/>
        </p:nvSpPr>
        <p:spPr>
          <a:xfrm>
            <a:off x="7983853" y="2658070"/>
            <a:ext cx="3217547" cy="923330"/>
          </a:xfrm>
          <a:prstGeom prst="rect">
            <a:avLst/>
          </a:prstGeom>
          <a:noFill/>
        </p:spPr>
        <p:txBody>
          <a:bodyPr wrap="none" rtlCol="0">
            <a:spAutoFit/>
          </a:bodyPr>
          <a:lstStyle/>
          <a:p>
            <a:r>
              <a:rPr lang="en-US" dirty="0">
                <a:latin typeface="Courier New" charset="0"/>
                <a:ea typeface="Courier New" charset="0"/>
                <a:cs typeface="Courier New" charset="0"/>
              </a:rPr>
              <a:t>d</a:t>
            </a:r>
            <a:r>
              <a:rPr lang="en-US" dirty="0" smtClean="0">
                <a:latin typeface="Courier New" charset="0"/>
                <a:ea typeface="Courier New" charset="0"/>
                <a:cs typeface="Courier New" charset="0"/>
              </a:rPr>
              <a:t>ocker –version</a:t>
            </a:r>
          </a:p>
          <a:p>
            <a:r>
              <a:rPr lang="en-US" dirty="0" smtClean="0">
                <a:latin typeface="Courier New" charset="0"/>
                <a:ea typeface="Courier New" charset="0"/>
                <a:cs typeface="Courier New" charset="0"/>
              </a:rPr>
              <a:t>docker run hello-world</a:t>
            </a:r>
            <a:endParaRPr lang="en-US" dirty="0">
              <a:latin typeface="Courier New" charset="0"/>
              <a:ea typeface="Courier New" charset="0"/>
              <a:cs typeface="Courier New" charset="0"/>
            </a:endParaRPr>
          </a:p>
          <a:p>
            <a:r>
              <a:rPr lang="en-US" dirty="0" smtClean="0">
                <a:latin typeface="Courier New" charset="0"/>
                <a:ea typeface="Courier New" charset="0"/>
                <a:cs typeface="Courier New" charset="0"/>
              </a:rPr>
              <a:t>... </a:t>
            </a:r>
          </a:p>
        </p:txBody>
      </p:sp>
      <p:sp>
        <p:nvSpPr>
          <p:cNvPr id="25" name="TextBox 24"/>
          <p:cNvSpPr txBox="1"/>
          <p:nvPr/>
        </p:nvSpPr>
        <p:spPr>
          <a:xfrm>
            <a:off x="2898905" y="2658070"/>
            <a:ext cx="3217547" cy="923330"/>
          </a:xfrm>
          <a:prstGeom prst="rect">
            <a:avLst/>
          </a:prstGeom>
          <a:noFill/>
        </p:spPr>
        <p:txBody>
          <a:bodyPr wrap="none" rtlCol="0">
            <a:spAutoFit/>
          </a:bodyPr>
          <a:lstStyle/>
          <a:p>
            <a:r>
              <a:rPr lang="en-US" dirty="0">
                <a:latin typeface="Courier New" charset="0"/>
                <a:ea typeface="Courier New" charset="0"/>
                <a:cs typeface="Courier New" charset="0"/>
              </a:rPr>
              <a:t>d</a:t>
            </a:r>
            <a:r>
              <a:rPr lang="en-US" dirty="0" smtClean="0">
                <a:latin typeface="Courier New" charset="0"/>
                <a:ea typeface="Courier New" charset="0"/>
                <a:cs typeface="Courier New" charset="0"/>
              </a:rPr>
              <a:t>ocker –version</a:t>
            </a:r>
          </a:p>
          <a:p>
            <a:r>
              <a:rPr lang="en-US" dirty="0" smtClean="0">
                <a:latin typeface="Courier New" charset="0"/>
                <a:ea typeface="Courier New" charset="0"/>
                <a:cs typeface="Courier New" charset="0"/>
              </a:rPr>
              <a:t>docker run hello-world</a:t>
            </a:r>
            <a:endParaRPr lang="en-US" dirty="0">
              <a:latin typeface="Courier New" charset="0"/>
              <a:ea typeface="Courier New" charset="0"/>
              <a:cs typeface="Courier New" charset="0"/>
            </a:endParaRPr>
          </a:p>
          <a:p>
            <a:r>
              <a:rPr lang="en-US" dirty="0" smtClean="0">
                <a:latin typeface="Courier New" charset="0"/>
                <a:ea typeface="Courier New" charset="0"/>
                <a:cs typeface="Courier New" charset="0"/>
              </a:rPr>
              <a:t>... </a:t>
            </a:r>
          </a:p>
        </p:txBody>
      </p:sp>
      <p:grpSp>
        <p:nvGrpSpPr>
          <p:cNvPr id="31" name="Group 30"/>
          <p:cNvGrpSpPr/>
          <p:nvPr/>
        </p:nvGrpSpPr>
        <p:grpSpPr>
          <a:xfrm>
            <a:off x="7696200" y="3942631"/>
            <a:ext cx="1009648" cy="1009648"/>
            <a:chOff x="4135289" y="3800475"/>
            <a:chExt cx="1009648" cy="1009648"/>
          </a:xfrm>
        </p:grpSpPr>
        <p:sp>
          <p:nvSpPr>
            <p:cNvPr id="30" name="Oval 29"/>
            <p:cNvSpPr/>
            <p:nvPr/>
          </p:nvSpPr>
          <p:spPr>
            <a:xfrm>
              <a:off x="4135289" y="3800475"/>
              <a:ext cx="1009648" cy="1009648"/>
            </a:xfrm>
            <a:prstGeom prst="ellipse">
              <a:avLst/>
            </a:prstGeom>
            <a:solidFill>
              <a:schemeClr val="bg2"/>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4221013" y="3886200"/>
              <a:ext cx="838200" cy="8382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645" y="3959940"/>
              <a:ext cx="690719" cy="690719"/>
            </a:xfrm>
            <a:prstGeom prst="rect">
              <a:avLst/>
            </a:prstGeom>
          </p:spPr>
        </p:pic>
      </p:grpSp>
      <p:grpSp>
        <p:nvGrpSpPr>
          <p:cNvPr id="32" name="Group 31"/>
          <p:cNvGrpSpPr/>
          <p:nvPr/>
        </p:nvGrpSpPr>
        <p:grpSpPr>
          <a:xfrm>
            <a:off x="2605440" y="3942631"/>
            <a:ext cx="1009648" cy="1009648"/>
            <a:chOff x="4135289" y="3800475"/>
            <a:chExt cx="1009648" cy="1009648"/>
          </a:xfrm>
        </p:grpSpPr>
        <p:sp>
          <p:nvSpPr>
            <p:cNvPr id="33" name="Oval 32"/>
            <p:cNvSpPr/>
            <p:nvPr/>
          </p:nvSpPr>
          <p:spPr>
            <a:xfrm>
              <a:off x="4135289" y="3800475"/>
              <a:ext cx="1009648" cy="1009648"/>
            </a:xfrm>
            <a:prstGeom prst="ellipse">
              <a:avLst/>
            </a:prstGeom>
            <a:solidFill>
              <a:schemeClr val="bg2"/>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4221013" y="3886200"/>
              <a:ext cx="838200" cy="8382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645" y="3959940"/>
              <a:ext cx="690719" cy="690719"/>
            </a:xfrm>
            <a:prstGeom prst="rect">
              <a:avLst/>
            </a:prstGeom>
          </p:spPr>
        </p:pic>
      </p:grpSp>
    </p:spTree>
    <p:extLst>
      <p:ext uri="{BB962C8B-B14F-4D97-AF65-F5344CB8AC3E}">
        <p14:creationId xmlns:p14="http://schemas.microsoft.com/office/powerpoint/2010/main" val="32649296"/>
      </p:ext>
    </p:extLst>
  </p:cSld>
  <p:clrMapOvr>
    <a:masterClrMapping/>
  </p:clrMapOvr>
  <p:transition>
    <p:fade/>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If </a:t>
            </a:r>
            <a:r>
              <a:rPr lang="en-US" sz="2400" dirty="0" smtClean="0"/>
              <a:t>the computer doesn’t </a:t>
            </a:r>
            <a:r>
              <a:rPr lang="en-US" sz="2400" dirty="0"/>
              <a:t>meet the requirements </a:t>
            </a:r>
            <a:r>
              <a:rPr lang="en-US" sz="2400" dirty="0" smtClean="0"/>
              <a:t>for</a:t>
            </a:r>
            <a:r>
              <a:rPr lang="en-US" sz="2400" dirty="0"/>
              <a:t> </a:t>
            </a:r>
            <a:r>
              <a:rPr lang="en-US" sz="2400" dirty="0" smtClean="0"/>
              <a:t>DockerforMac</a:t>
            </a:r>
            <a:r>
              <a:rPr lang="en-US" sz="2400" dirty="0"/>
              <a:t> and Docker for Windows apps, then you need Docker Machine in order to </a:t>
            </a:r>
            <a:r>
              <a:rPr lang="en-US" sz="2400" dirty="0" smtClean="0"/>
              <a:t>run Docker Engine locally</a:t>
            </a:r>
            <a:r>
              <a:rPr lang="en-US" sz="2400" dirty="0"/>
              <a:t>. </a:t>
            </a:r>
            <a:endParaRPr lang="en-US" sz="2400" dirty="0" smtClean="0"/>
          </a:p>
          <a:p>
            <a:pPr>
              <a:buFont typeface="Wingdings" panose="05000000000000000000" pitchFamily="2" charset="2"/>
              <a:buChar char="q"/>
            </a:pPr>
            <a:r>
              <a:rPr lang="en-US" sz="2400" dirty="0"/>
              <a:t> </a:t>
            </a:r>
            <a:r>
              <a:rPr lang="en-US" sz="2400" dirty="0" smtClean="0"/>
              <a:t>Installing </a:t>
            </a:r>
            <a:r>
              <a:rPr lang="en-US" sz="2400" dirty="0"/>
              <a:t>Docker Machine on a Mac or Windows box with the Docker Toolbox </a:t>
            </a:r>
            <a:r>
              <a:rPr lang="en-US" sz="2400" dirty="0" smtClean="0"/>
              <a:t>installer, </a:t>
            </a:r>
            <a:r>
              <a:rPr lang="en-US" sz="2400" dirty="0"/>
              <a:t>provisions a local virtual machine with Docker </a:t>
            </a:r>
            <a:r>
              <a:rPr lang="en-US" sz="2400" dirty="0" smtClean="0"/>
              <a:t>Engine</a:t>
            </a:r>
            <a:r>
              <a:rPr lang="en-US" sz="2400" dirty="0"/>
              <a:t>.</a:t>
            </a:r>
            <a:endParaRPr lang="en-US" sz="2400" dirty="0" smtClean="0"/>
          </a:p>
          <a:p>
            <a:pPr>
              <a:buFont typeface="Wingdings" panose="05000000000000000000" pitchFamily="2" charset="2"/>
              <a:buChar char="q"/>
            </a:pPr>
            <a:r>
              <a:rPr lang="en-US" sz="2400" dirty="0"/>
              <a:t> </a:t>
            </a:r>
            <a:r>
              <a:rPr lang="en-US" sz="2400" dirty="0" smtClean="0"/>
              <a:t>This gives </a:t>
            </a:r>
            <a:r>
              <a:rPr lang="en-US" sz="2400" dirty="0"/>
              <a:t>you the ability to connect it, and run docker commands.</a:t>
            </a:r>
            <a:endParaRPr lang="en-US" sz="2400" dirty="0" smtClean="0"/>
          </a:p>
          <a:p>
            <a:pPr>
              <a:buFont typeface="Wingdings" panose="05000000000000000000" pitchFamily="2" charset="2"/>
              <a:buChar char="q"/>
            </a:pPr>
            <a:endParaRPr lang="en-US" sz="2400" dirty="0" smtClean="0"/>
          </a:p>
        </p:txBody>
      </p:sp>
      <p:sp>
        <p:nvSpPr>
          <p:cNvPr id="2" name="Title 1"/>
          <p:cNvSpPr>
            <a:spLocks noGrp="1"/>
          </p:cNvSpPr>
          <p:nvPr>
            <p:ph type="title"/>
          </p:nvPr>
        </p:nvSpPr>
        <p:spPr/>
        <p:txBody>
          <a:bodyPr>
            <a:normAutofit/>
          </a:bodyPr>
          <a:lstStyle/>
          <a:p>
            <a:r>
              <a:rPr lang="en-US" dirty="0" smtClean="0"/>
              <a:t>The Older Desktop Option</a:t>
            </a: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275</a:t>
            </a:fld>
            <a:endParaRPr lang="en-US" altLang="en-US" dirty="0"/>
          </a:p>
        </p:txBody>
      </p:sp>
    </p:spTree>
    <p:extLst>
      <p:ext uri="{BB962C8B-B14F-4D97-AF65-F5344CB8AC3E}">
        <p14:creationId xmlns:p14="http://schemas.microsoft.com/office/powerpoint/2010/main" val="387130152"/>
      </p:ext>
    </p:extLst>
  </p:cSld>
  <p:clrMapOvr>
    <a:masterClrMapping/>
  </p:clrMapOvr>
  <p:transition>
    <p:fade/>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smtClean="0">
                <a:ea typeface="Courier New" charset="0"/>
                <a:cs typeface="Courier New" charset="0"/>
              </a:rPr>
              <a:t>#2 - </a:t>
            </a:r>
            <a:r>
              <a:rPr lang="en-US" sz="2400" dirty="0" smtClean="0"/>
              <a:t>You </a:t>
            </a:r>
            <a:r>
              <a:rPr lang="en-US" sz="2400" dirty="0"/>
              <a:t>want to provision Docker hosts on remote systems</a:t>
            </a:r>
            <a:br>
              <a:rPr lang="en-US" sz="2400" dirty="0"/>
            </a:b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smtClean="0"/>
          </a:p>
        </p:txBody>
      </p:sp>
      <p:sp>
        <p:nvSpPr>
          <p:cNvPr id="2" name="Title 1"/>
          <p:cNvSpPr>
            <a:spLocks noGrp="1"/>
          </p:cNvSpPr>
          <p:nvPr>
            <p:ph type="title"/>
          </p:nvPr>
        </p:nvSpPr>
        <p:spPr/>
        <p:txBody>
          <a:bodyPr>
            <a:normAutofit/>
          </a:bodyPr>
          <a:lstStyle/>
          <a:p>
            <a:r>
              <a:rPr lang="en-US" dirty="0" smtClean="0"/>
              <a:t>Why Use It, Now?</a:t>
            </a: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276</a:t>
            </a:fld>
            <a:endParaRPr lang="en-US" altLang="en-US" dirty="0"/>
          </a:p>
        </p:txBody>
      </p:sp>
      <p:grpSp>
        <p:nvGrpSpPr>
          <p:cNvPr id="71" name="Group 70"/>
          <p:cNvGrpSpPr/>
          <p:nvPr/>
        </p:nvGrpSpPr>
        <p:grpSpPr>
          <a:xfrm>
            <a:off x="2315458" y="1676400"/>
            <a:ext cx="7819142" cy="3640189"/>
            <a:chOff x="1524000" y="1922411"/>
            <a:chExt cx="7819142" cy="364018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955867"/>
              <a:ext cx="2310929" cy="231092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064" y="2151426"/>
              <a:ext cx="1047397" cy="1047397"/>
            </a:xfrm>
            <a:prstGeom prst="rect">
              <a:avLst/>
            </a:prstGeom>
          </p:spPr>
        </p:pic>
        <p:cxnSp>
          <p:nvCxnSpPr>
            <p:cNvPr id="16" name="Straight Arrow Connector 15"/>
            <p:cNvCxnSpPr/>
            <p:nvPr/>
          </p:nvCxnSpPr>
          <p:spPr>
            <a:xfrm flipV="1">
              <a:off x="3529172" y="3065561"/>
              <a:ext cx="2011986" cy="129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flipV="1">
              <a:off x="3494281" y="3417810"/>
              <a:ext cx="2754119" cy="9366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1" idx="1"/>
            </p:cNvCxnSpPr>
            <p:nvPr/>
          </p:nvCxnSpPr>
          <p:spPr>
            <a:xfrm>
              <a:off x="3529172" y="4359622"/>
              <a:ext cx="3709828" cy="13502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Rounded Rectangular Callout 23"/>
            <p:cNvSpPr/>
            <p:nvPr/>
          </p:nvSpPr>
          <p:spPr>
            <a:xfrm>
              <a:off x="6239692" y="1999025"/>
              <a:ext cx="516183" cy="314153"/>
            </a:xfrm>
            <a:prstGeom prst="wedgeRoundRectCallout">
              <a:avLst>
                <a:gd name="adj1" fmla="val -47574"/>
                <a:gd name="adj2" fmla="val 76389"/>
                <a:gd name="adj3" fmla="val 16667"/>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6205276" y="1922411"/>
              <a:ext cx="736099" cy="369332"/>
            </a:xfrm>
            <a:prstGeom prst="rect">
              <a:avLst/>
            </a:prstGeom>
            <a:noFill/>
          </p:spPr>
          <p:txBody>
            <a:bodyPr wrap="none" rtlCol="0">
              <a:spAutoFit/>
            </a:bodyPr>
            <a:lstStyle/>
            <a:p>
              <a:r>
                <a:rPr lang="en-US" dirty="0" smtClean="0">
                  <a:latin typeface="Courier New" charset="0"/>
                  <a:ea typeface="Courier New" charset="0"/>
                  <a:cs typeface="Courier New" charset="0"/>
                </a:rPr>
                <a:t>... </a:t>
              </a:r>
            </a:p>
          </p:txBody>
        </p:sp>
        <p:sp>
          <p:nvSpPr>
            <p:cNvPr id="35" name="Rounded Rectangular Callout 34"/>
            <p:cNvSpPr/>
            <p:nvPr/>
          </p:nvSpPr>
          <p:spPr>
            <a:xfrm>
              <a:off x="2770982" y="2584522"/>
              <a:ext cx="2390398" cy="328638"/>
            </a:xfrm>
            <a:prstGeom prst="wedgeRoundRectCallout">
              <a:avLst>
                <a:gd name="adj1" fmla="val -22238"/>
                <a:gd name="adj2" fmla="val 298394"/>
                <a:gd name="adj3" fmla="val 16667"/>
              </a:avLst>
            </a:prstGeom>
            <a:noFill/>
            <a:ln w="25400" cap="rnd" cmpd="sng">
              <a:solidFill>
                <a:schemeClr val="accent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770982" y="2555383"/>
              <a:ext cx="2390398" cy="369332"/>
            </a:xfrm>
            <a:prstGeom prst="rect">
              <a:avLst/>
            </a:prstGeom>
            <a:noFill/>
          </p:spPr>
          <p:txBody>
            <a:bodyPr wrap="none" rtlCol="0">
              <a:spAutoFit/>
            </a:bodyPr>
            <a:lstStyle/>
            <a:p>
              <a:r>
                <a:rPr lang="en-US" dirty="0">
                  <a:latin typeface="Courier New" charset="0"/>
                  <a:ea typeface="Courier New" charset="0"/>
                  <a:cs typeface="Courier New" charset="0"/>
                </a:rPr>
                <a:t>d</a:t>
              </a:r>
              <a:r>
                <a:rPr lang="en-US" dirty="0" smtClean="0">
                  <a:latin typeface="Courier New" charset="0"/>
                  <a:ea typeface="Courier New" charset="0"/>
                  <a:cs typeface="Courier New" charset="0"/>
                </a:rPr>
                <a:t>ocker &lt;command&gt;</a:t>
              </a:r>
            </a:p>
          </p:txBody>
        </p:sp>
        <p:grpSp>
          <p:nvGrpSpPr>
            <p:cNvPr id="43" name="Group 42"/>
            <p:cNvGrpSpPr/>
            <p:nvPr/>
          </p:nvGrpSpPr>
          <p:grpSpPr>
            <a:xfrm>
              <a:off x="2989457" y="3861160"/>
              <a:ext cx="1009648" cy="1009648"/>
              <a:chOff x="4135289" y="3800475"/>
              <a:chExt cx="1009648" cy="1009648"/>
            </a:xfrm>
          </p:grpSpPr>
          <p:sp>
            <p:nvSpPr>
              <p:cNvPr id="44" name="Oval 43"/>
              <p:cNvSpPr/>
              <p:nvPr/>
            </p:nvSpPr>
            <p:spPr>
              <a:xfrm>
                <a:off x="4135289" y="3800475"/>
                <a:ext cx="1009648" cy="1009648"/>
              </a:xfrm>
              <a:prstGeom prst="ellipse">
                <a:avLst/>
              </a:prstGeom>
              <a:solidFill>
                <a:schemeClr val="bg2"/>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4221013" y="3886200"/>
                <a:ext cx="838200" cy="8382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9645" y="3959940"/>
                <a:ext cx="690719" cy="690719"/>
              </a:xfrm>
              <a:prstGeom prst="rect">
                <a:avLst/>
              </a:prstGeom>
            </p:spPr>
          </p:pic>
        </p:grpSp>
        <p:grpSp>
          <p:nvGrpSpPr>
            <p:cNvPr id="54" name="Group 53"/>
            <p:cNvGrpSpPr/>
            <p:nvPr/>
          </p:nvGrpSpPr>
          <p:grpSpPr>
            <a:xfrm>
              <a:off x="5908769" y="2703601"/>
              <a:ext cx="576513" cy="576513"/>
              <a:chOff x="5412274" y="4877550"/>
              <a:chExt cx="1009648" cy="1009648"/>
            </a:xfrm>
          </p:grpSpPr>
          <p:sp>
            <p:nvSpPr>
              <p:cNvPr id="55" name="Oval 54"/>
              <p:cNvSpPr/>
              <p:nvPr/>
            </p:nvSpPr>
            <p:spPr>
              <a:xfrm>
                <a:off x="5412274" y="4877550"/>
                <a:ext cx="1009648" cy="1009648"/>
              </a:xfrm>
              <a:prstGeom prst="ellipse">
                <a:avLst/>
              </a:prstGeom>
              <a:solidFill>
                <a:schemeClr val="bg2">
                  <a:lumMod val="75000"/>
                </a:schemeClr>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5497998" y="4963275"/>
                <a:ext cx="838200" cy="838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9503" y="5013840"/>
                <a:ext cx="721988" cy="721988"/>
              </a:xfrm>
              <a:prstGeom prst="rect">
                <a:avLst/>
              </a:prstGeom>
            </p:spPr>
          </p:pic>
        </p:gr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0" y="2846428"/>
              <a:ext cx="1142764" cy="1142764"/>
            </a:xfrm>
            <a:prstGeom prst="rect">
              <a:avLst/>
            </a:prstGeom>
          </p:spPr>
        </p:pic>
        <p:sp>
          <p:nvSpPr>
            <p:cNvPr id="28" name="Rounded Rectangular Callout 27"/>
            <p:cNvSpPr/>
            <p:nvPr/>
          </p:nvSpPr>
          <p:spPr>
            <a:xfrm>
              <a:off x="7425829" y="2312063"/>
              <a:ext cx="648690" cy="456006"/>
            </a:xfrm>
            <a:prstGeom prst="wedgeRoundRectCallout">
              <a:avLst>
                <a:gd name="adj1" fmla="val -47574"/>
                <a:gd name="adj2" fmla="val 76389"/>
                <a:gd name="adj3" fmla="val 1666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7459666" y="2312063"/>
              <a:ext cx="736099" cy="369332"/>
            </a:xfrm>
            <a:prstGeom prst="rect">
              <a:avLst/>
            </a:prstGeom>
            <a:noFill/>
          </p:spPr>
          <p:txBody>
            <a:bodyPr wrap="none" rtlCol="0">
              <a:spAutoFit/>
            </a:bodyPr>
            <a:lstStyle/>
            <a:p>
              <a:r>
                <a:rPr lang="en-US" dirty="0" smtClean="0">
                  <a:latin typeface="Courier New" charset="0"/>
                  <a:ea typeface="Courier New" charset="0"/>
                  <a:cs typeface="Courier New" charset="0"/>
                </a:rPr>
                <a:t>... </a:t>
              </a:r>
            </a:p>
          </p:txBody>
        </p:sp>
        <p:grpSp>
          <p:nvGrpSpPr>
            <p:cNvPr id="58" name="Group 57"/>
            <p:cNvGrpSpPr/>
            <p:nvPr/>
          </p:nvGrpSpPr>
          <p:grpSpPr>
            <a:xfrm>
              <a:off x="7001810" y="3335248"/>
              <a:ext cx="703354" cy="703352"/>
              <a:chOff x="5412274" y="4877550"/>
              <a:chExt cx="1009648" cy="1009648"/>
            </a:xfrm>
          </p:grpSpPr>
          <p:sp>
            <p:nvSpPr>
              <p:cNvPr id="59" name="Oval 58"/>
              <p:cNvSpPr/>
              <p:nvPr/>
            </p:nvSpPr>
            <p:spPr>
              <a:xfrm>
                <a:off x="5412274" y="4877550"/>
                <a:ext cx="1009648" cy="1009648"/>
              </a:xfrm>
              <a:prstGeom prst="ellipse">
                <a:avLst/>
              </a:prstGeom>
              <a:solidFill>
                <a:schemeClr val="bg2">
                  <a:lumMod val="75000"/>
                </a:schemeClr>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5497998" y="4963275"/>
                <a:ext cx="838200" cy="838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9503" y="5013840"/>
                <a:ext cx="721988" cy="721988"/>
              </a:xfrm>
              <a:prstGeom prst="rect">
                <a:avLst/>
              </a:prstGeom>
            </p:spPr>
          </p:pic>
        </p:gr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9000" y="3596178"/>
              <a:ext cx="1796932" cy="1796932"/>
            </a:xfrm>
            <a:prstGeom prst="rect">
              <a:avLst/>
            </a:prstGeom>
          </p:spPr>
        </p:pic>
        <p:sp>
          <p:nvSpPr>
            <p:cNvPr id="37" name="TextBox 36"/>
            <p:cNvSpPr txBox="1"/>
            <p:nvPr/>
          </p:nvSpPr>
          <p:spPr>
            <a:xfrm>
              <a:off x="8520154" y="2955867"/>
              <a:ext cx="640984" cy="400110"/>
            </a:xfrm>
            <a:prstGeom prst="rect">
              <a:avLst/>
            </a:prstGeom>
            <a:noFill/>
          </p:spPr>
          <p:txBody>
            <a:bodyPr wrap="square" rtlCol="0">
              <a:spAutoFit/>
            </a:bodyPr>
            <a:lstStyle/>
            <a:p>
              <a:r>
                <a:rPr lang="en-US" sz="2000" dirty="0" smtClean="0">
                  <a:latin typeface="Courier New" charset="0"/>
                  <a:ea typeface="Courier New" charset="0"/>
                  <a:cs typeface="Courier New" charset="0"/>
                </a:rPr>
                <a:t>... </a:t>
              </a:r>
            </a:p>
          </p:txBody>
        </p:sp>
        <p:sp>
          <p:nvSpPr>
            <p:cNvPr id="38" name="Rounded Rectangular Callout 37"/>
            <p:cNvSpPr/>
            <p:nvPr/>
          </p:nvSpPr>
          <p:spPr>
            <a:xfrm>
              <a:off x="8333494" y="2864186"/>
              <a:ext cx="987232" cy="642184"/>
            </a:xfrm>
            <a:prstGeom prst="wedgeRoundRectCallout">
              <a:avLst>
                <a:gd name="adj1" fmla="val -47574"/>
                <a:gd name="adj2" fmla="val 76389"/>
                <a:gd name="adj3" fmla="val 16667"/>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p:cNvGrpSpPr/>
            <p:nvPr/>
          </p:nvGrpSpPr>
          <p:grpSpPr>
            <a:xfrm>
              <a:off x="8333494" y="4552952"/>
              <a:ext cx="1009648" cy="1009648"/>
              <a:chOff x="5412274" y="4877550"/>
              <a:chExt cx="1009648" cy="1009648"/>
            </a:xfrm>
          </p:grpSpPr>
          <p:sp>
            <p:nvSpPr>
              <p:cNvPr id="49" name="Oval 48"/>
              <p:cNvSpPr/>
              <p:nvPr/>
            </p:nvSpPr>
            <p:spPr>
              <a:xfrm>
                <a:off x="5412274" y="4877550"/>
                <a:ext cx="1009648" cy="1009648"/>
              </a:xfrm>
              <a:prstGeom prst="ellipse">
                <a:avLst/>
              </a:prstGeom>
              <a:solidFill>
                <a:schemeClr val="bg2">
                  <a:lumMod val="75000"/>
                </a:schemeClr>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5497998" y="4963275"/>
                <a:ext cx="838200" cy="838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9503" y="5013840"/>
                <a:ext cx="721988" cy="721988"/>
              </a:xfrm>
              <a:prstGeom prst="rect">
                <a:avLst/>
              </a:prstGeom>
            </p:spPr>
          </p:pic>
        </p:grpSp>
      </p:grpSp>
    </p:spTree>
    <p:extLst>
      <p:ext uri="{BB962C8B-B14F-4D97-AF65-F5344CB8AC3E}">
        <p14:creationId xmlns:p14="http://schemas.microsoft.com/office/powerpoint/2010/main" val="1970547627"/>
      </p:ext>
    </p:extLst>
  </p:cSld>
  <p:clrMapOvr>
    <a:masterClrMapping/>
  </p:clrMapOvr>
  <p:transition>
    <p:fade/>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Remote Host Option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a:t>
            </a:r>
            <a:r>
              <a:rPr lang="en-US" sz="2400" dirty="0" smtClean="0"/>
              <a:t>Rememeber, Docker </a:t>
            </a:r>
            <a:r>
              <a:rPr lang="en-US" sz="2400" b="1" dirty="0"/>
              <a:t>Engine</a:t>
            </a:r>
            <a:r>
              <a:rPr lang="en-US" sz="2400" dirty="0"/>
              <a:t> runs natively on Linux systems. </a:t>
            </a:r>
            <a:endParaRPr lang="en-US" sz="2400" dirty="0" smtClean="0"/>
          </a:p>
          <a:p>
            <a:pPr>
              <a:buFont typeface="Wingdings" panose="05000000000000000000" pitchFamily="2" charset="2"/>
              <a:buChar char="q"/>
            </a:pPr>
            <a:r>
              <a:rPr lang="en-US" sz="2400" dirty="0"/>
              <a:t> </a:t>
            </a:r>
            <a:r>
              <a:rPr lang="en-US" sz="2400" dirty="0" smtClean="0"/>
              <a:t>If </a:t>
            </a:r>
            <a:r>
              <a:rPr lang="en-US" sz="2400" dirty="0"/>
              <a:t>you have a Linux box as your </a:t>
            </a:r>
            <a:r>
              <a:rPr lang="en-US" sz="2400" b="1" dirty="0"/>
              <a:t>primary</a:t>
            </a:r>
            <a:r>
              <a:rPr lang="en-US" sz="2400" dirty="0"/>
              <a:t> system, </a:t>
            </a:r>
            <a:r>
              <a:rPr lang="en-US" sz="2400" dirty="0" smtClean="0"/>
              <a:t>and want to run </a:t>
            </a:r>
            <a:r>
              <a:rPr lang="en-US" sz="2400" dirty="0"/>
              <a:t>D</a:t>
            </a:r>
            <a:r>
              <a:rPr lang="en-US" sz="2400" dirty="0" smtClean="0"/>
              <a:t>ocker commands, </a:t>
            </a:r>
            <a:r>
              <a:rPr lang="en-US" sz="2400" dirty="0"/>
              <a:t>all you need to do is download and install Docker Engine. </a:t>
            </a:r>
            <a:endParaRPr lang="en-US" sz="2400" dirty="0" smtClean="0"/>
          </a:p>
          <a:p>
            <a:pPr>
              <a:buFont typeface="Wingdings" panose="05000000000000000000" pitchFamily="2" charset="2"/>
              <a:buChar char="q"/>
            </a:pPr>
            <a:r>
              <a:rPr lang="en-US" sz="2400" dirty="0"/>
              <a:t> </a:t>
            </a:r>
            <a:r>
              <a:rPr lang="en-US" sz="2400" dirty="0" smtClean="0"/>
              <a:t>However</a:t>
            </a:r>
            <a:r>
              <a:rPr lang="en-US" sz="2400" dirty="0"/>
              <a:t>, if you want an efficient way to provision multiple Docker hosts on a network, in the cloud or even locally, you </a:t>
            </a:r>
            <a:r>
              <a:rPr lang="en-US" sz="2400" b="1" dirty="0"/>
              <a:t>need</a:t>
            </a:r>
            <a:r>
              <a:rPr lang="en-US" sz="2400" dirty="0"/>
              <a:t> Docker Machine</a:t>
            </a:r>
            <a:r>
              <a:rPr lang="en-US" sz="2400" dirty="0" smtClean="0"/>
              <a:t>.</a:t>
            </a: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277</a:t>
            </a:fld>
            <a:endParaRPr lang="en-US" altLang="en-US" dirty="0"/>
          </a:p>
        </p:txBody>
      </p:sp>
    </p:spTree>
    <p:extLst>
      <p:ext uri="{BB962C8B-B14F-4D97-AF65-F5344CB8AC3E}">
        <p14:creationId xmlns:p14="http://schemas.microsoft.com/office/powerpoint/2010/main" val="614921151"/>
      </p:ext>
    </p:extLst>
  </p:cSld>
  <p:clrMapOvr>
    <a:masterClrMapping/>
  </p:clrMapOvr>
  <p:transition>
    <p:fade/>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Remote Host Option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Whether your primary system is Mac, Windows, or Linux, you can install Docker Machine on it and use </a:t>
            </a:r>
            <a:r>
              <a:rPr lang="en-US" sz="2400" dirty="0">
                <a:latin typeface="Courier New" charset="0"/>
                <a:ea typeface="Courier New" charset="0"/>
                <a:cs typeface="Courier New" charset="0"/>
              </a:rPr>
              <a:t>docker-machine</a:t>
            </a:r>
            <a:r>
              <a:rPr lang="en-US" sz="2400" dirty="0"/>
              <a:t> commands to provision and </a:t>
            </a:r>
            <a:r>
              <a:rPr lang="en-US" sz="2400" b="1" dirty="0"/>
              <a:t>manage</a:t>
            </a:r>
            <a:r>
              <a:rPr lang="en-US" sz="2400" dirty="0"/>
              <a:t> large numbers of Docker hosts. </a:t>
            </a:r>
          </a:p>
          <a:p>
            <a:pPr>
              <a:buFont typeface="Wingdings" panose="05000000000000000000" pitchFamily="2" charset="2"/>
              <a:buChar char="q"/>
            </a:pPr>
            <a:r>
              <a:rPr lang="en-US" sz="2400" dirty="0"/>
              <a:t> Machine automatically creates hosts, installs Docker Engine on them, then configures the </a:t>
            </a:r>
            <a:r>
              <a:rPr lang="en-US" sz="2400" dirty="0" smtClean="0"/>
              <a:t>Docker</a:t>
            </a:r>
            <a:r>
              <a:rPr lang="en-US" sz="2400" dirty="0"/>
              <a:t> clients. Each managed host </a:t>
            </a:r>
            <a:r>
              <a:rPr lang="en-US" sz="2400" dirty="0" smtClean="0"/>
              <a:t>(</a:t>
            </a:r>
            <a:r>
              <a:rPr lang="en-US" sz="2400" i="1" dirty="0" smtClean="0"/>
              <a:t>machine</a:t>
            </a:r>
            <a:r>
              <a:rPr lang="en-US" sz="2400" dirty="0" smtClean="0"/>
              <a:t>) </a:t>
            </a:r>
            <a:r>
              <a:rPr lang="en-US" sz="2400" dirty="0"/>
              <a:t>is the </a:t>
            </a:r>
            <a:r>
              <a:rPr lang="en-US" sz="2400" b="1" dirty="0"/>
              <a:t>combination</a:t>
            </a:r>
            <a:r>
              <a:rPr lang="en-US" sz="2400" dirty="0"/>
              <a:t> of a Docker host and a configured client.</a:t>
            </a: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278</a:t>
            </a:fld>
            <a:endParaRPr lang="en-US" altLang="en-US" dirty="0"/>
          </a:p>
        </p:txBody>
      </p:sp>
    </p:spTree>
    <p:extLst>
      <p:ext uri="{BB962C8B-B14F-4D97-AF65-F5344CB8AC3E}">
        <p14:creationId xmlns:p14="http://schemas.microsoft.com/office/powerpoint/2010/main" val="182514503"/>
      </p:ext>
    </p:extLst>
  </p:cSld>
  <p:clrMapOvr>
    <a:masterClrMapping/>
  </p:clrMapOvr>
  <p:transition>
    <p:fade/>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Docker Engine </a:t>
            </a:r>
            <a:r>
              <a:rPr lang="en-US" dirty="0" smtClean="0"/>
              <a:t>vs. Docker Machine</a:t>
            </a:r>
            <a:endParaRPr lang="en-US" dirty="0"/>
          </a:p>
        </p:txBody>
      </p:sp>
      <p:sp>
        <p:nvSpPr>
          <p:cNvPr id="3" name="Content Placeholder 2"/>
          <p:cNvSpPr>
            <a:spLocks noGrp="1"/>
          </p:cNvSpPr>
          <p:nvPr>
            <p:ph idx="1"/>
          </p:nvPr>
        </p:nvSpPr>
        <p:spPr>
          <a:xfrm>
            <a:off x="1097279" y="1066801"/>
            <a:ext cx="8122921" cy="4802293"/>
          </a:xfrm>
        </p:spPr>
        <p:txBody>
          <a:bodyPr>
            <a:normAutofit/>
          </a:bodyPr>
          <a:lstStyle/>
          <a:p>
            <a:pPr>
              <a:buFont typeface="Wingdings" panose="05000000000000000000" pitchFamily="2" charset="2"/>
              <a:buChar char="q"/>
            </a:pPr>
            <a:r>
              <a:rPr lang="en-US" sz="2400" dirty="0" smtClean="0"/>
              <a:t> </a:t>
            </a:r>
            <a:r>
              <a:rPr lang="en-US" sz="2400" dirty="0"/>
              <a:t>When people say “</a:t>
            </a:r>
            <a:r>
              <a:rPr lang="en-US" sz="2400" i="1" dirty="0"/>
              <a:t>Docker</a:t>
            </a:r>
            <a:r>
              <a:rPr lang="en-US" sz="2400" dirty="0"/>
              <a:t>” they typically mean Docker</a:t>
            </a:r>
            <a:r>
              <a:rPr lang="en-US" sz="2400" b="1" dirty="0"/>
              <a:t> </a:t>
            </a:r>
            <a:r>
              <a:rPr lang="en-US" sz="2400" b="1" dirty="0" smtClean="0"/>
              <a:t>Engine</a:t>
            </a:r>
            <a:endParaRPr lang="en-US" sz="2400" dirty="0" smtClean="0"/>
          </a:p>
          <a:p>
            <a:pPr>
              <a:buFont typeface="Wingdings" panose="05000000000000000000" pitchFamily="2" charset="2"/>
              <a:buChar char="q"/>
            </a:pPr>
            <a:r>
              <a:rPr lang="en-US" sz="2400" dirty="0"/>
              <a:t> </a:t>
            </a:r>
            <a:r>
              <a:rPr lang="en-US" sz="2400" dirty="0" smtClean="0"/>
              <a:t>Engine, the client-server </a:t>
            </a:r>
            <a:r>
              <a:rPr lang="en-US" sz="2400" dirty="0"/>
              <a:t>application </a:t>
            </a:r>
            <a:r>
              <a:rPr lang="en-US" sz="2400" b="1" dirty="0" smtClean="0"/>
              <a:t>consist</a:t>
            </a:r>
            <a:r>
              <a:rPr lang="en-US" sz="2400" dirty="0" smtClean="0"/>
              <a:t> of: </a:t>
            </a:r>
          </a:p>
          <a:p>
            <a:pPr lvl="1">
              <a:buFont typeface="Wingdings" panose="05000000000000000000" pitchFamily="2" charset="2"/>
              <a:buChar char="q"/>
            </a:pPr>
            <a:r>
              <a:rPr lang="en-US" sz="2400" dirty="0" smtClean="0"/>
              <a:t> the </a:t>
            </a:r>
            <a:r>
              <a:rPr lang="en-US" sz="2400" dirty="0"/>
              <a:t>Docker </a:t>
            </a:r>
            <a:r>
              <a:rPr lang="en-US" sz="2400" b="1" dirty="0" smtClean="0"/>
              <a:t>daemon </a:t>
            </a:r>
          </a:p>
          <a:p>
            <a:pPr lvl="1">
              <a:buFont typeface="Wingdings" panose="05000000000000000000" pitchFamily="2" charset="2"/>
              <a:buChar char="q"/>
            </a:pPr>
            <a:r>
              <a:rPr lang="en-US" sz="2400" dirty="0"/>
              <a:t> </a:t>
            </a:r>
            <a:r>
              <a:rPr lang="en-US" sz="2400" dirty="0" smtClean="0"/>
              <a:t>a </a:t>
            </a:r>
            <a:r>
              <a:rPr lang="en-US" sz="2400" dirty="0"/>
              <a:t>REST </a:t>
            </a:r>
            <a:r>
              <a:rPr lang="en-US" sz="2400" b="1" dirty="0"/>
              <a:t>API</a:t>
            </a:r>
            <a:r>
              <a:rPr lang="en-US" sz="2400" dirty="0"/>
              <a:t> that specifies interfaces </a:t>
            </a:r>
            <a:r>
              <a:rPr lang="en-US" sz="2400" dirty="0" smtClean="0"/>
              <a:t>                                                  for </a:t>
            </a:r>
            <a:r>
              <a:rPr lang="en-US" sz="2400" dirty="0"/>
              <a:t>interacting with the </a:t>
            </a:r>
            <a:r>
              <a:rPr lang="en-US" sz="2400" dirty="0" smtClean="0"/>
              <a:t>daemon</a:t>
            </a:r>
          </a:p>
          <a:p>
            <a:pPr lvl="1">
              <a:buFont typeface="Wingdings" panose="05000000000000000000" pitchFamily="2" charset="2"/>
              <a:buChar char="q"/>
            </a:pPr>
            <a:r>
              <a:rPr lang="en-US" sz="2400" dirty="0"/>
              <a:t> </a:t>
            </a:r>
            <a:r>
              <a:rPr lang="en-US" sz="2400" dirty="0" smtClean="0"/>
              <a:t>a </a:t>
            </a:r>
            <a:r>
              <a:rPr lang="en-US" sz="2400" dirty="0"/>
              <a:t>command line interface (</a:t>
            </a:r>
            <a:r>
              <a:rPr lang="en-US" sz="2400" b="1" dirty="0"/>
              <a:t>CLI</a:t>
            </a:r>
            <a:r>
              <a:rPr lang="en-US" sz="2400" dirty="0"/>
              <a:t>) </a:t>
            </a:r>
            <a:r>
              <a:rPr lang="en-US" sz="2400" dirty="0" smtClean="0"/>
              <a:t>                                                     client </a:t>
            </a:r>
            <a:r>
              <a:rPr lang="en-US" sz="2400" dirty="0"/>
              <a:t>that talks to the daemon </a:t>
            </a:r>
            <a:r>
              <a:rPr lang="en-US" sz="2400" dirty="0" smtClean="0"/>
              <a:t>                                                   (</a:t>
            </a:r>
            <a:r>
              <a:rPr lang="en-US" sz="2400" dirty="0"/>
              <a:t>through the REST API wrapper</a:t>
            </a:r>
            <a:r>
              <a:rPr lang="en-US" sz="2400" dirty="0" smtClean="0"/>
              <a:t>)</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279</a:t>
            </a:fld>
            <a:endParaRPr lang="en-US" altLang="en-US" dirty="0"/>
          </a:p>
        </p:txBody>
      </p:sp>
      <p:grpSp>
        <p:nvGrpSpPr>
          <p:cNvPr id="35" name="Group 34"/>
          <p:cNvGrpSpPr/>
          <p:nvPr/>
        </p:nvGrpSpPr>
        <p:grpSpPr>
          <a:xfrm>
            <a:off x="6605715" y="1664644"/>
            <a:ext cx="4270588" cy="4376075"/>
            <a:chOff x="6605715" y="1664644"/>
            <a:chExt cx="4270588" cy="4376075"/>
          </a:xfrm>
        </p:grpSpPr>
        <p:sp>
          <p:nvSpPr>
            <p:cNvPr id="26" name="Oval 25"/>
            <p:cNvSpPr/>
            <p:nvPr/>
          </p:nvSpPr>
          <p:spPr>
            <a:xfrm>
              <a:off x="6605715" y="1728264"/>
              <a:ext cx="4270588" cy="4270588"/>
            </a:xfrm>
            <a:prstGeom prst="ellipse">
              <a:avLst/>
            </a:prstGeom>
            <a:solidFill>
              <a:schemeClr val="bg2"/>
            </a:solid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p:cNvSpPr/>
            <p:nvPr/>
          </p:nvSpPr>
          <p:spPr>
            <a:xfrm>
              <a:off x="7056211" y="2501440"/>
              <a:ext cx="3454778" cy="3454778"/>
            </a:xfrm>
            <a:prstGeom prst="ellipse">
              <a:avLst/>
            </a:prstGeom>
            <a:solidFill>
              <a:schemeClr val="bg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7522936" y="3341044"/>
              <a:ext cx="2540378" cy="2540378"/>
            </a:xfrm>
            <a:prstGeom prst="ellipse">
              <a:avLst/>
            </a:prstGeom>
            <a:solidFill>
              <a:schemeClr val="bg2">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p:cNvSpPr txBox="1"/>
            <p:nvPr/>
          </p:nvSpPr>
          <p:spPr>
            <a:xfrm>
              <a:off x="7779066" y="1664644"/>
              <a:ext cx="2028119" cy="892552"/>
            </a:xfrm>
            <a:prstGeom prst="rect">
              <a:avLst/>
            </a:prstGeom>
            <a:noFill/>
            <a:ln>
              <a:noFill/>
            </a:ln>
          </p:spPr>
          <p:txBody>
            <a:bodyPr wrap="none" rtlCol="0">
              <a:spAutoFit/>
            </a:bodyPr>
            <a:lstStyle/>
            <a:p>
              <a:pPr algn="ctr"/>
              <a:r>
                <a:rPr lang="en-US" sz="2800" b="1" dirty="0" smtClean="0"/>
                <a:t>Client</a:t>
              </a:r>
            </a:p>
            <a:p>
              <a:pPr algn="ctr"/>
              <a:r>
                <a:rPr lang="en-US" sz="2400" dirty="0" smtClean="0">
                  <a:latin typeface="Courier New" charset="0"/>
                  <a:ea typeface="Courier New" charset="0"/>
                  <a:cs typeface="Courier New" charset="0"/>
                </a:rPr>
                <a:t>docker CLI</a:t>
              </a:r>
              <a:endParaRPr lang="en-US" sz="2400" dirty="0">
                <a:latin typeface="Courier New" charset="0"/>
                <a:ea typeface="Courier New" charset="0"/>
                <a:cs typeface="Courier New" charset="0"/>
              </a:endParaRPr>
            </a:p>
          </p:txBody>
        </p:sp>
        <p:sp>
          <p:nvSpPr>
            <p:cNvPr id="31" name="TextBox 30"/>
            <p:cNvSpPr txBox="1"/>
            <p:nvPr/>
          </p:nvSpPr>
          <p:spPr>
            <a:xfrm>
              <a:off x="8142500" y="2731444"/>
              <a:ext cx="1301255" cy="461665"/>
            </a:xfrm>
            <a:prstGeom prst="rect">
              <a:avLst/>
            </a:prstGeom>
            <a:noFill/>
          </p:spPr>
          <p:txBody>
            <a:bodyPr wrap="none" rtlCol="0">
              <a:spAutoFit/>
            </a:bodyPr>
            <a:lstStyle/>
            <a:p>
              <a:pPr algn="ctr"/>
              <a:r>
                <a:rPr lang="en-US" sz="2400" b="1" dirty="0" smtClean="0">
                  <a:latin typeface="+mn-lt"/>
                  <a:ea typeface="Courier New" charset="0"/>
                  <a:cs typeface="Courier New" charset="0"/>
                </a:rPr>
                <a:t>REST API</a:t>
              </a:r>
              <a:endParaRPr lang="en-US" sz="2400" b="1" dirty="0">
                <a:latin typeface="+mn-lt"/>
                <a:ea typeface="Courier New" charset="0"/>
                <a:cs typeface="Courier New" charset="0"/>
              </a:endParaRPr>
            </a:p>
          </p:txBody>
        </p:sp>
        <p:sp>
          <p:nvSpPr>
            <p:cNvPr id="32" name="TextBox 31"/>
            <p:cNvSpPr txBox="1"/>
            <p:nvPr/>
          </p:nvSpPr>
          <p:spPr>
            <a:xfrm>
              <a:off x="7493023" y="3578139"/>
              <a:ext cx="2581155" cy="1261884"/>
            </a:xfrm>
            <a:prstGeom prst="rect">
              <a:avLst/>
            </a:prstGeom>
            <a:noFill/>
          </p:spPr>
          <p:txBody>
            <a:bodyPr wrap="none" rtlCol="0">
              <a:spAutoFit/>
            </a:bodyPr>
            <a:lstStyle/>
            <a:p>
              <a:pPr algn="ctr"/>
              <a:r>
                <a:rPr lang="en-US" sz="2800" b="1" dirty="0" smtClean="0"/>
                <a:t>Server</a:t>
              </a:r>
            </a:p>
            <a:p>
              <a:pPr algn="ctr"/>
              <a:r>
                <a:rPr lang="en-US" sz="2400" dirty="0" smtClean="0">
                  <a:latin typeface="Courier New" charset="0"/>
                  <a:ea typeface="Courier New" charset="0"/>
                  <a:cs typeface="Courier New" charset="0"/>
                </a:rPr>
                <a:t>docker daemon</a:t>
              </a:r>
            </a:p>
            <a:p>
              <a:pPr algn="ctr"/>
              <a:endParaRPr lang="en-US" sz="2400" b="1" dirty="0" smtClean="0"/>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4343400"/>
              <a:ext cx="1697319" cy="1697319"/>
            </a:xfrm>
            <a:prstGeom prst="rect">
              <a:avLst/>
            </a:prstGeom>
          </p:spPr>
        </p:pic>
      </p:grpSp>
    </p:spTree>
    <p:extLst>
      <p:ext uri="{BB962C8B-B14F-4D97-AF65-F5344CB8AC3E}">
        <p14:creationId xmlns:p14="http://schemas.microsoft.com/office/powerpoint/2010/main" val="6156680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a Mess</a:t>
            </a:r>
            <a:endParaRPr lang="en-US" dirty="0"/>
          </a:p>
        </p:txBody>
      </p:sp>
      <p:sp>
        <p:nvSpPr>
          <p:cNvPr id="3" name="Content Placeholder 2"/>
          <p:cNvSpPr>
            <a:spLocks noGrp="1"/>
          </p:cNvSpPr>
          <p:nvPr>
            <p:ph idx="1"/>
          </p:nvPr>
        </p:nvSpPr>
        <p:spPr/>
        <p:txBody>
          <a:bodyPr>
            <a:noAutofit/>
          </a:bodyPr>
          <a:lstStyle/>
          <a:p>
            <a:pPr>
              <a:buFont typeface="Wingdings" charset="2"/>
              <a:buChar char="q"/>
            </a:pPr>
            <a:r>
              <a:rPr lang="en-US" sz="2400" dirty="0" smtClean="0"/>
              <a:t> Now, lets pretend we do some destructive stuff, on purpose:</a:t>
            </a:r>
            <a:endParaRPr lang="en-US" sz="2400" dirty="0"/>
          </a:p>
          <a:p>
            <a:pPr>
              <a:buFont typeface="Wingdings" charset="2"/>
              <a:buChar char="q"/>
            </a:pPr>
            <a:endParaRPr lang="en-US" sz="2400" dirty="0"/>
          </a:p>
          <a:p>
            <a:pPr>
              <a:buFont typeface="Wingdings" charset="2"/>
              <a:buChar char="q"/>
            </a:pPr>
            <a:r>
              <a:rPr lang="en-US" sz="2400" dirty="0" smtClean="0"/>
              <a:t> And now say we delete this, too:</a:t>
            </a:r>
            <a:endParaRPr lang="en-US" sz="2400" dirty="0"/>
          </a:p>
          <a:p>
            <a:pPr>
              <a:buFont typeface="Wingdings" charset="2"/>
              <a:buChar char="q"/>
            </a:pPr>
            <a:endParaRPr lang="en-US" sz="2400" dirty="0"/>
          </a:p>
          <a:p>
            <a:pPr>
              <a:buFont typeface="Wingdings" charset="2"/>
              <a:buChar char="q"/>
            </a:pPr>
            <a:r>
              <a:rPr lang="en-US" sz="2400" dirty="0" smtClean="0"/>
              <a:t> Now, if we tried to issue any commands, like </a:t>
            </a:r>
            <a:r>
              <a:rPr lang="en-US" sz="2400" dirty="0" smtClean="0">
                <a:latin typeface="Courier New" charset="0"/>
                <a:ea typeface="Courier New" charset="0"/>
                <a:cs typeface="Courier New" charset="0"/>
              </a:rPr>
              <a:t>ls</a:t>
            </a:r>
            <a:r>
              <a:rPr lang="en-US" sz="2400" dirty="0" smtClean="0"/>
              <a:t>, </a:t>
            </a:r>
            <a:r>
              <a:rPr lang="en-US" sz="2400" dirty="0" err="1" smtClean="0">
                <a:latin typeface="Courier New" charset="0"/>
                <a:ea typeface="Courier New" charset="0"/>
                <a:cs typeface="Courier New" charset="0"/>
              </a:rPr>
              <a:t>ps</a:t>
            </a:r>
            <a:r>
              <a:rPr lang="en-US" sz="2400" dirty="0" smtClean="0"/>
              <a:t>, or </a:t>
            </a:r>
            <a:r>
              <a:rPr lang="en-US" sz="2400" dirty="0" smtClean="0">
                <a:latin typeface="Courier New" charset="0"/>
                <a:ea typeface="Courier New" charset="0"/>
                <a:cs typeface="Courier New" charset="0"/>
              </a:rPr>
              <a:t>cd</a:t>
            </a:r>
            <a:r>
              <a:rPr lang="en-US" sz="2400" dirty="0" smtClean="0"/>
              <a:t> we’d get:</a:t>
            </a:r>
          </a:p>
          <a:p>
            <a:pPr>
              <a:buFont typeface="Wingdings" charset="2"/>
              <a:buChar char="q"/>
            </a:pPr>
            <a:endParaRPr lang="en-US" sz="2400" dirty="0" smtClean="0"/>
          </a:p>
          <a:p>
            <a:pPr>
              <a:buFont typeface="Wingdings" charset="2"/>
              <a:buChar char="q"/>
            </a:pPr>
            <a:r>
              <a:rPr lang="en-US" sz="2400" dirty="0" smtClean="0"/>
              <a:t> Whoops</a:t>
            </a:r>
            <a:r>
              <a:rPr lang="en-US" sz="2400" dirty="0"/>
              <a:t>… cannot </a:t>
            </a:r>
            <a:r>
              <a:rPr lang="en-US" sz="2400" dirty="0" smtClean="0">
                <a:latin typeface="Courier New" charset="0"/>
                <a:ea typeface="Courier New" charset="0"/>
                <a:cs typeface="Courier New" charset="0"/>
              </a:rPr>
              <a:t>ls, cd</a:t>
            </a:r>
            <a:r>
              <a:rPr lang="en-US" sz="2400" dirty="0" smtClean="0"/>
              <a:t> </a:t>
            </a:r>
            <a:r>
              <a:rPr lang="en-US" sz="2400" dirty="0"/>
              <a:t>or do anything useful anymore. </a:t>
            </a:r>
            <a:r>
              <a:rPr lang="en-US" sz="2400" dirty="0" smtClean="0"/>
              <a:t>What’d we’d do?</a:t>
            </a:r>
            <a:endParaRPr lang="en-US" sz="2400"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8" name="Content Placeholder 2"/>
          <p:cNvSpPr>
            <a:spLocks noGrp="1"/>
          </p:cNvSpPr>
          <p:nvPr/>
        </p:nvSpPr>
        <p:spPr>
          <a:xfrm>
            <a:off x="4552950" y="1524000"/>
            <a:ext cx="3086100" cy="403391"/>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bg1"/>
                </a:solidFill>
                <a:latin typeface="Courier New" panose="02070309020205020404" pitchFamily="49" charset="0"/>
                <a:cs typeface="Courier New" panose="02070309020205020404" pitchFamily="49" charset="0"/>
              </a:rPr>
              <a:t># </a:t>
            </a:r>
            <a:r>
              <a:rPr lang="en-US" dirty="0" err="1" smtClean="0">
                <a:solidFill>
                  <a:schemeClr val="bg1"/>
                </a:solidFill>
                <a:latin typeface="Courier New" panose="02070309020205020404" pitchFamily="49" charset="0"/>
                <a:cs typeface="Courier New" panose="02070309020205020404" pitchFamily="49" charset="0"/>
              </a:rPr>
              <a:t>rm</a:t>
            </a:r>
            <a:r>
              <a:rPr lang="en-US" dirty="0" smtClean="0">
                <a:solidFill>
                  <a:schemeClr val="bg1"/>
                </a:solidFill>
                <a:latin typeface="Courier New" panose="02070309020205020404" pitchFamily="49" charset="0"/>
                <a:cs typeface="Courier New" panose="02070309020205020404" pitchFamily="49" charset="0"/>
              </a:rPr>
              <a:t> –</a:t>
            </a:r>
            <a:r>
              <a:rPr lang="en-US" dirty="0" err="1" smtClean="0">
                <a:solidFill>
                  <a:schemeClr val="bg1"/>
                </a:solidFill>
                <a:latin typeface="Courier New" panose="02070309020205020404" pitchFamily="49" charset="0"/>
                <a:cs typeface="Courier New" panose="02070309020205020404" pitchFamily="49" charset="0"/>
              </a:rPr>
              <a:t>fr</a:t>
            </a:r>
            <a:r>
              <a:rPr lang="en-US" dirty="0" smtClean="0">
                <a:solidFill>
                  <a:schemeClr val="bg1"/>
                </a:solidFill>
                <a:latin typeface="Courier New" panose="02070309020205020404" pitchFamily="49" charset="0"/>
                <a:cs typeface="Courier New" panose="02070309020205020404" pitchFamily="49" charset="0"/>
              </a:rPr>
              <a:t> /</a:t>
            </a:r>
            <a:r>
              <a:rPr lang="en-US" dirty="0" err="1" smtClean="0">
                <a:solidFill>
                  <a:schemeClr val="bg1"/>
                </a:solidFill>
                <a:latin typeface="Courier New" panose="02070309020205020404" pitchFamily="49" charset="0"/>
                <a:cs typeface="Courier New" panose="02070309020205020404" pitchFamily="49" charset="0"/>
              </a:rPr>
              <a:t>usr</a:t>
            </a:r>
            <a:r>
              <a:rPr lang="en-US" dirty="0" smtClean="0">
                <a:solidFill>
                  <a:schemeClr val="bg1"/>
                </a:solidFill>
                <a:latin typeface="Courier New" panose="02070309020205020404" pitchFamily="49" charset="0"/>
                <a:cs typeface="Courier New" panose="02070309020205020404" pitchFamily="49" charset="0"/>
              </a:rPr>
              <a:t>/</a:t>
            </a:r>
            <a:r>
              <a:rPr lang="en-US" dirty="0" err="1" smtClean="0">
                <a:solidFill>
                  <a:schemeClr val="bg1"/>
                </a:solidFill>
                <a:latin typeface="Courier New" panose="02070309020205020404" pitchFamily="49" charset="0"/>
                <a:cs typeface="Courier New" panose="02070309020205020404" pitchFamily="49" charset="0"/>
              </a:rPr>
              <a:t>sbin</a:t>
            </a:r>
            <a:endParaRPr lang="en-US" dirty="0">
              <a:solidFill>
                <a:schemeClr val="bg1"/>
              </a:solidFill>
              <a:latin typeface="Courier New" panose="02070309020205020404" pitchFamily="49" charset="0"/>
              <a:cs typeface="Courier New" panose="02070309020205020404" pitchFamily="49" charset="0"/>
            </a:endParaRPr>
          </a:p>
        </p:txBody>
      </p:sp>
      <p:sp>
        <p:nvSpPr>
          <p:cNvPr id="10" name="Content Placeholder 2"/>
          <p:cNvSpPr>
            <a:spLocks noGrp="1"/>
          </p:cNvSpPr>
          <p:nvPr/>
        </p:nvSpPr>
        <p:spPr>
          <a:xfrm>
            <a:off x="4626380" y="2595787"/>
            <a:ext cx="2939240" cy="376013"/>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solidFill>
                  <a:schemeClr val="bg1"/>
                </a:solidFill>
                <a:latin typeface="Courier New" panose="02070309020205020404" pitchFamily="49" charset="0"/>
                <a:cs typeface="Courier New" panose="02070309020205020404" pitchFamily="49" charset="0"/>
              </a:rPr>
              <a:t># </a:t>
            </a:r>
            <a:r>
              <a:rPr lang="en-US" dirty="0" err="1" smtClean="0">
                <a:solidFill>
                  <a:schemeClr val="bg1"/>
                </a:solidFill>
                <a:latin typeface="Courier New" panose="02070309020205020404" pitchFamily="49" charset="0"/>
                <a:cs typeface="Courier New" panose="02070309020205020404" pitchFamily="49" charset="0"/>
              </a:rPr>
              <a:t>rm</a:t>
            </a:r>
            <a:r>
              <a:rPr lang="en-US" dirty="0" smtClean="0">
                <a:solidFill>
                  <a:schemeClr val="bg1"/>
                </a:solidFill>
                <a:latin typeface="Courier New" panose="02070309020205020404" pitchFamily="49" charset="0"/>
                <a:cs typeface="Courier New" panose="02070309020205020404" pitchFamily="49" charset="0"/>
              </a:rPr>
              <a:t> –</a:t>
            </a:r>
            <a:r>
              <a:rPr lang="en-US" dirty="0" err="1" smtClean="0">
                <a:solidFill>
                  <a:schemeClr val="bg1"/>
                </a:solidFill>
                <a:latin typeface="Courier New" panose="02070309020205020404" pitchFamily="49" charset="0"/>
                <a:cs typeface="Courier New" panose="02070309020205020404" pitchFamily="49" charset="0"/>
              </a:rPr>
              <a:t>fr</a:t>
            </a:r>
            <a:r>
              <a:rPr lang="en-US" dirty="0" smtClean="0">
                <a:solidFill>
                  <a:schemeClr val="bg1"/>
                </a:solidFill>
                <a:latin typeface="Courier New" panose="02070309020205020404" pitchFamily="49" charset="0"/>
                <a:cs typeface="Courier New" panose="02070309020205020404" pitchFamily="49" charset="0"/>
              </a:rPr>
              <a:t> /</a:t>
            </a:r>
            <a:r>
              <a:rPr lang="en-US" dirty="0" err="1" smtClean="0">
                <a:solidFill>
                  <a:schemeClr val="bg1"/>
                </a:solidFill>
                <a:latin typeface="Courier New" panose="02070309020205020404" pitchFamily="49" charset="0"/>
                <a:cs typeface="Courier New" panose="02070309020205020404" pitchFamily="49" charset="0"/>
              </a:rPr>
              <a:t>usr</a:t>
            </a:r>
            <a:r>
              <a:rPr lang="en-US" dirty="0" smtClean="0">
                <a:solidFill>
                  <a:schemeClr val="bg1"/>
                </a:solidFill>
                <a:latin typeface="Courier New" panose="02070309020205020404" pitchFamily="49" charset="0"/>
                <a:cs typeface="Courier New" panose="02070309020205020404" pitchFamily="49" charset="0"/>
              </a:rPr>
              <a:t>/bin</a:t>
            </a:r>
            <a:endParaRPr lang="en-US" dirty="0">
              <a:solidFill>
                <a:schemeClr val="bg1"/>
              </a:solidFill>
              <a:latin typeface="Courier New" panose="02070309020205020404" pitchFamily="49" charset="0"/>
              <a:cs typeface="Courier New" panose="02070309020205020404" pitchFamily="49" charset="0"/>
            </a:endParaRPr>
          </a:p>
        </p:txBody>
      </p:sp>
      <p:sp>
        <p:nvSpPr>
          <p:cNvPr id="12" name="Content Placeholder 2"/>
          <p:cNvSpPr>
            <a:spLocks noGrp="1"/>
          </p:cNvSpPr>
          <p:nvPr/>
        </p:nvSpPr>
        <p:spPr>
          <a:xfrm>
            <a:off x="2667000" y="3581399"/>
            <a:ext cx="7010400" cy="381001"/>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mtClean="0">
                <a:solidFill>
                  <a:schemeClr val="tx1"/>
                </a:solidFill>
                <a:latin typeface="Courier New" panose="02070309020205020404" pitchFamily="49" charset="0"/>
                <a:cs typeface="Courier New" panose="02070309020205020404" pitchFamily="49" charset="0"/>
              </a:rPr>
              <a:t> bash</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usr</a:t>
            </a:r>
            <a:r>
              <a:rPr lang="en-US" dirty="0">
                <a:solidFill>
                  <a:schemeClr val="tx1"/>
                </a:solidFill>
                <a:latin typeface="Courier New" panose="02070309020205020404" pitchFamily="49" charset="0"/>
                <a:cs typeface="Courier New" panose="02070309020205020404" pitchFamily="49" charset="0"/>
              </a:rPr>
              <a:t>/bin/ls: No such file or directory</a:t>
            </a:r>
          </a:p>
        </p:txBody>
      </p:sp>
    </p:spTree>
    <p:extLst>
      <p:ext uri="{BB962C8B-B14F-4D97-AF65-F5344CB8AC3E}">
        <p14:creationId xmlns:p14="http://schemas.microsoft.com/office/powerpoint/2010/main" val="1784518448"/>
      </p:ext>
    </p:extLst>
  </p:cSld>
  <p:clrMapOvr>
    <a:masterClrMapping/>
  </p:clrMapOvr>
  <p:transition>
    <p:fade/>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Engine vs. </a:t>
            </a:r>
            <a:r>
              <a:rPr lang="en-US" b="1" dirty="0" smtClean="0"/>
              <a:t>Docker Machine</a:t>
            </a:r>
            <a:endParaRPr lang="en-US" b="1"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q"/>
            </a:pPr>
            <a:r>
              <a:rPr lang="en-US" sz="2400" dirty="0"/>
              <a:t>  Docker Engine accepts </a:t>
            </a:r>
            <a:r>
              <a:rPr lang="en-US" sz="2400" dirty="0">
                <a:latin typeface="Courier New" charset="0"/>
                <a:ea typeface="Courier New" charset="0"/>
                <a:cs typeface="Courier New" charset="0"/>
              </a:rPr>
              <a:t>docker</a:t>
            </a:r>
            <a:r>
              <a:rPr lang="en-US" sz="2400" dirty="0"/>
              <a:t> commands from the CLI, such as </a:t>
            </a:r>
            <a:r>
              <a:rPr lang="en-US" sz="2400" dirty="0">
                <a:latin typeface="Courier New" charset="0"/>
                <a:ea typeface="Courier New" charset="0"/>
                <a:cs typeface="Courier New" charset="0"/>
              </a:rPr>
              <a:t>docker run &lt;image&gt;</a:t>
            </a:r>
            <a:r>
              <a:rPr lang="en-US" sz="2400" dirty="0"/>
              <a:t>, </a:t>
            </a:r>
            <a:r>
              <a:rPr lang="en-US" sz="2400" dirty="0">
                <a:latin typeface="Courier New" charset="0"/>
                <a:ea typeface="Courier New" charset="0"/>
                <a:cs typeface="Courier New" charset="0"/>
              </a:rPr>
              <a:t>docker ps</a:t>
            </a:r>
            <a:r>
              <a:rPr lang="en-US" sz="2400" dirty="0"/>
              <a:t> to list running containers, </a:t>
            </a:r>
            <a:r>
              <a:rPr lang="en-US" sz="2400" dirty="0">
                <a:latin typeface="Courier New" charset="0"/>
                <a:ea typeface="Courier New" charset="0"/>
                <a:cs typeface="Courier New" charset="0"/>
              </a:rPr>
              <a:t>docker images</a:t>
            </a:r>
            <a:r>
              <a:rPr lang="en-US" sz="2400" dirty="0"/>
              <a:t> to list images, and so </a:t>
            </a:r>
            <a:r>
              <a:rPr lang="en-US" sz="2400" dirty="0" smtClean="0"/>
              <a:t>on</a:t>
            </a:r>
          </a:p>
          <a:p>
            <a:pPr>
              <a:buFont typeface="Wingdings" panose="05000000000000000000" pitchFamily="2" charset="2"/>
              <a:buChar char="q"/>
            </a:pPr>
            <a:r>
              <a:rPr lang="en-US" sz="2400" dirty="0"/>
              <a:t> </a:t>
            </a:r>
            <a:r>
              <a:rPr lang="en-US" sz="2400" b="1" dirty="0"/>
              <a:t>Docker Machine</a:t>
            </a:r>
            <a:r>
              <a:rPr lang="en-US" sz="2400" dirty="0"/>
              <a:t> is a tool for provisioning and managing your Dockerized hosts (hosts with Docker Engine on them). </a:t>
            </a:r>
            <a:endParaRPr lang="en-US" sz="2400" dirty="0" smtClean="0"/>
          </a:p>
          <a:p>
            <a:pPr>
              <a:buFont typeface="Wingdings" panose="05000000000000000000" pitchFamily="2" charset="2"/>
              <a:buChar char="q"/>
            </a:pPr>
            <a:r>
              <a:rPr lang="en-US" sz="2400" dirty="0"/>
              <a:t> </a:t>
            </a:r>
            <a:r>
              <a:rPr lang="en-US" sz="2400" dirty="0" smtClean="0"/>
              <a:t>Typically</a:t>
            </a:r>
            <a:r>
              <a:rPr lang="en-US" sz="2400" dirty="0"/>
              <a:t>, you install Docker Machine on your local system. Docker Machine has its own command line client </a:t>
            </a:r>
            <a:r>
              <a:rPr lang="en-US" sz="2400" dirty="0" smtClean="0"/>
              <a:t>docker-machine</a:t>
            </a:r>
            <a:endParaRPr lang="en-US" sz="2400" dirty="0"/>
          </a:p>
          <a:p>
            <a:pPr>
              <a:buFont typeface="Wingdings" panose="05000000000000000000" pitchFamily="2" charset="2"/>
              <a:buChar char="q"/>
            </a:pPr>
            <a:r>
              <a:rPr lang="en-US" sz="2400" dirty="0"/>
              <a:t> </a:t>
            </a:r>
            <a:r>
              <a:rPr lang="en-US" sz="2400" dirty="0" smtClean="0"/>
              <a:t>You </a:t>
            </a:r>
            <a:r>
              <a:rPr lang="en-US" sz="2400" dirty="0"/>
              <a:t>can use Machine to install Docker Engine on one or more virtual systems. These virtual systems can be local (as when you use Machine to install and run Docker Engine in VirtualBox on Mac or Windows) or remote (as when you use Machine to provision Dockerized hosts on cloud providers). The Dockerized hosts themselves can be thought of, and are sometimes referred to as, managed “</a:t>
            </a:r>
            <a:r>
              <a:rPr lang="en-US" sz="2400" b="1" i="1" dirty="0"/>
              <a:t>machines</a:t>
            </a:r>
            <a:r>
              <a:rPr lang="en-US" sz="2400" dirty="0"/>
              <a:t>”.</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280</a:t>
            </a:fld>
            <a:endParaRPr lang="en-US" altLang="en-US" dirty="0"/>
          </a:p>
        </p:txBody>
      </p:sp>
    </p:spTree>
    <p:extLst>
      <p:ext uri="{BB962C8B-B14F-4D97-AF65-F5344CB8AC3E}">
        <p14:creationId xmlns:p14="http://schemas.microsoft.com/office/powerpoint/2010/main" val="1887407874"/>
      </p:ext>
    </p:extLst>
  </p:cSld>
  <p:clrMapOvr>
    <a:masterClrMapping/>
  </p:clrMapOvr>
  <p:transition>
    <p:fade/>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Engine vs. </a:t>
            </a:r>
            <a:r>
              <a:rPr lang="en-US" b="1" dirty="0" smtClean="0"/>
              <a:t>Docker Machine</a:t>
            </a:r>
            <a:endParaRPr lang="en-US" b="1"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Docker Engine accepts </a:t>
            </a:r>
            <a:r>
              <a:rPr lang="en-US" sz="2400" dirty="0">
                <a:latin typeface="Courier New" charset="0"/>
                <a:ea typeface="Courier New" charset="0"/>
                <a:cs typeface="Courier New" charset="0"/>
              </a:rPr>
              <a:t>docker</a:t>
            </a:r>
            <a:r>
              <a:rPr lang="en-US" sz="2400" dirty="0"/>
              <a:t> commands from the CLI, such as </a:t>
            </a:r>
            <a:r>
              <a:rPr lang="en-US" sz="2400" dirty="0">
                <a:latin typeface="Courier New" charset="0"/>
                <a:ea typeface="Courier New" charset="0"/>
                <a:cs typeface="Courier New" charset="0"/>
              </a:rPr>
              <a:t>docker run &lt;image&gt;</a:t>
            </a:r>
            <a:r>
              <a:rPr lang="en-US" sz="2400" dirty="0"/>
              <a:t>, </a:t>
            </a:r>
            <a:r>
              <a:rPr lang="en-US" sz="2400" dirty="0">
                <a:latin typeface="Courier New" charset="0"/>
                <a:ea typeface="Courier New" charset="0"/>
                <a:cs typeface="Courier New" charset="0"/>
              </a:rPr>
              <a:t>docker ps</a:t>
            </a:r>
            <a:r>
              <a:rPr lang="en-US" sz="2400" dirty="0"/>
              <a:t> to list running containers, </a:t>
            </a:r>
            <a:r>
              <a:rPr lang="en-US" sz="2400" dirty="0">
                <a:latin typeface="Courier New" charset="0"/>
                <a:ea typeface="Courier New" charset="0"/>
                <a:cs typeface="Courier New" charset="0"/>
              </a:rPr>
              <a:t>docker images</a:t>
            </a:r>
            <a:r>
              <a:rPr lang="en-US" sz="2400" dirty="0"/>
              <a:t> to list images, and so </a:t>
            </a:r>
            <a:r>
              <a:rPr lang="en-US" sz="2400" dirty="0" smtClean="0"/>
              <a:t>on</a:t>
            </a:r>
          </a:p>
          <a:p>
            <a:pPr>
              <a:buFont typeface="Wingdings" panose="05000000000000000000" pitchFamily="2" charset="2"/>
              <a:buChar char="q"/>
            </a:pPr>
            <a:r>
              <a:rPr lang="en-US" sz="2400" dirty="0"/>
              <a:t> </a:t>
            </a:r>
            <a:r>
              <a:rPr lang="en-US" sz="2400" b="1" dirty="0"/>
              <a:t>Docker Machine</a:t>
            </a:r>
            <a:r>
              <a:rPr lang="en-US" sz="2400" dirty="0"/>
              <a:t> is a tool for provisioning and managing your Dockerized hosts (hosts with Docker Engine on them). </a:t>
            </a:r>
            <a:endParaRPr lang="en-US" sz="2400" dirty="0" smtClean="0"/>
          </a:p>
          <a:p>
            <a:pPr>
              <a:buFont typeface="Wingdings" panose="05000000000000000000" pitchFamily="2" charset="2"/>
              <a:buChar char="q"/>
            </a:pPr>
            <a:r>
              <a:rPr lang="en-US" sz="2400" dirty="0"/>
              <a:t> </a:t>
            </a:r>
            <a:r>
              <a:rPr lang="en-US" sz="2400" dirty="0" smtClean="0"/>
              <a:t>Typically</a:t>
            </a:r>
            <a:r>
              <a:rPr lang="en-US" sz="2400" dirty="0"/>
              <a:t>, you install Docker Machine on your local system. Docker Machine has its own command line client </a:t>
            </a:r>
            <a:r>
              <a:rPr lang="en-US" sz="2400" dirty="0" smtClean="0"/>
              <a:t>docker-machine</a:t>
            </a:r>
            <a:endParaRPr lang="en-US" sz="2400"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281</a:t>
            </a:fld>
            <a:endParaRPr lang="en-US" altLang="en-US" dirty="0"/>
          </a:p>
        </p:txBody>
      </p:sp>
    </p:spTree>
    <p:extLst>
      <p:ext uri="{BB962C8B-B14F-4D97-AF65-F5344CB8AC3E}">
        <p14:creationId xmlns:p14="http://schemas.microsoft.com/office/powerpoint/2010/main" val="150228947"/>
      </p:ext>
    </p:extLst>
  </p:cSld>
  <p:clrMapOvr>
    <a:masterClrMapping/>
  </p:clrMapOvr>
  <p:transition>
    <p:fade/>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Engine vs. </a:t>
            </a:r>
            <a:r>
              <a:rPr lang="en-US" b="1" dirty="0" smtClean="0"/>
              <a:t>Docker Machine</a:t>
            </a:r>
            <a:endParaRPr lang="en-US" b="1"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a:t>
            </a:r>
            <a:r>
              <a:rPr lang="en-US" sz="2400" dirty="0" smtClean="0"/>
              <a:t>You </a:t>
            </a:r>
            <a:r>
              <a:rPr lang="en-US" sz="2400" dirty="0"/>
              <a:t>can use Machine to install Docker Engine on one or more virtual systems. </a:t>
            </a:r>
            <a:endParaRPr lang="en-US" sz="2400" dirty="0" smtClean="0"/>
          </a:p>
          <a:p>
            <a:pPr>
              <a:buFont typeface="Wingdings" panose="05000000000000000000" pitchFamily="2" charset="2"/>
              <a:buChar char="q"/>
            </a:pPr>
            <a:r>
              <a:rPr lang="en-US" sz="2400" dirty="0"/>
              <a:t> V</a:t>
            </a:r>
            <a:r>
              <a:rPr lang="en-US" sz="2400" dirty="0" smtClean="0"/>
              <a:t>irtual </a:t>
            </a:r>
            <a:r>
              <a:rPr lang="en-US" sz="2400" dirty="0"/>
              <a:t>systems can be local (as when you use Machine to install and run Docker Engine in VirtualBox on Mac or Windows) </a:t>
            </a:r>
            <a:endParaRPr lang="en-US" sz="2400" dirty="0" smtClean="0"/>
          </a:p>
          <a:p>
            <a:pPr>
              <a:buFont typeface="Wingdings" panose="05000000000000000000" pitchFamily="2" charset="2"/>
              <a:buChar char="q"/>
            </a:pPr>
            <a:r>
              <a:rPr lang="en-US" sz="2400" dirty="0" smtClean="0"/>
              <a:t> Or, they can be remote </a:t>
            </a:r>
            <a:r>
              <a:rPr lang="en-US" sz="2400" dirty="0"/>
              <a:t>(as when you use Machine to provision Dockerized hosts on cloud providers). </a:t>
            </a:r>
            <a:endParaRPr lang="en-US" sz="2400" dirty="0" smtClean="0"/>
          </a:p>
          <a:p>
            <a:pPr>
              <a:buFont typeface="Wingdings" panose="05000000000000000000" pitchFamily="2" charset="2"/>
              <a:buChar char="q"/>
            </a:pPr>
            <a:r>
              <a:rPr lang="en-US" sz="2400" dirty="0"/>
              <a:t> </a:t>
            </a:r>
            <a:r>
              <a:rPr lang="en-US" sz="2400" dirty="0" smtClean="0"/>
              <a:t>The </a:t>
            </a:r>
            <a:r>
              <a:rPr lang="en-US" sz="2400" dirty="0"/>
              <a:t>Dockerized hosts themselves can be thought of, and are sometimes referred to as, managed “</a:t>
            </a:r>
            <a:r>
              <a:rPr lang="en-US" sz="2400" b="1" i="1" dirty="0"/>
              <a:t>machines</a:t>
            </a:r>
            <a:r>
              <a:rPr lang="en-US" sz="2400" dirty="0"/>
              <a:t>”.</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282</a:t>
            </a:fld>
            <a:endParaRPr lang="en-US" altLang="en-US" dirty="0"/>
          </a:p>
        </p:txBody>
      </p:sp>
    </p:spTree>
    <p:extLst>
      <p:ext uri="{BB962C8B-B14F-4D97-AF65-F5344CB8AC3E}">
        <p14:creationId xmlns:p14="http://schemas.microsoft.com/office/powerpoint/2010/main" val="866417202"/>
      </p:ext>
    </p:extLst>
  </p:cSld>
  <p:clrMapOvr>
    <a:masterClrMapping/>
  </p:clrMapOvr>
  <p:transition>
    <p:fade/>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Remote Machine Host Diagram</a:t>
            </a:r>
            <a:endParaRPr lang="en-US" b="1"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283</a:t>
            </a:fld>
            <a:endParaRPr lang="en-US" altLang="en-US" dirty="0"/>
          </a:p>
        </p:txBody>
      </p:sp>
      <p:grpSp>
        <p:nvGrpSpPr>
          <p:cNvPr id="104" name="Group 103"/>
          <p:cNvGrpSpPr/>
          <p:nvPr/>
        </p:nvGrpSpPr>
        <p:grpSpPr>
          <a:xfrm>
            <a:off x="1362968" y="1371600"/>
            <a:ext cx="9686032" cy="4237712"/>
            <a:chOff x="1085617" y="1760316"/>
            <a:chExt cx="9686032" cy="4237712"/>
          </a:xfrm>
        </p:grpSpPr>
        <p:grpSp>
          <p:nvGrpSpPr>
            <p:cNvPr id="89" name="Group 88"/>
            <p:cNvGrpSpPr/>
            <p:nvPr/>
          </p:nvGrpSpPr>
          <p:grpSpPr>
            <a:xfrm>
              <a:off x="8035451" y="1764067"/>
              <a:ext cx="2736198" cy="2869751"/>
              <a:chOff x="6407802" y="1083494"/>
              <a:chExt cx="2736198" cy="2869751"/>
            </a:xfrm>
          </p:grpSpPr>
          <p:sp>
            <p:nvSpPr>
              <p:cNvPr id="64" name="Oval 63"/>
              <p:cNvSpPr/>
              <p:nvPr/>
            </p:nvSpPr>
            <p:spPr>
              <a:xfrm>
                <a:off x="6407802" y="1083494"/>
                <a:ext cx="2736198" cy="2736198"/>
              </a:xfrm>
              <a:prstGeom prst="ellipse">
                <a:avLst/>
              </a:prstGeom>
              <a:solidFill>
                <a:schemeClr val="bg2">
                  <a:lumMod val="75000"/>
                </a:schemeClr>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Oval 65"/>
              <p:cNvSpPr/>
              <p:nvPr/>
            </p:nvSpPr>
            <p:spPr>
              <a:xfrm>
                <a:off x="6659974" y="1592483"/>
                <a:ext cx="2224851" cy="2224851"/>
              </a:xfrm>
              <a:prstGeom prst="ellipse">
                <a:avLst/>
              </a:prstGeom>
              <a:solidFill>
                <a:schemeClr val="bg2">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TextBox 67"/>
              <p:cNvSpPr txBox="1"/>
              <p:nvPr/>
            </p:nvSpPr>
            <p:spPr>
              <a:xfrm>
                <a:off x="7273031" y="1230086"/>
                <a:ext cx="1022139" cy="369332"/>
              </a:xfrm>
              <a:prstGeom prst="rect">
                <a:avLst/>
              </a:prstGeom>
              <a:noFill/>
            </p:spPr>
            <p:txBody>
              <a:bodyPr wrap="none" rtlCol="0">
                <a:spAutoFit/>
              </a:bodyPr>
              <a:lstStyle/>
              <a:p>
                <a:r>
                  <a:rPr lang="en-US" b="1" dirty="0" smtClean="0"/>
                  <a:t>REST API</a:t>
                </a:r>
                <a:endParaRPr lang="en-US" b="1" dirty="0"/>
              </a:p>
            </p:txBody>
          </p:sp>
          <p:sp>
            <p:nvSpPr>
              <p:cNvPr id="69" name="TextBox 68"/>
              <p:cNvSpPr txBox="1"/>
              <p:nvPr/>
            </p:nvSpPr>
            <p:spPr>
              <a:xfrm>
                <a:off x="6783989" y="1917943"/>
                <a:ext cx="1976823" cy="646331"/>
              </a:xfrm>
              <a:prstGeom prst="rect">
                <a:avLst/>
              </a:prstGeom>
              <a:noFill/>
            </p:spPr>
            <p:txBody>
              <a:bodyPr wrap="none" rtlCol="0">
                <a:spAutoFit/>
              </a:bodyPr>
              <a:lstStyle/>
              <a:p>
                <a:pPr algn="ctr"/>
                <a:r>
                  <a:rPr lang="en-US" b="1" dirty="0" smtClean="0">
                    <a:solidFill>
                      <a:schemeClr val="bg1"/>
                    </a:solidFill>
                  </a:rPr>
                  <a:t>server</a:t>
                </a:r>
              </a:p>
              <a:p>
                <a:pPr algn="ctr"/>
                <a:r>
                  <a:rPr lang="en-US" dirty="0" smtClean="0">
                    <a:solidFill>
                      <a:schemeClr val="bg1"/>
                    </a:solidFill>
                    <a:latin typeface="Courier New" charset="0"/>
                    <a:ea typeface="Courier New" charset="0"/>
                    <a:cs typeface="Courier New" charset="0"/>
                  </a:rPr>
                  <a:t>docker daemon</a:t>
                </a: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262" y="2509326"/>
                <a:ext cx="1443919" cy="1443919"/>
              </a:xfrm>
              <a:prstGeom prst="rect">
                <a:avLst/>
              </a:prstGeom>
            </p:spPr>
          </p:pic>
        </p:grpSp>
        <p:cxnSp>
          <p:nvCxnSpPr>
            <p:cNvPr id="91" name="Straight Arrow Connector 90"/>
            <p:cNvCxnSpPr/>
            <p:nvPr/>
          </p:nvCxnSpPr>
          <p:spPr>
            <a:xfrm>
              <a:off x="3306132" y="3148584"/>
              <a:ext cx="498149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085617" y="1760316"/>
              <a:ext cx="2741711" cy="2832585"/>
              <a:chOff x="2590800" y="1054563"/>
              <a:chExt cx="2741711" cy="2832585"/>
            </a:xfrm>
          </p:grpSpPr>
          <p:sp>
            <p:nvSpPr>
              <p:cNvPr id="57" name="Oval 56"/>
              <p:cNvSpPr/>
              <p:nvPr/>
            </p:nvSpPr>
            <p:spPr>
              <a:xfrm>
                <a:off x="2590800" y="1075623"/>
                <a:ext cx="2741711" cy="2741711"/>
              </a:xfrm>
              <a:prstGeom prst="ellipse">
                <a:avLst/>
              </a:prstGeom>
              <a:solidFill>
                <a:schemeClr val="bg2">
                  <a:lumMod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Oval 57"/>
              <p:cNvSpPr/>
              <p:nvPr/>
            </p:nvSpPr>
            <p:spPr>
              <a:xfrm>
                <a:off x="2913758" y="1633416"/>
                <a:ext cx="2157295" cy="2157295"/>
              </a:xfrm>
              <a:prstGeom prst="ellipse">
                <a:avLst/>
              </a:prstGeom>
              <a:solidFill>
                <a:schemeClr val="bg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Oval 58"/>
              <p:cNvSpPr/>
              <p:nvPr/>
            </p:nvSpPr>
            <p:spPr>
              <a:xfrm>
                <a:off x="3199250" y="2201067"/>
                <a:ext cx="1586309" cy="1586309"/>
              </a:xfrm>
              <a:prstGeom prst="ellipse">
                <a:avLst/>
              </a:prstGeom>
              <a:solidFill>
                <a:schemeClr val="bg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865" y="2499993"/>
                <a:ext cx="1387155" cy="1387155"/>
              </a:xfrm>
              <a:prstGeom prst="rect">
                <a:avLst/>
              </a:prstGeom>
            </p:spPr>
          </p:pic>
          <p:sp>
            <p:nvSpPr>
              <p:cNvPr id="71" name="TextBox 70"/>
              <p:cNvSpPr txBox="1"/>
              <p:nvPr/>
            </p:nvSpPr>
            <p:spPr>
              <a:xfrm>
                <a:off x="3493036" y="2315327"/>
                <a:ext cx="1022139" cy="369332"/>
              </a:xfrm>
              <a:prstGeom prst="rect">
                <a:avLst/>
              </a:prstGeom>
              <a:noFill/>
            </p:spPr>
            <p:txBody>
              <a:bodyPr wrap="none" rtlCol="0">
                <a:spAutoFit/>
              </a:bodyPr>
              <a:lstStyle/>
              <a:p>
                <a:r>
                  <a:rPr lang="en-US" b="1" dirty="0" smtClean="0"/>
                  <a:t>REST API</a:t>
                </a:r>
                <a:endParaRPr lang="en-US" b="1" dirty="0"/>
              </a:p>
            </p:txBody>
          </p:sp>
          <p:sp>
            <p:nvSpPr>
              <p:cNvPr id="72" name="TextBox 71"/>
              <p:cNvSpPr txBox="1"/>
              <p:nvPr/>
            </p:nvSpPr>
            <p:spPr>
              <a:xfrm>
                <a:off x="3210778" y="1600200"/>
                <a:ext cx="1563249" cy="646331"/>
              </a:xfrm>
              <a:prstGeom prst="rect">
                <a:avLst/>
              </a:prstGeom>
              <a:noFill/>
            </p:spPr>
            <p:txBody>
              <a:bodyPr wrap="none" rtlCol="0">
                <a:spAutoFit/>
              </a:bodyPr>
              <a:lstStyle/>
              <a:p>
                <a:pPr algn="ctr"/>
                <a:r>
                  <a:rPr lang="en-US" b="1" dirty="0" smtClean="0"/>
                  <a:t>Client</a:t>
                </a:r>
              </a:p>
              <a:p>
                <a:pPr algn="ctr"/>
                <a:r>
                  <a:rPr lang="en-US" dirty="0" smtClean="0">
                    <a:latin typeface="Courier New" charset="0"/>
                    <a:ea typeface="Courier New" charset="0"/>
                    <a:cs typeface="Courier New" charset="0"/>
                  </a:rPr>
                  <a:t>docker CLI</a:t>
                </a:r>
              </a:p>
            </p:txBody>
          </p:sp>
          <p:sp>
            <p:nvSpPr>
              <p:cNvPr id="73" name="TextBox 72"/>
              <p:cNvSpPr txBox="1"/>
              <p:nvPr/>
            </p:nvSpPr>
            <p:spPr>
              <a:xfrm>
                <a:off x="2914518" y="1054563"/>
                <a:ext cx="2114682" cy="646331"/>
              </a:xfrm>
              <a:prstGeom prst="rect">
                <a:avLst/>
              </a:prstGeom>
              <a:noFill/>
            </p:spPr>
            <p:txBody>
              <a:bodyPr wrap="none" rtlCol="0">
                <a:spAutoFit/>
              </a:bodyPr>
              <a:lstStyle/>
              <a:p>
                <a:pPr algn="ctr"/>
                <a:r>
                  <a:rPr lang="en-US" b="1" dirty="0" smtClean="0">
                    <a:solidFill>
                      <a:schemeClr val="bg1"/>
                    </a:solidFill>
                  </a:rPr>
                  <a:t>Client</a:t>
                </a:r>
              </a:p>
              <a:p>
                <a:pPr algn="ctr"/>
                <a:r>
                  <a:rPr lang="en-US" dirty="0" smtClean="0">
                    <a:solidFill>
                      <a:schemeClr val="bg1"/>
                    </a:solidFill>
                    <a:latin typeface="Courier New" charset="0"/>
                    <a:ea typeface="Courier New" charset="0"/>
                    <a:cs typeface="Courier New" charset="0"/>
                  </a:rPr>
                  <a:t>docker-machine</a:t>
                </a:r>
              </a:p>
            </p:txBody>
          </p:sp>
        </p:grpSp>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5405" y="3687099"/>
              <a:ext cx="2310929" cy="231092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2567" y="3859826"/>
              <a:ext cx="1796932" cy="1796932"/>
            </a:xfrm>
            <a:prstGeom prst="rect">
              <a:avLst/>
            </a:prstGeom>
          </p:spPr>
        </p:pic>
        <p:grpSp>
          <p:nvGrpSpPr>
            <p:cNvPr id="79" name="Group 78"/>
            <p:cNvGrpSpPr/>
            <p:nvPr/>
          </p:nvGrpSpPr>
          <p:grpSpPr>
            <a:xfrm>
              <a:off x="6765521" y="4732835"/>
              <a:ext cx="1009648" cy="1009648"/>
              <a:chOff x="5412274" y="4877550"/>
              <a:chExt cx="1009648" cy="1009648"/>
            </a:xfrm>
          </p:grpSpPr>
          <p:sp>
            <p:nvSpPr>
              <p:cNvPr id="80" name="Oval 79"/>
              <p:cNvSpPr/>
              <p:nvPr/>
            </p:nvSpPr>
            <p:spPr>
              <a:xfrm>
                <a:off x="5412274" y="4877550"/>
                <a:ext cx="1009648" cy="1009648"/>
              </a:xfrm>
              <a:prstGeom prst="ellipse">
                <a:avLst/>
              </a:prstGeom>
              <a:solidFill>
                <a:schemeClr val="bg2">
                  <a:lumMod val="75000"/>
                </a:schemeClr>
              </a:solidFill>
              <a:ln w="254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p:nvSpPr>
            <p:spPr>
              <a:xfrm>
                <a:off x="5497998" y="4963275"/>
                <a:ext cx="838200" cy="8382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503" y="5013840"/>
                <a:ext cx="721988" cy="721988"/>
              </a:xfrm>
              <a:prstGeom prst="rect">
                <a:avLst/>
              </a:prstGeom>
            </p:spPr>
          </p:pic>
        </p:grpSp>
        <p:cxnSp>
          <p:nvCxnSpPr>
            <p:cNvPr id="13" name="Straight Arrow Connector 12"/>
            <p:cNvCxnSpPr/>
            <p:nvPr/>
          </p:nvCxnSpPr>
          <p:spPr>
            <a:xfrm>
              <a:off x="3962400" y="5243704"/>
              <a:ext cx="2982817" cy="140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3856527" y="4732835"/>
              <a:ext cx="1009648" cy="1009648"/>
              <a:chOff x="4135289" y="3800475"/>
              <a:chExt cx="1009648" cy="1009648"/>
            </a:xfrm>
          </p:grpSpPr>
          <p:sp>
            <p:nvSpPr>
              <p:cNvPr id="85" name="Oval 84"/>
              <p:cNvSpPr/>
              <p:nvPr/>
            </p:nvSpPr>
            <p:spPr>
              <a:xfrm>
                <a:off x="4135289" y="3800475"/>
                <a:ext cx="1009648" cy="1009648"/>
              </a:xfrm>
              <a:prstGeom prst="ellipse">
                <a:avLst/>
              </a:prstGeom>
              <a:solidFill>
                <a:schemeClr val="bg2"/>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p:cNvSpPr/>
              <p:nvPr/>
            </p:nvSpPr>
            <p:spPr>
              <a:xfrm>
                <a:off x="4221013" y="3886200"/>
                <a:ext cx="838200" cy="8382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645" y="3959940"/>
                <a:ext cx="690719" cy="690719"/>
              </a:xfrm>
              <a:prstGeom prst="rect">
                <a:avLst/>
              </a:prstGeom>
            </p:spPr>
          </p:pic>
        </p:grpSp>
        <p:grpSp>
          <p:nvGrpSpPr>
            <p:cNvPr id="74" name="Group 73"/>
            <p:cNvGrpSpPr/>
            <p:nvPr/>
          </p:nvGrpSpPr>
          <p:grpSpPr>
            <a:xfrm flipH="1">
              <a:off x="6439134" y="3425210"/>
              <a:ext cx="987232" cy="642184"/>
              <a:chOff x="9236640" y="3429000"/>
              <a:chExt cx="987232" cy="642184"/>
            </a:xfrm>
          </p:grpSpPr>
          <p:sp>
            <p:nvSpPr>
              <p:cNvPr id="20" name="TextBox 19"/>
              <p:cNvSpPr txBox="1"/>
              <p:nvPr/>
            </p:nvSpPr>
            <p:spPr>
              <a:xfrm>
                <a:off x="9409764" y="3518674"/>
                <a:ext cx="640984" cy="400110"/>
              </a:xfrm>
              <a:prstGeom prst="rect">
                <a:avLst/>
              </a:prstGeom>
              <a:noFill/>
            </p:spPr>
            <p:txBody>
              <a:bodyPr wrap="square" rtlCol="0">
                <a:spAutoFit/>
              </a:bodyPr>
              <a:lstStyle/>
              <a:p>
                <a:r>
                  <a:rPr lang="en-US" sz="2000" dirty="0" smtClean="0">
                    <a:latin typeface="Courier New" charset="0"/>
                    <a:ea typeface="Courier New" charset="0"/>
                    <a:cs typeface="Courier New" charset="0"/>
                  </a:rPr>
                  <a:t>... </a:t>
                </a:r>
              </a:p>
            </p:txBody>
          </p:sp>
          <p:sp>
            <p:nvSpPr>
              <p:cNvPr id="21" name="Rounded Rectangular Callout 20"/>
              <p:cNvSpPr/>
              <p:nvPr/>
            </p:nvSpPr>
            <p:spPr>
              <a:xfrm>
                <a:off x="9236640" y="3429000"/>
                <a:ext cx="987232" cy="642184"/>
              </a:xfrm>
              <a:prstGeom prst="wedgeRoundRectCallout">
                <a:avLst>
                  <a:gd name="adj1" fmla="val -47574"/>
                  <a:gd name="adj2" fmla="val 76389"/>
                  <a:gd name="adj3" fmla="val 16667"/>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p:cNvGrpSpPr/>
            <p:nvPr/>
          </p:nvGrpSpPr>
          <p:grpSpPr>
            <a:xfrm>
              <a:off x="4187573" y="3417816"/>
              <a:ext cx="987232" cy="642184"/>
              <a:chOff x="9236640" y="3429000"/>
              <a:chExt cx="987232" cy="642184"/>
            </a:xfrm>
          </p:grpSpPr>
          <p:sp>
            <p:nvSpPr>
              <p:cNvPr id="95" name="TextBox 94"/>
              <p:cNvSpPr txBox="1"/>
              <p:nvPr/>
            </p:nvSpPr>
            <p:spPr>
              <a:xfrm>
                <a:off x="9409764" y="3518674"/>
                <a:ext cx="640984" cy="400110"/>
              </a:xfrm>
              <a:prstGeom prst="rect">
                <a:avLst/>
              </a:prstGeom>
              <a:noFill/>
            </p:spPr>
            <p:txBody>
              <a:bodyPr wrap="square" rtlCol="0">
                <a:spAutoFit/>
              </a:bodyPr>
              <a:lstStyle/>
              <a:p>
                <a:r>
                  <a:rPr lang="en-US" sz="2000" dirty="0" smtClean="0">
                    <a:latin typeface="Courier New" charset="0"/>
                    <a:ea typeface="Courier New" charset="0"/>
                    <a:cs typeface="Courier New" charset="0"/>
                  </a:rPr>
                  <a:t>... </a:t>
                </a:r>
              </a:p>
            </p:txBody>
          </p:sp>
          <p:sp>
            <p:nvSpPr>
              <p:cNvPr id="96" name="Rounded Rectangular Callout 95"/>
              <p:cNvSpPr/>
              <p:nvPr/>
            </p:nvSpPr>
            <p:spPr>
              <a:xfrm>
                <a:off x="9236640" y="3429000"/>
                <a:ext cx="987232" cy="642184"/>
              </a:xfrm>
              <a:prstGeom prst="wedgeRoundRectCallout">
                <a:avLst>
                  <a:gd name="adj1" fmla="val -47574"/>
                  <a:gd name="adj2" fmla="val 76389"/>
                  <a:gd name="adj3" fmla="val 16667"/>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TextBox 96"/>
            <p:cNvSpPr txBox="1"/>
            <p:nvPr/>
          </p:nvSpPr>
          <p:spPr>
            <a:xfrm>
              <a:off x="4799319" y="4839264"/>
              <a:ext cx="2074094" cy="369332"/>
            </a:xfrm>
            <a:prstGeom prst="rect">
              <a:avLst/>
            </a:prstGeom>
            <a:noFill/>
          </p:spPr>
          <p:txBody>
            <a:bodyPr wrap="none" rtlCol="0">
              <a:spAutoFit/>
            </a:bodyPr>
            <a:lstStyle/>
            <a:p>
              <a:r>
                <a:rPr lang="en-US" b="1" dirty="0" smtClean="0"/>
                <a:t>docker run &lt;image&gt;</a:t>
              </a:r>
              <a:endParaRPr lang="en-US" b="1" dirty="0"/>
            </a:p>
          </p:txBody>
        </p:sp>
        <p:sp>
          <p:nvSpPr>
            <p:cNvPr id="101" name="TextBox 100"/>
            <p:cNvSpPr txBox="1"/>
            <p:nvPr/>
          </p:nvSpPr>
          <p:spPr>
            <a:xfrm>
              <a:off x="4703993" y="2903316"/>
              <a:ext cx="2359620" cy="369332"/>
            </a:xfrm>
            <a:prstGeom prst="rect">
              <a:avLst/>
            </a:prstGeom>
            <a:solidFill>
              <a:schemeClr val="bg1"/>
            </a:solidFill>
            <a:ln>
              <a:noFill/>
            </a:ln>
          </p:spPr>
          <p:txBody>
            <a:bodyPr wrap="none" rtlCol="0">
              <a:spAutoFit/>
            </a:bodyPr>
            <a:lstStyle/>
            <a:p>
              <a:r>
                <a:rPr lang="en-US" b="1" dirty="0" smtClean="0"/>
                <a:t>docker-machine create</a:t>
              </a:r>
              <a:endParaRPr lang="en-US" b="1" dirty="0"/>
            </a:p>
          </p:txBody>
        </p:sp>
      </p:grpSp>
    </p:spTree>
    <p:extLst>
      <p:ext uri="{BB962C8B-B14F-4D97-AF65-F5344CB8AC3E}">
        <p14:creationId xmlns:p14="http://schemas.microsoft.com/office/powerpoint/2010/main" val="773675804"/>
      </p:ext>
    </p:extLst>
  </p:cSld>
  <p:clrMapOvr>
    <a:masterClrMapping/>
  </p:clrMapOvr>
  <p:transition>
    <p:fade/>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Started Using Local VM</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Let’s </a:t>
            </a:r>
            <a:r>
              <a:rPr lang="en-US" sz="2400" dirty="0"/>
              <a:t>take a look at using </a:t>
            </a:r>
            <a:r>
              <a:rPr lang="en-US" sz="2400" dirty="0">
                <a:latin typeface="Courier New" charset="0"/>
                <a:ea typeface="Courier New" charset="0"/>
                <a:cs typeface="Courier New" charset="0"/>
              </a:rPr>
              <a:t>docker-machine</a:t>
            </a:r>
            <a:r>
              <a:rPr lang="en-US" sz="2400" dirty="0"/>
              <a:t> to create, use and manage a Docker host inside of a </a:t>
            </a:r>
            <a:r>
              <a:rPr lang="en-US" sz="2400" b="1" dirty="0"/>
              <a:t>local</a:t>
            </a:r>
            <a:r>
              <a:rPr lang="en-US" sz="2400" dirty="0"/>
              <a:t> virtual machine</a:t>
            </a:r>
            <a:r>
              <a:rPr lang="en-US" sz="2400" dirty="0" smtClean="0"/>
              <a:t>. </a:t>
            </a:r>
            <a:endParaRPr lang="en-US" sz="2400"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284</a:t>
            </a:fld>
            <a:endParaRPr lang="en-US" alt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953544"/>
            <a:ext cx="2921000" cy="3467100"/>
          </a:xfrm>
          <a:prstGeom prst="rect">
            <a:avLst/>
          </a:prstGeom>
        </p:spPr>
      </p:pic>
    </p:spTree>
    <p:extLst>
      <p:ext uri="{BB962C8B-B14F-4D97-AF65-F5344CB8AC3E}">
        <p14:creationId xmlns:p14="http://schemas.microsoft.com/office/powerpoint/2010/main" val="2143287055"/>
      </p:ext>
    </p:extLst>
  </p:cSld>
  <p:clrMapOvr>
    <a:masterClrMapping/>
  </p:clrMapOvr>
  <p:transition>
    <p:fade/>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Machine Rust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solidFill>
                  <a:schemeClr val="tx1"/>
                </a:solidFill>
              </a:rPr>
              <a:t> With </a:t>
            </a:r>
            <a:r>
              <a:rPr lang="en-US" sz="2400" dirty="0">
                <a:solidFill>
                  <a:schemeClr val="tx1"/>
                </a:solidFill>
              </a:rPr>
              <a:t>the advent of Docker for Mac and Docker for Windows as replacements for Docker Toolbox, we recommend that you use these for your primary Docker workflows. </a:t>
            </a:r>
            <a:endParaRPr lang="en-US" sz="2400" dirty="0" smtClean="0">
              <a:solidFill>
                <a:schemeClr val="tx1"/>
              </a:solidFill>
            </a:endParaRP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can use these applications to run Docker natively on your local system without using Docker Machine at all. </a:t>
            </a:r>
            <a:r>
              <a:rPr lang="en-US" sz="2400" dirty="0"/>
              <a:t/>
            </a:r>
            <a:br>
              <a:rPr lang="en-US" sz="2400" dirty="0"/>
            </a:b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285</a:t>
            </a:fld>
            <a:endParaRPr lang="en-US" altLang="en-US" dirty="0"/>
          </a:p>
        </p:txBody>
      </p:sp>
    </p:spTree>
    <p:extLst>
      <p:ext uri="{BB962C8B-B14F-4D97-AF65-F5344CB8AC3E}">
        <p14:creationId xmlns:p14="http://schemas.microsoft.com/office/powerpoint/2010/main" val="1225312709"/>
      </p:ext>
    </p:extLst>
  </p:cSld>
  <p:clrMapOvr>
    <a:masterClrMapping/>
  </p:clrMapOvr>
  <p:transition>
    <p:fade/>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Machine Rust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However, </a:t>
            </a:r>
            <a:r>
              <a:rPr lang="en-US" sz="2400" dirty="0"/>
              <a:t>if </a:t>
            </a:r>
            <a:r>
              <a:rPr lang="en-US" sz="2400" dirty="0" smtClean="0"/>
              <a:t>you </a:t>
            </a:r>
            <a:r>
              <a:rPr lang="en-US" sz="2400" dirty="0"/>
              <a:t>want to create </a:t>
            </a:r>
            <a:r>
              <a:rPr lang="en-US" sz="2400" i="1" dirty="0"/>
              <a:t>multiple</a:t>
            </a:r>
            <a:r>
              <a:rPr lang="en-US" sz="2400" dirty="0"/>
              <a:t> local machines, you still need Docker Machine to create and manage machines for multi-node experimentation. </a:t>
            </a:r>
            <a:endParaRPr lang="en-US" sz="2400" dirty="0" smtClean="0"/>
          </a:p>
          <a:p>
            <a:pPr>
              <a:buFont typeface="Wingdings" panose="05000000000000000000" pitchFamily="2" charset="2"/>
              <a:buChar char="q"/>
            </a:pPr>
            <a:r>
              <a:rPr lang="en-US" sz="2400" dirty="0"/>
              <a:t> </a:t>
            </a:r>
            <a:r>
              <a:rPr lang="en-US" sz="2400" dirty="0" smtClean="0"/>
              <a:t>Both </a:t>
            </a:r>
            <a:r>
              <a:rPr lang="en-US" sz="2400" dirty="0"/>
              <a:t>Docker for Mac and Docker for Windows include the newest version of Docker Machine, so when you install either of these, you </a:t>
            </a:r>
            <a:r>
              <a:rPr lang="en-US" sz="2400" dirty="0" smtClean="0"/>
              <a:t>get </a:t>
            </a:r>
            <a:r>
              <a:rPr lang="en-US" sz="2400" dirty="0" smtClean="0">
                <a:latin typeface="Courier New" charset="0"/>
                <a:ea typeface="Courier New" charset="0"/>
                <a:cs typeface="Courier New" charset="0"/>
              </a:rPr>
              <a:t>docker-machine</a:t>
            </a:r>
            <a:r>
              <a:rPr lang="en-US" sz="2400" dirty="0"/>
              <a:t>. </a:t>
            </a:r>
            <a:br>
              <a:rPr lang="en-US" sz="2400" dirty="0"/>
            </a:b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286</a:t>
            </a:fld>
            <a:endParaRPr lang="en-US" altLang="en-US" dirty="0"/>
          </a:p>
        </p:txBody>
      </p:sp>
    </p:spTree>
    <p:extLst>
      <p:ext uri="{BB962C8B-B14F-4D97-AF65-F5344CB8AC3E}">
        <p14:creationId xmlns:p14="http://schemas.microsoft.com/office/powerpoint/2010/main" val="1128655360"/>
      </p:ext>
    </p:extLst>
  </p:cSld>
  <p:clrMapOvr>
    <a:masterClrMapping/>
  </p:clrMapOvr>
  <p:transition>
    <p:fade/>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Prerequisite Information</a:t>
            </a:r>
            <a:endParaRPr lang="en-US" dirty="0"/>
          </a:p>
        </p:txBody>
      </p:sp>
      <p:sp>
        <p:nvSpPr>
          <p:cNvPr id="3" name="Content Placeholder 2"/>
          <p:cNvSpPr>
            <a:spLocks noGrp="1"/>
          </p:cNvSpPr>
          <p:nvPr>
            <p:ph idx="1"/>
          </p:nvPr>
        </p:nvSpPr>
        <p:spPr/>
        <p:txBody>
          <a:bodyPr>
            <a:normAutofit/>
          </a:bodyPr>
          <a:lstStyle/>
          <a:p>
            <a:pPr marL="91440" lvl="1" indent="-91440">
              <a:spcBef>
                <a:spcPts val="1200"/>
              </a:spcBef>
              <a:spcAft>
                <a:spcPts val="200"/>
              </a:spcAft>
              <a:buSzPct val="100000"/>
              <a:buFont typeface="Wingdings" panose="05000000000000000000" pitchFamily="2" charset="2"/>
              <a:buChar char="q"/>
            </a:pPr>
            <a:r>
              <a:rPr lang="en-US" sz="2400" dirty="0" smtClean="0"/>
              <a:t> Keep the following considerations in mind when using Machine to create local VMs.</a:t>
            </a:r>
            <a:r>
              <a:rPr lang="en-US" sz="2400" b="1" dirty="0"/>
              <a:t> </a:t>
            </a:r>
            <a:endParaRPr lang="en-US" sz="2400" b="1" dirty="0" smtClean="0"/>
          </a:p>
          <a:p>
            <a:pPr marL="274320" lvl="2" indent="-91440">
              <a:spcBef>
                <a:spcPts val="1200"/>
              </a:spcBef>
              <a:spcAft>
                <a:spcPts val="200"/>
              </a:spcAft>
              <a:buSzPct val="100000"/>
              <a:buFont typeface="Wingdings" panose="05000000000000000000" pitchFamily="2" charset="2"/>
              <a:buChar char="q"/>
            </a:pPr>
            <a:r>
              <a:rPr lang="en-US" sz="2000" b="1" dirty="0" smtClean="0"/>
              <a:t> Docker </a:t>
            </a:r>
            <a:r>
              <a:rPr lang="en-US" sz="2000" b="1" dirty="0"/>
              <a:t>for Windows</a:t>
            </a:r>
            <a:r>
              <a:rPr lang="en-US" sz="2000" dirty="0"/>
              <a:t> - You can use </a:t>
            </a:r>
            <a:r>
              <a:rPr lang="en-US" sz="2000" dirty="0" err="1">
                <a:latin typeface="Courier New" charset="0"/>
                <a:ea typeface="Courier New" charset="0"/>
                <a:cs typeface="Courier New" charset="0"/>
              </a:rPr>
              <a:t>docker</a:t>
            </a:r>
            <a:r>
              <a:rPr lang="en-US" sz="2000" dirty="0">
                <a:latin typeface="Courier New" charset="0"/>
                <a:ea typeface="Courier New" charset="0"/>
                <a:cs typeface="Courier New" charset="0"/>
              </a:rPr>
              <a:t>-machine create</a:t>
            </a:r>
            <a:r>
              <a:rPr lang="en-US" sz="2000" dirty="0"/>
              <a:t> with the </a:t>
            </a:r>
            <a:r>
              <a:rPr lang="en-US" sz="2000" dirty="0" err="1" smtClean="0">
                <a:latin typeface="Courier New" charset="0"/>
                <a:ea typeface="Courier New" charset="0"/>
                <a:cs typeface="Courier New" charset="0"/>
              </a:rPr>
              <a:t>hyperv</a:t>
            </a:r>
            <a:r>
              <a:rPr lang="en-US" sz="2000" dirty="0" smtClean="0"/>
              <a:t> driver </a:t>
            </a:r>
            <a:r>
              <a:rPr lang="en-US" sz="2000" dirty="0"/>
              <a:t>to create additional local machines</a:t>
            </a:r>
            <a:r>
              <a:rPr lang="en-US" sz="2000" dirty="0" smtClean="0"/>
              <a:t>.</a:t>
            </a:r>
            <a:endParaRPr lang="en-US" sz="2000" dirty="0"/>
          </a:p>
          <a:p>
            <a:pPr lvl="1">
              <a:buFont typeface="Wingdings" panose="05000000000000000000" pitchFamily="2" charset="2"/>
              <a:buChar char="q"/>
            </a:pPr>
            <a:r>
              <a:rPr lang="en-US" sz="2200" b="1" dirty="0" smtClean="0"/>
              <a:t> </a:t>
            </a:r>
            <a:r>
              <a:rPr lang="en-US" sz="2000" b="1" dirty="0" smtClean="0"/>
              <a:t>Docker for Mac</a:t>
            </a:r>
            <a:r>
              <a:rPr lang="en-US" sz="2000" dirty="0" smtClean="0"/>
              <a:t> - You can use </a:t>
            </a:r>
            <a:r>
              <a:rPr lang="en-US" sz="2000" dirty="0" err="1" smtClean="0">
                <a:latin typeface="Courier New" charset="0"/>
                <a:ea typeface="Courier New" charset="0"/>
                <a:cs typeface="Courier New" charset="0"/>
              </a:rPr>
              <a:t>docker</a:t>
            </a:r>
            <a:r>
              <a:rPr lang="en-US" sz="2000" dirty="0" smtClean="0">
                <a:latin typeface="Courier New" charset="0"/>
                <a:ea typeface="Courier New" charset="0"/>
                <a:cs typeface="Courier New" charset="0"/>
              </a:rPr>
              <a:t>-machine create</a:t>
            </a:r>
            <a:r>
              <a:rPr lang="en-US" sz="2000" dirty="0" smtClean="0"/>
              <a:t> with the </a:t>
            </a:r>
            <a:r>
              <a:rPr lang="en-US" sz="2000" dirty="0" err="1" smtClean="0">
                <a:latin typeface="Courier New" charset="0"/>
                <a:ea typeface="Courier New" charset="0"/>
                <a:cs typeface="Courier New" charset="0"/>
              </a:rPr>
              <a:t>virtualbox</a:t>
            </a:r>
            <a:r>
              <a:rPr lang="en-US" sz="2000" dirty="0" smtClean="0"/>
              <a:t> driver to create additional local machines.</a:t>
            </a:r>
          </a:p>
          <a:p>
            <a:r>
              <a:rPr lang="en-US" dirty="0"/>
              <a:t/>
            </a:r>
            <a:br>
              <a:rPr lang="en-US" dirty="0"/>
            </a:br>
            <a:endParaRPr lang="en-US"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287</a:t>
            </a:fld>
            <a:endParaRPr lang="en-US" altLang="en-US" dirty="0"/>
          </a:p>
        </p:txBody>
      </p:sp>
    </p:spTree>
    <p:extLst>
      <p:ext uri="{BB962C8B-B14F-4D97-AF65-F5344CB8AC3E}">
        <p14:creationId xmlns:p14="http://schemas.microsoft.com/office/powerpoint/2010/main" val="1353621277"/>
      </p:ext>
    </p:extLst>
  </p:cSld>
  <p:clrMapOvr>
    <a:masterClrMapping/>
  </p:clrMapOvr>
  <p:transition>
    <p:fade/>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Windows Prerequisite Information</a:t>
            </a:r>
            <a:endParaRPr lang="en-US" dirty="0"/>
          </a:p>
        </p:txBody>
      </p:sp>
      <p:sp>
        <p:nvSpPr>
          <p:cNvPr id="3" name="Content Placeholder 2"/>
          <p:cNvSpPr>
            <a:spLocks noGrp="1"/>
          </p:cNvSpPr>
          <p:nvPr>
            <p:ph idx="1"/>
          </p:nvPr>
        </p:nvSpPr>
        <p:spPr/>
        <p:txBody>
          <a:bodyPr>
            <a:normAutofit/>
          </a:bodyPr>
          <a:lstStyle/>
          <a:p>
            <a:pPr marL="91440" lvl="1" indent="-91440">
              <a:spcBef>
                <a:spcPts val="1200"/>
              </a:spcBef>
              <a:spcAft>
                <a:spcPts val="200"/>
              </a:spcAft>
              <a:buSzPct val="100000"/>
              <a:buFont typeface="Wingdings" panose="05000000000000000000" pitchFamily="2" charset="2"/>
              <a:buChar char="q"/>
            </a:pPr>
            <a:r>
              <a:rPr lang="en-US" sz="2400" dirty="0" smtClean="0"/>
              <a:t> </a:t>
            </a:r>
            <a:r>
              <a:rPr lang="en-US" sz="2400" b="1" dirty="0" smtClean="0"/>
              <a:t>Docker for Windows  </a:t>
            </a:r>
          </a:p>
          <a:p>
            <a:pPr marL="274320" lvl="2" indent="-91440">
              <a:spcBef>
                <a:spcPts val="1200"/>
              </a:spcBef>
              <a:spcAft>
                <a:spcPts val="200"/>
              </a:spcAft>
              <a:buSzPct val="100000"/>
              <a:buFont typeface="Wingdings" panose="05000000000000000000" pitchFamily="2" charset="2"/>
              <a:buChar char="q"/>
            </a:pPr>
            <a:r>
              <a:rPr lang="en-US" sz="2000" dirty="0" smtClean="0"/>
              <a:t> Docker </a:t>
            </a:r>
            <a:r>
              <a:rPr lang="en-US" sz="2000" dirty="0"/>
              <a:t>for Windows uses Microsoft Hyper-V for virtualization, and Hyper-V is not compatible with Oracle </a:t>
            </a:r>
            <a:r>
              <a:rPr lang="en-US" sz="2000" dirty="0" err="1"/>
              <a:t>VirtualBox</a:t>
            </a:r>
            <a:r>
              <a:rPr lang="en-US" sz="2000" dirty="0"/>
              <a:t>. </a:t>
            </a:r>
            <a:endParaRPr lang="en-US" sz="2000" dirty="0" smtClean="0"/>
          </a:p>
          <a:p>
            <a:pPr marL="274320" lvl="2" indent="-91440">
              <a:spcBef>
                <a:spcPts val="1200"/>
              </a:spcBef>
              <a:spcAft>
                <a:spcPts val="200"/>
              </a:spcAft>
              <a:buSzPct val="100000"/>
              <a:buFont typeface="Wingdings" panose="05000000000000000000" pitchFamily="2" charset="2"/>
              <a:buChar char="q"/>
            </a:pPr>
            <a:r>
              <a:rPr lang="en-US" sz="2000" dirty="0" smtClean="0"/>
              <a:t> Therefore</a:t>
            </a:r>
            <a:r>
              <a:rPr lang="en-US" sz="2000" dirty="0"/>
              <a:t>, you cannot run the two solutions simultaneously. </a:t>
            </a:r>
            <a:endParaRPr lang="en-US" sz="2000" dirty="0" smtClean="0"/>
          </a:p>
          <a:p>
            <a:pPr marL="274320" lvl="2" indent="-91440">
              <a:spcBef>
                <a:spcPts val="1200"/>
              </a:spcBef>
              <a:spcAft>
                <a:spcPts val="200"/>
              </a:spcAft>
              <a:buSzPct val="100000"/>
              <a:buFont typeface="Wingdings" panose="05000000000000000000" pitchFamily="2" charset="2"/>
              <a:buChar char="q"/>
            </a:pPr>
            <a:r>
              <a:rPr lang="en-US" sz="2000" dirty="0"/>
              <a:t> </a:t>
            </a:r>
            <a:r>
              <a:rPr lang="en-US" sz="2000" dirty="0" smtClean="0"/>
              <a:t>But </a:t>
            </a:r>
            <a:r>
              <a:rPr lang="en-US" sz="2000" dirty="0"/>
              <a:t>you can still use </a:t>
            </a:r>
            <a:r>
              <a:rPr lang="en-US" sz="2000" dirty="0" err="1">
                <a:latin typeface="Courier New" charset="0"/>
                <a:ea typeface="Courier New" charset="0"/>
                <a:cs typeface="Courier New" charset="0"/>
              </a:rPr>
              <a:t>docker</a:t>
            </a:r>
            <a:r>
              <a:rPr lang="en-US" sz="2000" dirty="0">
                <a:latin typeface="Courier New" charset="0"/>
                <a:ea typeface="Courier New" charset="0"/>
                <a:cs typeface="Courier New" charset="0"/>
              </a:rPr>
              <a:t>-machine</a:t>
            </a:r>
            <a:r>
              <a:rPr lang="en-US" sz="2000" dirty="0"/>
              <a:t> to create more local VMs by using the Microsoft Hyper-V driver</a:t>
            </a:r>
            <a:r>
              <a:rPr lang="en-US" sz="2000" dirty="0" smtClean="0"/>
              <a:t>.</a:t>
            </a:r>
            <a:r>
              <a:rPr lang="en-US" sz="2400" dirty="0"/>
              <a:t/>
            </a:r>
            <a:br>
              <a:rPr lang="en-US" sz="2400" dirty="0"/>
            </a:b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288</a:t>
            </a:fld>
            <a:endParaRPr lang="en-US" altLang="en-US" dirty="0"/>
          </a:p>
        </p:txBody>
      </p:sp>
    </p:spTree>
    <p:extLst>
      <p:ext uri="{BB962C8B-B14F-4D97-AF65-F5344CB8AC3E}">
        <p14:creationId xmlns:p14="http://schemas.microsoft.com/office/powerpoint/2010/main" val="1632319817"/>
      </p:ext>
    </p:extLst>
  </p:cSld>
  <p:clrMapOvr>
    <a:masterClrMapping/>
  </p:clrMapOvr>
  <p:transition>
    <p:fade/>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Mac Prerequisite Information</a:t>
            </a:r>
            <a:endParaRPr lang="en-US" dirty="0"/>
          </a:p>
        </p:txBody>
      </p:sp>
      <p:sp>
        <p:nvSpPr>
          <p:cNvPr id="3" name="Content Placeholder 2"/>
          <p:cNvSpPr>
            <a:spLocks noGrp="1"/>
          </p:cNvSpPr>
          <p:nvPr>
            <p:ph idx="1"/>
          </p:nvPr>
        </p:nvSpPr>
        <p:spPr/>
        <p:txBody>
          <a:bodyPr>
            <a:normAutofit/>
          </a:bodyPr>
          <a:lstStyle/>
          <a:p>
            <a:pPr marL="91440" lvl="1" indent="-91440">
              <a:spcBef>
                <a:spcPts val="1200"/>
              </a:spcBef>
              <a:spcAft>
                <a:spcPts val="200"/>
              </a:spcAft>
              <a:buSzPct val="100000"/>
              <a:buFont typeface="Wingdings" panose="05000000000000000000" pitchFamily="2" charset="2"/>
              <a:buChar char="q"/>
            </a:pPr>
            <a:r>
              <a:rPr lang="en-US" sz="2400" dirty="0" smtClean="0"/>
              <a:t> </a:t>
            </a:r>
            <a:r>
              <a:rPr lang="en-US" sz="2400" b="1" dirty="0" smtClean="0"/>
              <a:t>Docker for Mac</a:t>
            </a:r>
          </a:p>
          <a:p>
            <a:pPr marL="274320" lvl="2" indent="-91440">
              <a:spcBef>
                <a:spcPts val="1200"/>
              </a:spcBef>
              <a:spcAft>
                <a:spcPts val="200"/>
              </a:spcAft>
              <a:buSzPct val="100000"/>
              <a:buFont typeface="Wingdings" panose="05000000000000000000" pitchFamily="2" charset="2"/>
              <a:buChar char="q"/>
            </a:pPr>
            <a:r>
              <a:rPr lang="en-US" sz="2000" dirty="0" smtClean="0"/>
              <a:t>Docker </a:t>
            </a:r>
            <a:r>
              <a:rPr lang="en-US" sz="2000" dirty="0"/>
              <a:t>for Mac uses </a:t>
            </a:r>
            <a:r>
              <a:rPr lang="en-US" sz="2000" dirty="0">
                <a:ea typeface="Courier New" charset="0"/>
                <a:cs typeface="Courier New" charset="0"/>
              </a:rPr>
              <a:t>HyperKit</a:t>
            </a:r>
            <a:r>
              <a:rPr lang="en-US" sz="2000" dirty="0"/>
              <a:t>, a lightweight </a:t>
            </a:r>
            <a:r>
              <a:rPr lang="en-US" sz="2000" dirty="0" err="1"/>
              <a:t>macOS</a:t>
            </a:r>
            <a:r>
              <a:rPr lang="en-US" sz="2000" dirty="0"/>
              <a:t> virtualization solution built on top of the Hypervisor.framework in </a:t>
            </a:r>
            <a:r>
              <a:rPr lang="en-US" sz="2000" dirty="0" err="1"/>
              <a:t>macOS</a:t>
            </a:r>
            <a:r>
              <a:rPr lang="en-US" sz="2000" dirty="0"/>
              <a:t> 10.10 Yosemite and </a:t>
            </a:r>
            <a:r>
              <a:rPr lang="en-US" sz="2000" dirty="0" smtClean="0"/>
              <a:t>higher.</a:t>
            </a:r>
          </a:p>
          <a:p>
            <a:pPr marL="274320" lvl="2" indent="-91440">
              <a:spcBef>
                <a:spcPts val="1200"/>
              </a:spcBef>
              <a:spcAft>
                <a:spcPts val="200"/>
              </a:spcAft>
              <a:buSzPct val="100000"/>
              <a:buFont typeface="Wingdings" panose="05000000000000000000" pitchFamily="2" charset="2"/>
              <a:buChar char="q"/>
            </a:pPr>
            <a:r>
              <a:rPr lang="en-US" sz="2000" dirty="0"/>
              <a:t> </a:t>
            </a:r>
            <a:r>
              <a:rPr lang="en-US" sz="2000" dirty="0" smtClean="0"/>
              <a:t>Currently</a:t>
            </a:r>
            <a:r>
              <a:rPr lang="en-US" sz="2000" dirty="0"/>
              <a:t>, there is no </a:t>
            </a:r>
            <a:r>
              <a:rPr lang="en-US" sz="2000" dirty="0" err="1">
                <a:latin typeface="Courier New" charset="0"/>
                <a:ea typeface="Courier New" charset="0"/>
                <a:cs typeface="Courier New" charset="0"/>
              </a:rPr>
              <a:t>docker</a:t>
            </a:r>
            <a:r>
              <a:rPr lang="en-US" sz="2000" dirty="0">
                <a:latin typeface="Courier New" charset="0"/>
                <a:ea typeface="Courier New" charset="0"/>
                <a:cs typeface="Courier New" charset="0"/>
              </a:rPr>
              <a:t>-machine create</a:t>
            </a:r>
            <a:r>
              <a:rPr lang="en-US" sz="2000" dirty="0"/>
              <a:t> driver for </a:t>
            </a:r>
            <a:r>
              <a:rPr lang="en-US" sz="2000" dirty="0" err="1">
                <a:latin typeface="Courier New" charset="0"/>
                <a:ea typeface="Courier New" charset="0"/>
                <a:cs typeface="Courier New" charset="0"/>
              </a:rPr>
              <a:t>HyperKit</a:t>
            </a:r>
            <a:r>
              <a:rPr lang="en-US" sz="2000" dirty="0"/>
              <a:t>, so you will use </a:t>
            </a:r>
            <a:r>
              <a:rPr lang="en-US" sz="2000" dirty="0" err="1">
                <a:latin typeface="Courier New" charset="0"/>
                <a:ea typeface="Courier New" charset="0"/>
                <a:cs typeface="Courier New" charset="0"/>
              </a:rPr>
              <a:t>virtualbox</a:t>
            </a:r>
            <a:r>
              <a:rPr lang="en-US" sz="2000" dirty="0"/>
              <a:t> driver to create local </a:t>
            </a:r>
            <a:r>
              <a:rPr lang="en-US" sz="2000" dirty="0" smtClean="0"/>
              <a:t>machines.</a:t>
            </a:r>
          </a:p>
          <a:p>
            <a:pPr marL="274320" lvl="2" indent="-91440">
              <a:spcBef>
                <a:spcPts val="1200"/>
              </a:spcBef>
              <a:spcAft>
                <a:spcPts val="200"/>
              </a:spcAft>
              <a:buSzPct val="100000"/>
              <a:buFont typeface="Wingdings" panose="05000000000000000000" pitchFamily="2" charset="2"/>
              <a:buChar char="q"/>
            </a:pPr>
            <a:r>
              <a:rPr lang="en-US" sz="2000" dirty="0"/>
              <a:t> </a:t>
            </a:r>
            <a:r>
              <a:rPr lang="en-US" sz="2000" dirty="0" smtClean="0"/>
              <a:t>You </a:t>
            </a:r>
            <a:r>
              <a:rPr lang="en-US" sz="2000" dirty="0"/>
              <a:t>can run both </a:t>
            </a:r>
            <a:r>
              <a:rPr lang="en-US" sz="2000" dirty="0" err="1"/>
              <a:t>HyperKit</a:t>
            </a:r>
            <a:r>
              <a:rPr lang="en-US" sz="2000" dirty="0"/>
              <a:t> and Oracle </a:t>
            </a:r>
            <a:r>
              <a:rPr lang="en-US" sz="2000" dirty="0" err="1"/>
              <a:t>VirtualBox</a:t>
            </a:r>
            <a:r>
              <a:rPr lang="en-US" sz="2000" dirty="0"/>
              <a:t> on the same system. </a:t>
            </a:r>
            <a:endParaRPr lang="en-US" sz="20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289</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379" y="3467947"/>
            <a:ext cx="5410200" cy="2495516"/>
          </a:xfrm>
          <a:prstGeom prst="rect">
            <a:avLst/>
          </a:prstGeom>
        </p:spPr>
      </p:pic>
    </p:spTree>
    <p:extLst>
      <p:ext uri="{BB962C8B-B14F-4D97-AF65-F5344CB8AC3E}">
        <p14:creationId xmlns:p14="http://schemas.microsoft.com/office/powerpoint/2010/main" val="58076094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Easy Is Starting Over</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In the last slide we pretended to destroy all our hard work.</a:t>
            </a:r>
          </a:p>
          <a:p>
            <a:pPr>
              <a:buFont typeface="Wingdings" charset="2"/>
              <a:buChar char="q"/>
            </a:pPr>
            <a:r>
              <a:rPr lang="en-US" sz="2400" dirty="0"/>
              <a:t> </a:t>
            </a:r>
            <a:r>
              <a:rPr lang="en-US" sz="2400" dirty="0" smtClean="0"/>
              <a:t>Now, how easy is it to start over?</a:t>
            </a:r>
          </a:p>
          <a:p>
            <a:pPr>
              <a:buFont typeface="Wingdings" charset="2"/>
              <a:buChar char="q"/>
            </a:pPr>
            <a:r>
              <a:rPr lang="en-US" sz="2400" dirty="0"/>
              <a:t> </a:t>
            </a:r>
            <a:r>
              <a:rPr lang="en-US" sz="2400" dirty="0" smtClean="0"/>
              <a:t>Just </a:t>
            </a:r>
            <a:r>
              <a:rPr lang="en-US" sz="2400" dirty="0"/>
              <a:t>exit the container and fire up a new one</a:t>
            </a:r>
            <a:r>
              <a:rPr lang="en-US" sz="2400" dirty="0" smtClean="0"/>
              <a:t>:</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r>
              <a:rPr lang="en-US" sz="2400" dirty="0" smtClean="0"/>
              <a:t> And everything is back! Wow… right?</a:t>
            </a:r>
          </a:p>
          <a:p>
            <a:pPr>
              <a:buFont typeface="Wingdings" charset="2"/>
              <a:buChar char="q"/>
            </a:pPr>
            <a:endParaRPr lang="en-US" sz="2400" dirty="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
        <p:nvSpPr>
          <p:cNvPr id="11" name="Content Placeholder 2"/>
          <p:cNvSpPr>
            <a:spLocks noGrp="1"/>
          </p:cNvSpPr>
          <p:nvPr/>
        </p:nvSpPr>
        <p:spPr>
          <a:xfrm>
            <a:off x="3086100" y="2743200"/>
            <a:ext cx="5524500"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run --it --</a:t>
            </a:r>
            <a:r>
              <a:rPr lang="en-US" dirty="0" err="1" smtClean="0">
                <a:solidFill>
                  <a:schemeClr val="bg1"/>
                </a:solidFill>
                <a:latin typeface="Courier New" panose="02070309020205020404" pitchFamily="49" charset="0"/>
                <a:cs typeface="Courier New" panose="02070309020205020404" pitchFamily="49" charset="0"/>
              </a:rPr>
              <a:t>rm</a:t>
            </a:r>
            <a:r>
              <a:rPr lang="en-US" dirty="0" smtClean="0">
                <a:solidFill>
                  <a:schemeClr val="bg1"/>
                </a:solidFill>
                <a:latin typeface="Courier New" panose="02070309020205020404" pitchFamily="49" charset="0"/>
                <a:cs typeface="Courier New" panose="02070309020205020404" pitchFamily="49" charset="0"/>
              </a:rPr>
              <a:t> centos:7 bash</a:t>
            </a:r>
            <a:endParaRPr lang="en-US"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4941534"/>
      </p:ext>
    </p:extLst>
  </p:cSld>
  <p:clrMapOvr>
    <a:masterClrMapping/>
  </p:clrMapOvr>
  <p:transition>
    <p:fade/>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Containers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To </a:t>
            </a:r>
            <a:r>
              <a:rPr lang="en-US" sz="2400" dirty="0"/>
              <a:t>run a Docker container, </a:t>
            </a:r>
            <a:r>
              <a:rPr lang="en-US" sz="2400" dirty="0" smtClean="0"/>
              <a:t>you:</a:t>
            </a:r>
          </a:p>
          <a:p>
            <a:pPr lvl="1">
              <a:buFont typeface="Wingdings" panose="05000000000000000000" pitchFamily="2" charset="2"/>
              <a:buChar char="q"/>
            </a:pPr>
            <a:r>
              <a:rPr lang="en-US" sz="2200" dirty="0"/>
              <a:t> </a:t>
            </a:r>
            <a:r>
              <a:rPr lang="en-US" sz="2200" dirty="0" smtClean="0"/>
              <a:t>Create </a:t>
            </a:r>
            <a:r>
              <a:rPr lang="en-US" sz="2200" dirty="0"/>
              <a:t>a new (or start an existing) Docker virtual </a:t>
            </a:r>
            <a:r>
              <a:rPr lang="en-US" sz="2200" dirty="0" smtClean="0"/>
              <a:t>machine. </a:t>
            </a:r>
          </a:p>
          <a:p>
            <a:pPr lvl="1">
              <a:buFont typeface="Wingdings" panose="05000000000000000000" pitchFamily="2" charset="2"/>
              <a:buChar char="q"/>
            </a:pPr>
            <a:r>
              <a:rPr lang="en-US" sz="2200" dirty="0"/>
              <a:t> </a:t>
            </a:r>
            <a:r>
              <a:rPr lang="en-US" sz="2200" dirty="0" smtClean="0"/>
              <a:t>Switch your environment to your new VM. </a:t>
            </a:r>
          </a:p>
          <a:p>
            <a:pPr lvl="1">
              <a:buFont typeface="Wingdings" panose="05000000000000000000" pitchFamily="2" charset="2"/>
              <a:buChar char="q"/>
            </a:pPr>
            <a:r>
              <a:rPr lang="en-US" sz="2200" dirty="0" smtClean="0"/>
              <a:t> Use the </a:t>
            </a:r>
            <a:r>
              <a:rPr lang="en-US" sz="2200" dirty="0" err="1" smtClean="0"/>
              <a:t>docker</a:t>
            </a:r>
            <a:r>
              <a:rPr lang="en-US" sz="2200" dirty="0" smtClean="0"/>
              <a:t> client to create, load, and manage containers. </a:t>
            </a:r>
          </a:p>
          <a:p>
            <a:pPr>
              <a:buFont typeface="Wingdings" panose="05000000000000000000" pitchFamily="2" charset="2"/>
              <a:buChar char="q"/>
            </a:pPr>
            <a:r>
              <a:rPr lang="en-US" sz="2400" dirty="0"/>
              <a:t> </a:t>
            </a:r>
            <a:r>
              <a:rPr lang="en-US" sz="2400" dirty="0" smtClean="0"/>
              <a:t>Once </a:t>
            </a:r>
            <a:r>
              <a:rPr lang="en-US" sz="2400" dirty="0"/>
              <a:t>you create a machine, you can reuse it as often as you like</a:t>
            </a:r>
            <a:r>
              <a:rPr lang="en-US" sz="2400" dirty="0" smtClean="0"/>
              <a:t>.</a:t>
            </a:r>
          </a:p>
          <a:p>
            <a:pPr>
              <a:buFont typeface="Wingdings" panose="05000000000000000000" pitchFamily="2" charset="2"/>
              <a:buChar char="q"/>
            </a:pPr>
            <a:r>
              <a:rPr lang="en-US" sz="2400" dirty="0" smtClean="0"/>
              <a:t> </a:t>
            </a:r>
            <a:r>
              <a:rPr lang="en-US" sz="2400" dirty="0"/>
              <a:t>Like any </a:t>
            </a:r>
            <a:r>
              <a:rPr lang="en-US" sz="2400" dirty="0" err="1"/>
              <a:t>VirtualBox</a:t>
            </a:r>
            <a:r>
              <a:rPr lang="en-US" sz="2400" dirty="0"/>
              <a:t> VM, it maintains its configuration between uses</a:t>
            </a:r>
            <a:r>
              <a:rPr lang="en-US" sz="2400" dirty="0" smtClean="0"/>
              <a:t>. </a:t>
            </a:r>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a:t>
            </a:r>
            <a:r>
              <a:rPr lang="en-US" sz="2400" dirty="0"/>
              <a:t>The examples here show how to create and start a machine, run Docker commands, and work with containers</a:t>
            </a:r>
            <a:r>
              <a:rPr lang="en-US" sz="2400" dirty="0" smtClean="0"/>
              <a:t>.</a:t>
            </a:r>
          </a:p>
          <a:p>
            <a:r>
              <a:rPr lang="en-US" sz="2400" dirty="0"/>
              <a:t/>
            </a:r>
            <a:br>
              <a:rPr lang="en-US" sz="2400" dirty="0"/>
            </a:b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290</a:t>
            </a:fld>
            <a:endParaRPr lang="en-US" altLang="en-US" dirty="0"/>
          </a:p>
        </p:txBody>
      </p:sp>
      <p:sp>
        <p:nvSpPr>
          <p:cNvPr id="6" name="Content Placeholder 2"/>
          <p:cNvSpPr>
            <a:spLocks noGrp="1"/>
          </p:cNvSpPr>
          <p:nvPr/>
        </p:nvSpPr>
        <p:spPr>
          <a:xfrm>
            <a:off x="711763" y="8243496"/>
            <a:ext cx="10286999" cy="990600"/>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latin typeface="Courier New" charset="0"/>
                <a:ea typeface="Courier New" charset="0"/>
                <a:cs typeface="Courier New" charset="0"/>
              </a:rPr>
              <a:t>ID                           </a:t>
            </a:r>
            <a:r>
              <a:rPr lang="en-US" sz="1800" dirty="0" smtClean="0">
                <a:solidFill>
                  <a:schemeClr val="tx1"/>
                </a:solidFill>
                <a:latin typeface="Courier New" charset="0"/>
                <a:ea typeface="Courier New" charset="0"/>
                <a:cs typeface="Courier New" charset="0"/>
              </a:rPr>
              <a:t>     HOSTNAME  </a:t>
            </a:r>
            <a:r>
              <a:rPr lang="en-US" sz="1800" dirty="0">
                <a:solidFill>
                  <a:schemeClr val="tx1"/>
                </a:solidFill>
                <a:latin typeface="Courier New" charset="0"/>
                <a:ea typeface="Courier New" charset="0"/>
                <a:cs typeface="Courier New" charset="0"/>
              </a:rPr>
              <a:t>STATUS  AVAILABILITY  </a:t>
            </a:r>
            <a:r>
              <a:rPr lang="en-US" sz="1800" dirty="0" smtClean="0">
                <a:solidFill>
                  <a:schemeClr val="tx1"/>
                </a:solidFill>
                <a:latin typeface="Courier New" charset="0"/>
                <a:ea typeface="Courier New" charset="0"/>
                <a:cs typeface="Courier New" charset="0"/>
              </a:rPr>
              <a:t>MANAGER  </a:t>
            </a:r>
            <a:r>
              <a:rPr lang="en-US" sz="1800" dirty="0">
                <a:solidFill>
                  <a:schemeClr val="tx1"/>
                </a:solidFill>
                <a:latin typeface="Courier New" charset="0"/>
                <a:ea typeface="Courier New" charset="0"/>
                <a:cs typeface="Courier New" charset="0"/>
              </a:rPr>
              <a:t>STATUS5re1humv246m6clujn0zng9jy    docker    Ready   Activerbavg04vwiijyzzjwdjoc3io2 *  docker    Ready   Active        Leader</a:t>
            </a:r>
          </a:p>
        </p:txBody>
      </p:sp>
      <p:sp>
        <p:nvSpPr>
          <p:cNvPr id="8" name="Content Placeholder 2"/>
          <p:cNvSpPr>
            <a:spLocks noGrp="1"/>
          </p:cNvSpPr>
          <p:nvPr/>
        </p:nvSpPr>
        <p:spPr>
          <a:xfrm>
            <a:off x="3429000" y="7620000"/>
            <a:ext cx="2426263" cy="323708"/>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bg1"/>
                </a:solidFill>
                <a:latin typeface="Courier New" charset="0"/>
                <a:ea typeface="Courier New" charset="0"/>
                <a:cs typeface="Courier New" charset="0"/>
              </a:rPr>
              <a:t>d</a:t>
            </a:r>
            <a:r>
              <a:rPr lang="en-US" dirty="0" smtClean="0">
                <a:solidFill>
                  <a:schemeClr val="bg1"/>
                </a:solidFill>
                <a:latin typeface="Courier New" charset="0"/>
                <a:ea typeface="Courier New" charset="0"/>
                <a:cs typeface="Courier New" charset="0"/>
              </a:rPr>
              <a:t>ocker node ls</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876840333"/>
      </p:ext>
    </p:extLst>
  </p:cSld>
  <p:clrMapOvr>
    <a:masterClrMapping/>
  </p:clrMapOvr>
  <p:transition>
    <p:fade/>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Machine Containers Example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Let’s look at how to create a new container, using Docker Machine.</a:t>
            </a:r>
          </a:p>
          <a:p>
            <a:pPr>
              <a:buFont typeface="Wingdings" panose="05000000000000000000" pitchFamily="2" charset="2"/>
              <a:buChar char="q"/>
            </a:pPr>
            <a:r>
              <a:rPr lang="en-US" sz="2400" dirty="0"/>
              <a:t> </a:t>
            </a:r>
            <a:r>
              <a:rPr lang="en-US" sz="2400" dirty="0" smtClean="0"/>
              <a:t>First, open a command </a:t>
            </a:r>
            <a:r>
              <a:rPr lang="en-US" sz="2400" dirty="0" smtClean="0">
                <a:latin typeface="Courier New" charset="0"/>
                <a:ea typeface="Courier New" charset="0"/>
                <a:cs typeface="Courier New" charset="0"/>
              </a:rPr>
              <a:t>shell</a:t>
            </a:r>
            <a:r>
              <a:rPr lang="en-US" sz="2400" dirty="0" smtClean="0"/>
              <a:t> or terminal window. </a:t>
            </a:r>
          </a:p>
          <a:p>
            <a:pPr>
              <a:buFont typeface="Wingdings" panose="05000000000000000000" pitchFamily="2" charset="2"/>
              <a:buChar char="q"/>
            </a:pPr>
            <a:r>
              <a:rPr lang="en-US" sz="2400" dirty="0"/>
              <a:t> </a:t>
            </a:r>
            <a:r>
              <a:rPr lang="en-US" sz="2400" dirty="0" smtClean="0"/>
              <a:t>Use</a:t>
            </a:r>
            <a:r>
              <a:rPr lang="en-US" sz="2400" dirty="0"/>
              <a:t> </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-machine ls</a:t>
            </a:r>
            <a:r>
              <a:rPr lang="en-US" sz="2400" dirty="0"/>
              <a:t> to list available </a:t>
            </a:r>
            <a:r>
              <a:rPr lang="en-US" sz="2400" dirty="0" smtClean="0"/>
              <a:t>machines:</a:t>
            </a:r>
          </a:p>
          <a:p>
            <a:pPr marL="201168" lvl="1" indent="0">
              <a:buNone/>
            </a:pPr>
            <a:endParaRPr lang="en-US" sz="2200" dirty="0" smtClean="0"/>
          </a:p>
          <a:p>
            <a:pPr marL="201168" lvl="1" indent="0">
              <a:buNone/>
            </a:pPr>
            <a:r>
              <a:rPr lang="en-US" sz="2200" dirty="0" smtClean="0"/>
              <a:t> </a:t>
            </a:r>
          </a:p>
          <a:p>
            <a:pPr>
              <a:buFont typeface="Wingdings" panose="05000000000000000000" pitchFamily="2" charset="2"/>
              <a:buChar char="q"/>
            </a:pPr>
            <a:r>
              <a:rPr lang="en-US" sz="2400" dirty="0"/>
              <a:t> </a:t>
            </a:r>
            <a:r>
              <a:rPr lang="en-US" sz="2400" dirty="0" smtClean="0"/>
              <a:t>Output (No </a:t>
            </a:r>
            <a:r>
              <a:rPr lang="en-US" sz="2400" dirty="0"/>
              <a:t>machines have been </a:t>
            </a:r>
            <a:r>
              <a:rPr lang="en-US" sz="2400" dirty="0" smtClean="0"/>
              <a:t>created):</a:t>
            </a:r>
            <a:endParaRPr lang="en-US" sz="2400"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291</a:t>
            </a:fld>
            <a:endParaRPr lang="en-US" altLang="en-US" dirty="0"/>
          </a:p>
        </p:txBody>
      </p:sp>
      <p:sp>
        <p:nvSpPr>
          <p:cNvPr id="6" name="Content Placeholder 2"/>
          <p:cNvSpPr>
            <a:spLocks noGrp="1"/>
          </p:cNvSpPr>
          <p:nvPr/>
        </p:nvSpPr>
        <p:spPr>
          <a:xfrm>
            <a:off x="2291359" y="3985699"/>
            <a:ext cx="7670237" cy="290904"/>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latin typeface="Courier New" charset="0"/>
                <a:ea typeface="Courier New" charset="0"/>
                <a:cs typeface="Courier New" charset="0"/>
              </a:rPr>
              <a:t>NAME </a:t>
            </a:r>
            <a:r>
              <a:rPr lang="en-US" sz="1800" dirty="0" smtClean="0">
                <a:solidFill>
                  <a:schemeClr val="tx1"/>
                </a:solidFill>
                <a:latin typeface="Courier New" charset="0"/>
                <a:ea typeface="Courier New" charset="0"/>
                <a:cs typeface="Courier New" charset="0"/>
              </a:rPr>
              <a:t> ACTIVE  DRIVER  STATE  URL  SWARM  DOCKER  ERRORS</a:t>
            </a:r>
            <a:endParaRPr lang="en-US" sz="1800" dirty="0">
              <a:solidFill>
                <a:schemeClr val="tx1"/>
              </a:solidFill>
              <a:latin typeface="Courier New" charset="0"/>
              <a:ea typeface="Courier New" charset="0"/>
              <a:cs typeface="Courier New" charset="0"/>
            </a:endParaRPr>
          </a:p>
        </p:txBody>
      </p:sp>
      <p:sp>
        <p:nvSpPr>
          <p:cNvPr id="8" name="Content Placeholder 2"/>
          <p:cNvSpPr>
            <a:spLocks noGrp="1"/>
          </p:cNvSpPr>
          <p:nvPr/>
        </p:nvSpPr>
        <p:spPr>
          <a:xfrm>
            <a:off x="4640578" y="2651308"/>
            <a:ext cx="2971800" cy="323708"/>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-machine ls</a:t>
            </a:r>
          </a:p>
        </p:txBody>
      </p:sp>
    </p:spTree>
    <p:extLst>
      <p:ext uri="{BB962C8B-B14F-4D97-AF65-F5344CB8AC3E}">
        <p14:creationId xmlns:p14="http://schemas.microsoft.com/office/powerpoint/2010/main" val="2056295778"/>
      </p:ext>
    </p:extLst>
  </p:cSld>
  <p:clrMapOvr>
    <a:masterClrMapping/>
  </p:clrMapOvr>
  <p:transition>
    <p:fade/>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Machine Containers Example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a:t> </a:t>
            </a:r>
            <a:r>
              <a:rPr lang="en-US" sz="2400" dirty="0" smtClean="0"/>
              <a:t>To create a Machine, we’d need to start by following the steps below:</a:t>
            </a:r>
          </a:p>
          <a:p>
            <a:pPr lvl="1"/>
            <a:r>
              <a:rPr lang="en-US" sz="2400" b="1" dirty="0"/>
              <a:t>Run</a:t>
            </a:r>
            <a:r>
              <a:rPr lang="en-US" sz="2400" dirty="0"/>
              <a:t> </a:t>
            </a:r>
            <a:r>
              <a:rPr lang="en-US" sz="2400" dirty="0" err="1" smtClean="0">
                <a:latin typeface="Courier New" charset="0"/>
                <a:ea typeface="Courier New" charset="0"/>
                <a:cs typeface="Courier New" charset="0"/>
              </a:rPr>
              <a:t>docker</a:t>
            </a:r>
            <a:r>
              <a:rPr lang="en-US" sz="2400" dirty="0" smtClean="0">
                <a:latin typeface="Courier New" charset="0"/>
                <a:ea typeface="Courier New" charset="0"/>
                <a:cs typeface="Courier New" charset="0"/>
              </a:rPr>
              <a:t>-machine </a:t>
            </a:r>
            <a:r>
              <a:rPr lang="en-US" sz="2400" dirty="0">
                <a:latin typeface="Courier New" charset="0"/>
                <a:ea typeface="Courier New" charset="0"/>
                <a:cs typeface="Courier New" charset="0"/>
              </a:rPr>
              <a:t>create </a:t>
            </a:r>
            <a:r>
              <a:rPr lang="en-US" sz="2400" dirty="0" smtClean="0">
                <a:latin typeface="Courier New" charset="0"/>
                <a:ea typeface="Courier New" charset="0"/>
                <a:cs typeface="Courier New" charset="0"/>
              </a:rPr>
              <a:t>&lt;command&gt;</a:t>
            </a:r>
            <a:endParaRPr lang="en-US" sz="2400" dirty="0"/>
          </a:p>
          <a:p>
            <a:pPr lvl="1"/>
            <a:r>
              <a:rPr lang="en-US" sz="2400" b="1" dirty="0"/>
              <a:t>P</a:t>
            </a:r>
            <a:r>
              <a:rPr lang="en-US" sz="2400" b="1" dirty="0" smtClean="0"/>
              <a:t>ass</a:t>
            </a:r>
            <a:r>
              <a:rPr lang="en-US" sz="2400" dirty="0" smtClean="0"/>
              <a:t> </a:t>
            </a:r>
            <a:r>
              <a:rPr lang="en-US" sz="2400" dirty="0"/>
              <a:t>the appropriate driver to </a:t>
            </a:r>
            <a:r>
              <a:rPr lang="en-US" sz="2400" dirty="0" smtClean="0"/>
              <a:t>the </a:t>
            </a:r>
            <a:r>
              <a:rPr lang="en-US" sz="2400" dirty="0" smtClean="0">
                <a:latin typeface="Courier New" charset="0"/>
                <a:ea typeface="Courier New" charset="0"/>
                <a:cs typeface="Courier New" charset="0"/>
              </a:rPr>
              <a:t>--</a:t>
            </a:r>
            <a:r>
              <a:rPr lang="en-US" sz="2400" dirty="0">
                <a:latin typeface="Courier New" charset="0"/>
                <a:ea typeface="Courier New" charset="0"/>
                <a:cs typeface="Courier New" charset="0"/>
              </a:rPr>
              <a:t>driver</a:t>
            </a:r>
            <a:r>
              <a:rPr lang="en-US" sz="2400" dirty="0"/>
              <a:t> flag and provide a machine name. </a:t>
            </a:r>
            <a:endParaRPr lang="en-US" sz="2400" dirty="0" smtClean="0"/>
          </a:p>
          <a:p>
            <a:pPr lvl="1"/>
            <a:r>
              <a:rPr lang="en-US" sz="2400" dirty="0" smtClean="0"/>
              <a:t>If </a:t>
            </a:r>
            <a:r>
              <a:rPr lang="en-US" sz="2400" dirty="0"/>
              <a:t>this is your first machine, </a:t>
            </a:r>
            <a:r>
              <a:rPr lang="en-US" sz="2400" b="1" dirty="0"/>
              <a:t>name</a:t>
            </a:r>
            <a:r>
              <a:rPr lang="en-US" sz="2400" dirty="0"/>
              <a:t> it </a:t>
            </a:r>
            <a:r>
              <a:rPr lang="en-US" sz="2400" dirty="0">
                <a:latin typeface="Courier New" charset="0"/>
                <a:ea typeface="Courier New" charset="0"/>
                <a:cs typeface="Courier New" charset="0"/>
              </a:rPr>
              <a:t>default</a:t>
            </a:r>
            <a:r>
              <a:rPr lang="en-US" sz="2400" dirty="0"/>
              <a:t> as shown in the example. </a:t>
            </a:r>
            <a:endParaRPr lang="en-US" sz="2400" dirty="0" smtClean="0"/>
          </a:p>
          <a:p>
            <a:pPr lvl="1"/>
            <a:r>
              <a:rPr lang="en-US" sz="2400" dirty="0" smtClean="0"/>
              <a:t>If </a:t>
            </a:r>
            <a:r>
              <a:rPr lang="en-US" sz="2400" dirty="0"/>
              <a:t>you already have a “default” machine, choose </a:t>
            </a:r>
            <a:r>
              <a:rPr lang="en-US" sz="2400" b="1" dirty="0"/>
              <a:t>another</a:t>
            </a:r>
            <a:r>
              <a:rPr lang="en-US" sz="2400" dirty="0"/>
              <a:t> name for this new machine</a:t>
            </a:r>
            <a:r>
              <a:rPr lang="en-US" sz="2400" dirty="0" smtClean="0"/>
              <a:t>. </a:t>
            </a:r>
          </a:p>
          <a:p>
            <a:pPr lvl="1"/>
            <a:r>
              <a:rPr lang="en-US" sz="2400" dirty="0"/>
              <a:t>If you are using </a:t>
            </a:r>
            <a:r>
              <a:rPr lang="en-US" sz="2400" dirty="0" smtClean="0"/>
              <a:t>Docker </a:t>
            </a:r>
            <a:r>
              <a:rPr lang="en-US" sz="2400" dirty="0"/>
              <a:t>for </a:t>
            </a:r>
            <a:r>
              <a:rPr lang="en-US" sz="2400" b="1" dirty="0"/>
              <a:t>Mac</a:t>
            </a:r>
            <a:r>
              <a:rPr lang="en-US" sz="2400" dirty="0"/>
              <a:t>, use </a:t>
            </a:r>
            <a:r>
              <a:rPr lang="en-US" sz="2400" dirty="0" err="1">
                <a:latin typeface="Courier New" charset="0"/>
                <a:ea typeface="Courier New" charset="0"/>
                <a:cs typeface="Courier New" charset="0"/>
              </a:rPr>
              <a:t>virtualbox</a:t>
            </a:r>
            <a:r>
              <a:rPr lang="en-US" sz="2400" dirty="0"/>
              <a:t> as the driver, as shown in this example</a:t>
            </a:r>
            <a:r>
              <a:rPr lang="en-US" sz="2400" dirty="0" smtClean="0"/>
              <a:t>.</a:t>
            </a:r>
          </a:p>
          <a:p>
            <a:pPr lvl="1"/>
            <a:r>
              <a:rPr lang="en-US" sz="2400" dirty="0"/>
              <a:t>On Docker for </a:t>
            </a:r>
            <a:r>
              <a:rPr lang="en-US" sz="2400" b="1" dirty="0"/>
              <a:t>Windows</a:t>
            </a:r>
            <a:r>
              <a:rPr lang="en-US" sz="2400" dirty="0"/>
              <a:t> systems that support Hyper-V, use the </a:t>
            </a:r>
            <a:r>
              <a:rPr lang="en-US" sz="2400" dirty="0" err="1" smtClean="0">
                <a:latin typeface="Courier New" charset="0"/>
                <a:ea typeface="Courier New" charset="0"/>
                <a:cs typeface="Courier New" charset="0"/>
              </a:rPr>
              <a:t>hyperv</a:t>
            </a:r>
            <a:r>
              <a:rPr lang="en-US" sz="2400" dirty="0" smtClean="0"/>
              <a:t> driver</a:t>
            </a:r>
            <a:endParaRPr lang="en-US" sz="2200" dirty="0" smtClean="0"/>
          </a:p>
          <a:p>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292</a:t>
            </a:fld>
            <a:endParaRPr lang="en-US" altLang="en-US" dirty="0"/>
          </a:p>
        </p:txBody>
      </p:sp>
    </p:spTree>
    <p:extLst>
      <p:ext uri="{BB962C8B-B14F-4D97-AF65-F5344CB8AC3E}">
        <p14:creationId xmlns:p14="http://schemas.microsoft.com/office/powerpoint/2010/main" val="872417816"/>
      </p:ext>
    </p:extLst>
  </p:cSld>
  <p:clrMapOvr>
    <a:masterClrMapping/>
  </p:clrMapOvr>
  <p:transition>
    <p:fade/>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New Machine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So, our command should look something like this:</a:t>
            </a:r>
          </a:p>
          <a:p>
            <a:pPr lvl="1">
              <a:buFont typeface="Wingdings" panose="05000000000000000000" pitchFamily="2" charset="2"/>
              <a:buChar char="q"/>
            </a:pPr>
            <a:endParaRPr lang="en-US" sz="2400" dirty="0" smtClean="0"/>
          </a:p>
          <a:p>
            <a:pPr lvl="1">
              <a:buFont typeface="Wingdings" panose="05000000000000000000" pitchFamily="2" charset="2"/>
              <a:buChar char="q"/>
            </a:pPr>
            <a:endParaRPr lang="en-US" sz="2400" dirty="0" smtClean="0"/>
          </a:p>
          <a:p>
            <a:pPr lvl="1">
              <a:buFont typeface="Wingdings" panose="05000000000000000000" pitchFamily="2" charset="2"/>
              <a:buChar char="q"/>
            </a:pPr>
            <a:endParaRPr lang="en-US" sz="2400" dirty="0" smtClean="0"/>
          </a:p>
          <a:p>
            <a:pPr>
              <a:buFont typeface="Wingdings" panose="05000000000000000000" pitchFamily="2" charset="2"/>
              <a:buChar char="q"/>
            </a:pPr>
            <a:r>
              <a:rPr lang="en-US" sz="2600" dirty="0">
                <a:ea typeface="Courier New" charset="0"/>
                <a:cs typeface="Courier New" charset="0"/>
              </a:rPr>
              <a:t> </a:t>
            </a:r>
            <a:r>
              <a:rPr lang="en-US" sz="2600" dirty="0" smtClean="0">
                <a:ea typeface="Courier New" charset="0"/>
                <a:cs typeface="Courier New" charset="0"/>
              </a:rPr>
              <a:t>Output:</a:t>
            </a:r>
          </a:p>
          <a:p>
            <a:pPr>
              <a:buFont typeface="Wingdings" panose="05000000000000000000" pitchFamily="2" charset="2"/>
              <a:buChar char="q"/>
            </a:pPr>
            <a:endParaRPr lang="en-US" sz="2600" dirty="0">
              <a:ea typeface="Courier New" charset="0"/>
              <a:cs typeface="Courier New" charset="0"/>
            </a:endParaRPr>
          </a:p>
          <a:p>
            <a:pPr>
              <a:buFont typeface="Wingdings" panose="05000000000000000000" pitchFamily="2" charset="2"/>
              <a:buChar char="q"/>
            </a:pPr>
            <a:endParaRPr lang="en-US" sz="2600" dirty="0" smtClean="0">
              <a:ea typeface="Courier New" charset="0"/>
              <a:cs typeface="Courier New" charset="0"/>
            </a:endParaRPr>
          </a:p>
          <a:p>
            <a:pPr>
              <a:buFont typeface="Wingdings" panose="05000000000000000000" pitchFamily="2" charset="2"/>
              <a:buChar char="q"/>
            </a:pPr>
            <a:endParaRPr lang="en-US" sz="2600" dirty="0">
              <a:ea typeface="Courier New" charset="0"/>
              <a:cs typeface="Courier New" charset="0"/>
            </a:endParaRPr>
          </a:p>
          <a:p>
            <a:pPr>
              <a:buFont typeface="Wingdings" panose="05000000000000000000" pitchFamily="2" charset="2"/>
              <a:buChar char="q"/>
            </a:pPr>
            <a:r>
              <a:rPr lang="en-US" sz="2600" dirty="0" smtClean="0">
                <a:ea typeface="Courier New" charset="0"/>
                <a:cs typeface="Courier New" charset="0"/>
              </a:rPr>
              <a:t> </a:t>
            </a:r>
            <a:r>
              <a:rPr lang="en-US" sz="2800" dirty="0"/>
              <a:t>This </a:t>
            </a:r>
            <a:r>
              <a:rPr lang="en-US" sz="2800" dirty="0" smtClean="0"/>
              <a:t>downloads </a:t>
            </a:r>
            <a:r>
              <a:rPr lang="en-US" sz="2800" dirty="0"/>
              <a:t>a lightweight Linux distribution </a:t>
            </a:r>
            <a:r>
              <a:rPr lang="en-US" sz="2800" dirty="0" smtClean="0"/>
              <a:t>boot2docker</a:t>
            </a:r>
            <a:r>
              <a:rPr lang="en-US" sz="2800" dirty="0"/>
              <a:t>,</a:t>
            </a:r>
            <a:r>
              <a:rPr lang="en-US" sz="2800" dirty="0" smtClean="0"/>
              <a:t> </a:t>
            </a:r>
            <a:r>
              <a:rPr lang="en-US" sz="2800" dirty="0"/>
              <a:t>with the Docker daemon installed, </a:t>
            </a:r>
            <a:r>
              <a:rPr lang="en-US" sz="2800" dirty="0" err="1" smtClean="0"/>
              <a:t>pluscreates</a:t>
            </a:r>
            <a:r>
              <a:rPr lang="en-US" sz="2800" dirty="0" smtClean="0"/>
              <a:t> </a:t>
            </a:r>
            <a:r>
              <a:rPr lang="en-US" sz="2800" dirty="0"/>
              <a:t>and starts a </a:t>
            </a:r>
            <a:r>
              <a:rPr lang="en-US" sz="2800" dirty="0" err="1" smtClean="0"/>
              <a:t>VirtualBox</a:t>
            </a:r>
            <a:r>
              <a:rPr lang="en-US" sz="2800" dirty="0" smtClean="0"/>
              <a:t>.</a:t>
            </a:r>
            <a:endParaRPr lang="en-US" sz="2600" dirty="0" smtClean="0">
              <a:ea typeface="Courier New" charset="0"/>
              <a:cs typeface="Courier New" charset="0"/>
            </a:endParaRP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293</a:t>
            </a:fld>
            <a:endParaRPr lang="en-US" altLang="en-US" dirty="0"/>
          </a:p>
        </p:txBody>
      </p:sp>
      <p:sp>
        <p:nvSpPr>
          <p:cNvPr id="8" name="Content Placeholder 2"/>
          <p:cNvSpPr>
            <a:spLocks noGrp="1"/>
          </p:cNvSpPr>
          <p:nvPr/>
        </p:nvSpPr>
        <p:spPr>
          <a:xfrm>
            <a:off x="1746883" y="1778499"/>
            <a:ext cx="7930517"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docker</a:t>
            </a:r>
            <a:r>
              <a:rPr lang="en-US" sz="2000" dirty="0">
                <a:solidFill>
                  <a:schemeClr val="bg1"/>
                </a:solidFill>
                <a:latin typeface="Courier New" charset="0"/>
                <a:ea typeface="Courier New" charset="0"/>
                <a:cs typeface="Courier New" charset="0"/>
              </a:rPr>
              <a:t>-machine create --driver </a:t>
            </a:r>
            <a:r>
              <a:rPr lang="en-US" sz="2000" dirty="0" err="1">
                <a:solidFill>
                  <a:schemeClr val="bg1"/>
                </a:solidFill>
                <a:latin typeface="Courier New" charset="0"/>
                <a:ea typeface="Courier New" charset="0"/>
                <a:cs typeface="Courier New" charset="0"/>
              </a:rPr>
              <a:t>virtualbox</a:t>
            </a:r>
            <a:r>
              <a:rPr lang="en-US" sz="2000" dirty="0">
                <a:solidFill>
                  <a:schemeClr val="bg1"/>
                </a:solidFill>
                <a:latin typeface="Courier New" charset="0"/>
                <a:ea typeface="Courier New" charset="0"/>
                <a:cs typeface="Courier New" charset="0"/>
              </a:rPr>
              <a:t> default</a:t>
            </a:r>
          </a:p>
        </p:txBody>
      </p:sp>
      <p:sp>
        <p:nvSpPr>
          <p:cNvPr id="9" name="Content Placeholder 2"/>
          <p:cNvSpPr>
            <a:spLocks noGrp="1"/>
          </p:cNvSpPr>
          <p:nvPr/>
        </p:nvSpPr>
        <p:spPr>
          <a:xfrm>
            <a:off x="3376610" y="3124200"/>
            <a:ext cx="4671062" cy="1306531"/>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latin typeface="Courier New" charset="0"/>
                <a:ea typeface="Courier New" charset="0"/>
                <a:cs typeface="Courier New" charset="0"/>
              </a:rPr>
              <a:t>Running pre-create checks... </a:t>
            </a:r>
            <a:endParaRPr lang="en-US" dirty="0" smtClean="0">
              <a:solidFill>
                <a:schemeClr val="tx1"/>
              </a:solidFill>
              <a:latin typeface="Courier New" charset="0"/>
              <a:ea typeface="Courier New" charset="0"/>
              <a:cs typeface="Courier New" charset="0"/>
            </a:endParaRPr>
          </a:p>
          <a:p>
            <a:r>
              <a:rPr lang="en-US" dirty="0" smtClean="0">
                <a:solidFill>
                  <a:schemeClr val="tx1"/>
                </a:solidFill>
                <a:latin typeface="Courier New" charset="0"/>
                <a:ea typeface="Courier New" charset="0"/>
                <a:cs typeface="Courier New" charset="0"/>
              </a:rPr>
              <a:t>Creating </a:t>
            </a:r>
            <a:r>
              <a:rPr lang="en-US" dirty="0">
                <a:solidFill>
                  <a:schemeClr val="tx1"/>
                </a:solidFill>
                <a:latin typeface="Courier New" charset="0"/>
                <a:ea typeface="Courier New" charset="0"/>
                <a:cs typeface="Courier New" charset="0"/>
              </a:rPr>
              <a:t>machine</a:t>
            </a:r>
            <a:r>
              <a:rPr lang="en-US" dirty="0" smtClean="0">
                <a:solidFill>
                  <a:schemeClr val="tx1"/>
                </a:solidFill>
                <a:latin typeface="Courier New" charset="0"/>
                <a:ea typeface="Courier New" charset="0"/>
                <a:cs typeface="Courier New" charset="0"/>
              </a:rPr>
              <a:t>...</a:t>
            </a:r>
            <a:endParaRPr lang="en-US" dirty="0">
              <a:solidFill>
                <a:schemeClr val="tx1"/>
              </a:solidFill>
              <a:latin typeface="Courier New" charset="0"/>
              <a:ea typeface="Courier New" charset="0"/>
              <a:cs typeface="Courier New" charset="0"/>
            </a:endParaRPr>
          </a:p>
          <a:p>
            <a:r>
              <a:rPr lang="en-US" dirty="0" smtClean="0">
                <a:solidFill>
                  <a:schemeClr val="tx1"/>
                </a:solidFill>
                <a:latin typeface="Courier New" charset="0"/>
                <a:ea typeface="Courier New" charset="0"/>
                <a:cs typeface="Courier New" charset="0"/>
              </a:rPr>
              <a:t>...</a:t>
            </a:r>
          </a:p>
        </p:txBody>
      </p:sp>
    </p:spTree>
    <p:extLst>
      <p:ext uri="{BB962C8B-B14F-4D97-AF65-F5344CB8AC3E}">
        <p14:creationId xmlns:p14="http://schemas.microsoft.com/office/powerpoint/2010/main" val="1832516061"/>
      </p:ext>
    </p:extLst>
  </p:cSld>
  <p:clrMapOvr>
    <a:masterClrMapping/>
  </p:clrMapOvr>
  <p:transition>
    <p:fade/>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Print Newly Created Machine</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a:ea typeface="Courier New" charset="0"/>
                <a:cs typeface="Courier New" charset="0"/>
              </a:rPr>
              <a:t> </a:t>
            </a:r>
            <a:r>
              <a:rPr lang="en-US" sz="2400" dirty="0" smtClean="0">
                <a:ea typeface="Courier New" charset="0"/>
                <a:cs typeface="Courier New" charset="0"/>
              </a:rPr>
              <a:t>To </a:t>
            </a:r>
            <a:r>
              <a:rPr lang="en-US" sz="2400" dirty="0"/>
              <a:t>l</a:t>
            </a:r>
            <a:r>
              <a:rPr lang="en-US" sz="2400" dirty="0" smtClean="0"/>
              <a:t>ist </a:t>
            </a:r>
            <a:r>
              <a:rPr lang="en-US" sz="2400" dirty="0"/>
              <a:t>available </a:t>
            </a:r>
            <a:r>
              <a:rPr lang="en-US" sz="2400" dirty="0" smtClean="0"/>
              <a:t>machines, we want to use </a:t>
            </a:r>
            <a:r>
              <a:rPr lang="en-US" sz="2400" dirty="0" err="1" smtClean="0">
                <a:latin typeface="Courier New" charset="0"/>
                <a:ea typeface="Courier New" charset="0"/>
                <a:cs typeface="Courier New" charset="0"/>
              </a:rPr>
              <a:t>docker</a:t>
            </a:r>
            <a:r>
              <a:rPr lang="en-US" sz="2400" dirty="0" smtClean="0">
                <a:latin typeface="Courier New" charset="0"/>
                <a:ea typeface="Courier New" charset="0"/>
                <a:cs typeface="Courier New" charset="0"/>
              </a:rPr>
              <a:t>-machine ls </a:t>
            </a:r>
            <a:r>
              <a:rPr lang="en-US" sz="2400" dirty="0" smtClean="0"/>
              <a:t>again.</a:t>
            </a:r>
          </a:p>
          <a:p>
            <a:pPr>
              <a:buFont typeface="Wingdings" charset="2"/>
              <a:buChar char="q"/>
            </a:pPr>
            <a:r>
              <a:rPr lang="en-US" sz="2400" dirty="0">
                <a:ea typeface="Courier New" charset="0"/>
                <a:cs typeface="Courier New" charset="0"/>
              </a:rPr>
              <a:t> </a:t>
            </a:r>
            <a:r>
              <a:rPr lang="en-US" sz="2400" dirty="0" smtClean="0">
                <a:ea typeface="Courier New" charset="0"/>
                <a:cs typeface="Courier New" charset="0"/>
              </a:rPr>
              <a:t>This time we should find our container listed.</a:t>
            </a:r>
          </a:p>
          <a:p>
            <a:pPr>
              <a:buFont typeface="Wingdings" charset="2"/>
              <a:buChar char="q"/>
            </a:pPr>
            <a:endParaRPr lang="en-US" sz="2400" dirty="0">
              <a:ea typeface="Courier New" charset="0"/>
              <a:cs typeface="Courier New" charset="0"/>
            </a:endParaRPr>
          </a:p>
          <a:p>
            <a:pPr>
              <a:buFont typeface="Wingdings" charset="2"/>
              <a:buChar char="q"/>
            </a:pPr>
            <a:r>
              <a:rPr lang="en-US" sz="2400" dirty="0" smtClean="0">
                <a:ea typeface="Courier New" charset="0"/>
                <a:cs typeface="Courier New" charset="0"/>
              </a:rPr>
              <a:t> Output: </a:t>
            </a:r>
            <a:endParaRPr lang="en-US" sz="2400" dirty="0">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294</a:t>
            </a:fld>
            <a:endParaRPr lang="en-US" altLang="en-US" dirty="0"/>
          </a:p>
        </p:txBody>
      </p:sp>
      <p:sp>
        <p:nvSpPr>
          <p:cNvPr id="9" name="Content Placeholder 2"/>
          <p:cNvSpPr>
            <a:spLocks noGrp="1"/>
          </p:cNvSpPr>
          <p:nvPr/>
        </p:nvSpPr>
        <p:spPr>
          <a:xfrm>
            <a:off x="1097279" y="3124200"/>
            <a:ext cx="10485121" cy="1306531"/>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Courier New" charset="0"/>
                <a:ea typeface="Courier New" charset="0"/>
                <a:cs typeface="Courier New" charset="0"/>
              </a:rPr>
              <a:t>NAME </a:t>
            </a:r>
            <a:r>
              <a:rPr lang="en-US" dirty="0" smtClean="0">
                <a:latin typeface="Courier New" charset="0"/>
                <a:ea typeface="Courier New" charset="0"/>
                <a:cs typeface="Courier New" charset="0"/>
              </a:rPr>
              <a:t>   ACTIVE </a:t>
            </a:r>
            <a:r>
              <a:rPr lang="en-US" dirty="0">
                <a:latin typeface="Courier New" charset="0"/>
                <a:ea typeface="Courier New" charset="0"/>
                <a:cs typeface="Courier New" charset="0"/>
              </a:rPr>
              <a:t>DRIVER </a:t>
            </a:r>
            <a:r>
              <a:rPr lang="en-US" dirty="0" smtClean="0">
                <a:latin typeface="Courier New" charset="0"/>
                <a:ea typeface="Courier New" charset="0"/>
                <a:cs typeface="Courier New" charset="0"/>
              </a:rPr>
              <a:t>    STATE   URL ...</a:t>
            </a:r>
          </a:p>
          <a:p>
            <a:r>
              <a:rPr lang="en-US" dirty="0" smtClean="0">
                <a:latin typeface="Courier New" charset="0"/>
                <a:ea typeface="Courier New" charset="0"/>
                <a:cs typeface="Courier New" charset="0"/>
              </a:rPr>
              <a:t>default </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r>
              <a:rPr lang="en-US" dirty="0" err="1" smtClean="0">
                <a:latin typeface="Courier New" charset="0"/>
                <a:ea typeface="Courier New" charset="0"/>
                <a:cs typeface="Courier New" charset="0"/>
              </a:rPr>
              <a:t>virtualbox</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Running </a:t>
            </a:r>
            <a:r>
              <a:rPr lang="en-US" dirty="0" err="1">
                <a:latin typeface="Courier New" charset="0"/>
                <a:ea typeface="Courier New" charset="0"/>
                <a:cs typeface="Courier New" charset="0"/>
              </a:rPr>
              <a:t>tcp</a:t>
            </a:r>
            <a:r>
              <a:rPr lang="en-US" dirty="0" smtClean="0">
                <a:latin typeface="Courier New" charset="0"/>
                <a:ea typeface="Courier New" charset="0"/>
                <a:cs typeface="Courier New" charset="0"/>
              </a:rPr>
              <a:t>://XXX.XXX.XX.XXX:XXXX ...</a:t>
            </a:r>
            <a:endParaRPr lang="en-US" dirty="0" smtClean="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860641666"/>
      </p:ext>
    </p:extLst>
  </p:cSld>
  <p:clrMapOvr>
    <a:masterClrMapping/>
  </p:clrMapOvr>
  <p:transition>
    <p:fade/>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 Docker Machine </a:t>
            </a:r>
            <a:r>
              <a:rPr lang="en-US" dirty="0" err="1" smtClean="0"/>
              <a:t>Env</a:t>
            </a:r>
            <a:r>
              <a:rPr lang="en-US" dirty="0" smtClean="0"/>
              <a:t> </a:t>
            </a:r>
            <a:r>
              <a:rPr lang="en-US" dirty="0" err="1" smtClean="0"/>
              <a:t>Varibles</a:t>
            </a:r>
            <a:r>
              <a:rPr lang="en-US" dirty="0" smtClean="0"/>
              <a:t> </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ea typeface="Courier New" charset="0"/>
                <a:cs typeface="Courier New" charset="0"/>
              </a:rPr>
              <a:t> Let’s look at </a:t>
            </a:r>
            <a:r>
              <a:rPr lang="en-US" sz="2400" dirty="0" smtClean="0"/>
              <a:t>the </a:t>
            </a:r>
            <a:r>
              <a:rPr lang="en-US" sz="2400" dirty="0"/>
              <a:t>environment </a:t>
            </a:r>
            <a:r>
              <a:rPr lang="en-US" sz="2400" dirty="0" smtClean="0"/>
              <a:t>variable for </a:t>
            </a:r>
            <a:r>
              <a:rPr lang="en-US" sz="2400" dirty="0"/>
              <a:t>your new </a:t>
            </a:r>
            <a:r>
              <a:rPr lang="en-US" sz="2400" dirty="0" smtClean="0"/>
              <a:t>VM.</a:t>
            </a:r>
          </a:p>
          <a:p>
            <a:pPr>
              <a:buFont typeface="Wingdings" charset="2"/>
              <a:buChar char="q"/>
            </a:pPr>
            <a:r>
              <a:rPr lang="en-US" sz="2400" dirty="0"/>
              <a:t> </a:t>
            </a:r>
            <a:r>
              <a:rPr lang="en-US" sz="2400" dirty="0" smtClean="0"/>
              <a:t>To do that, we will use the following command:</a:t>
            </a:r>
          </a:p>
          <a:p>
            <a:pPr>
              <a:buFont typeface="Wingdings" charset="2"/>
              <a:buChar char="q"/>
            </a:pPr>
            <a:endParaRPr lang="en-US" sz="2400" dirty="0" smtClean="0"/>
          </a:p>
          <a:p>
            <a:pPr>
              <a:buFont typeface="Wingdings" charset="2"/>
              <a:buChar char="q"/>
            </a:pPr>
            <a:endParaRPr lang="en-US" sz="2400" dirty="0"/>
          </a:p>
          <a:p>
            <a:pPr>
              <a:buFont typeface="Wingdings" charset="2"/>
              <a:buChar char="q"/>
            </a:pPr>
            <a:r>
              <a:rPr lang="en-US" sz="2400" dirty="0" smtClean="0"/>
              <a:t> Output:</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295</a:t>
            </a:fld>
            <a:endParaRPr lang="en-US" altLang="en-US" dirty="0"/>
          </a:p>
        </p:txBody>
      </p:sp>
      <p:sp>
        <p:nvSpPr>
          <p:cNvPr id="7" name="Content Placeholder 2"/>
          <p:cNvSpPr>
            <a:spLocks noGrp="1"/>
          </p:cNvSpPr>
          <p:nvPr/>
        </p:nvSpPr>
        <p:spPr>
          <a:xfrm>
            <a:off x="2704697" y="3278292"/>
            <a:ext cx="6843563" cy="2743200"/>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Courier New" charset="0"/>
                <a:ea typeface="Courier New" charset="0"/>
                <a:cs typeface="Courier New" charset="0"/>
              </a:rPr>
              <a:t>export DOCKER_TLS_VERIFY</a:t>
            </a:r>
            <a:r>
              <a:rPr lang="en-US" dirty="0" smtClean="0">
                <a:latin typeface="Courier New" charset="0"/>
                <a:ea typeface="Courier New" charset="0"/>
                <a:cs typeface="Courier New" charset="0"/>
              </a:rPr>
              <a:t>=“..." </a:t>
            </a:r>
          </a:p>
          <a:p>
            <a:r>
              <a:rPr lang="en-US" dirty="0" smtClean="0">
                <a:latin typeface="Courier New" charset="0"/>
                <a:ea typeface="Courier New" charset="0"/>
                <a:cs typeface="Courier New" charset="0"/>
              </a:rPr>
              <a:t>export </a:t>
            </a:r>
            <a:r>
              <a:rPr lang="en-US" dirty="0">
                <a:latin typeface="Courier New" charset="0"/>
                <a:ea typeface="Courier New" charset="0"/>
                <a:cs typeface="Courier New" charset="0"/>
              </a:rPr>
              <a:t>DOCKER_HOST</a:t>
            </a:r>
            <a:r>
              <a:rPr lang="en-US" dirty="0" smtClean="0">
                <a:latin typeface="Courier New" charset="0"/>
                <a:ea typeface="Courier New" charset="0"/>
                <a:cs typeface="Courier New" charset="0"/>
              </a:rPr>
              <a:t>=“..." </a:t>
            </a:r>
            <a:endParaRPr lang="en-US" dirty="0">
              <a:latin typeface="Courier New" charset="0"/>
              <a:ea typeface="Courier New" charset="0"/>
              <a:cs typeface="Courier New" charset="0"/>
            </a:endParaRPr>
          </a:p>
          <a:p>
            <a:r>
              <a:rPr lang="en-US" dirty="0" smtClean="0">
                <a:latin typeface="Courier New" charset="0"/>
                <a:ea typeface="Courier New" charset="0"/>
                <a:cs typeface="Courier New" charset="0"/>
              </a:rPr>
              <a:t>export DOCKER_CERT_PATH=“..." </a:t>
            </a:r>
          </a:p>
          <a:p>
            <a:r>
              <a:rPr lang="en-US" dirty="0" smtClean="0">
                <a:latin typeface="Courier New" charset="0"/>
                <a:ea typeface="Courier New" charset="0"/>
                <a:cs typeface="Courier New" charset="0"/>
              </a:rPr>
              <a:t>export </a:t>
            </a:r>
            <a:r>
              <a:rPr lang="en-US" dirty="0">
                <a:latin typeface="Courier New" charset="0"/>
                <a:ea typeface="Courier New" charset="0"/>
                <a:cs typeface="Courier New" charset="0"/>
              </a:rPr>
              <a:t>DOCKER_MACHINE_NAME</a:t>
            </a:r>
            <a:r>
              <a:rPr lang="en-US" dirty="0" smtClean="0">
                <a:latin typeface="Courier New" charset="0"/>
                <a:ea typeface="Courier New" charset="0"/>
                <a:cs typeface="Courier New" charset="0"/>
              </a:rPr>
              <a:t>=“..." </a:t>
            </a:r>
          </a:p>
          <a:p>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Run this command to configure your shell: </a:t>
            </a:r>
            <a:endParaRPr lang="en-US" dirty="0" smtClean="0">
              <a:latin typeface="Courier New" charset="0"/>
              <a:ea typeface="Courier New" charset="0"/>
              <a:cs typeface="Courier New" charset="0"/>
            </a:endParaRPr>
          </a:p>
          <a:p>
            <a:r>
              <a:rPr lang="en-US" dirty="0" smtClean="0">
                <a:latin typeface="Courier New" charset="0"/>
                <a:ea typeface="Courier New" charset="0"/>
                <a:cs typeface="Courier New" charset="0"/>
              </a:rPr>
              <a:t># </a:t>
            </a:r>
            <a:r>
              <a:rPr lang="en-US" dirty="0" err="1">
                <a:latin typeface="Courier New" charset="0"/>
                <a:ea typeface="Courier New" charset="0"/>
                <a:cs typeface="Courier New" charset="0"/>
              </a:rPr>
              <a:t>eval</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docker</a:t>
            </a:r>
            <a:r>
              <a:rPr lang="en-US" dirty="0">
                <a:latin typeface="Courier New" charset="0"/>
                <a:ea typeface="Courier New" charset="0"/>
                <a:cs typeface="Courier New" charset="0"/>
              </a:rPr>
              <a:t>-machine </a:t>
            </a:r>
            <a:r>
              <a:rPr lang="en-US" dirty="0" err="1">
                <a:latin typeface="Courier New" charset="0"/>
                <a:ea typeface="Courier New" charset="0"/>
                <a:cs typeface="Courier New" charset="0"/>
              </a:rPr>
              <a:t>env</a:t>
            </a:r>
            <a:r>
              <a:rPr lang="en-US" dirty="0">
                <a:latin typeface="Courier New" charset="0"/>
                <a:ea typeface="Courier New" charset="0"/>
                <a:cs typeface="Courier New" charset="0"/>
              </a:rPr>
              <a:t> default)"</a:t>
            </a:r>
            <a:endParaRPr lang="en-US" dirty="0" smtClean="0">
              <a:solidFill>
                <a:schemeClr val="tx1"/>
              </a:solidFill>
              <a:latin typeface="Courier New" charset="0"/>
              <a:ea typeface="Courier New" charset="0"/>
              <a:cs typeface="Courier New" charset="0"/>
            </a:endParaRPr>
          </a:p>
        </p:txBody>
      </p:sp>
      <p:sp>
        <p:nvSpPr>
          <p:cNvPr id="8" name="Content Placeholder 2"/>
          <p:cNvSpPr>
            <a:spLocks noGrp="1"/>
          </p:cNvSpPr>
          <p:nvPr/>
        </p:nvSpPr>
        <p:spPr>
          <a:xfrm>
            <a:off x="3090769" y="2119417"/>
            <a:ext cx="5410200"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smtClean="0">
                <a:solidFill>
                  <a:schemeClr val="bg1"/>
                </a:solidFill>
                <a:latin typeface="Courier New" charset="0"/>
                <a:ea typeface="Courier New" charset="0"/>
                <a:cs typeface="Courier New" charset="0"/>
              </a:rPr>
              <a:t>docker</a:t>
            </a:r>
            <a:r>
              <a:rPr lang="en-US" sz="2000" dirty="0" smtClean="0">
                <a:solidFill>
                  <a:schemeClr val="bg1"/>
                </a:solidFill>
                <a:latin typeface="Courier New" charset="0"/>
                <a:ea typeface="Courier New" charset="0"/>
                <a:cs typeface="Courier New" charset="0"/>
              </a:rPr>
              <a:t>-machine </a:t>
            </a:r>
            <a:r>
              <a:rPr lang="en-US" sz="2000" dirty="0" err="1" smtClean="0">
                <a:solidFill>
                  <a:schemeClr val="bg1"/>
                </a:solidFill>
                <a:latin typeface="Courier New" charset="0"/>
                <a:ea typeface="Courier New" charset="0"/>
                <a:cs typeface="Courier New" charset="0"/>
              </a:rPr>
              <a:t>env</a:t>
            </a:r>
            <a:r>
              <a:rPr lang="en-US" sz="2000" dirty="0" smtClean="0">
                <a:solidFill>
                  <a:schemeClr val="bg1"/>
                </a:solidFill>
                <a:latin typeface="Courier New" charset="0"/>
                <a:ea typeface="Courier New" charset="0"/>
                <a:cs typeface="Courier New" charset="0"/>
              </a:rPr>
              <a:t> &lt;machine-name&gt;</a:t>
            </a:r>
            <a:endParaRPr lang="en-US" sz="20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278076887"/>
      </p:ext>
    </p:extLst>
  </p:cSld>
  <p:clrMapOvr>
    <a:masterClrMapping/>
  </p:clrMapOvr>
  <p:transition>
    <p:fade/>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Connecting </a:t>
            </a:r>
            <a:r>
              <a:rPr lang="en-US" dirty="0" err="1" smtClean="0"/>
              <a:t>Env</a:t>
            </a:r>
            <a:r>
              <a:rPr lang="en-US" dirty="0" smtClean="0"/>
              <a:t> Settings</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ea typeface="Courier New" charset="0"/>
                <a:cs typeface="Courier New" charset="0"/>
              </a:rPr>
              <a:t> Now, we need to </a:t>
            </a:r>
            <a:r>
              <a:rPr lang="en-US" sz="2400" dirty="0"/>
              <a:t>c</a:t>
            </a:r>
            <a:r>
              <a:rPr lang="en-US" sz="2400" dirty="0" smtClean="0"/>
              <a:t>onnect our shell </a:t>
            </a:r>
            <a:r>
              <a:rPr lang="en-US" sz="2400" dirty="0"/>
              <a:t>to the new machine</a:t>
            </a:r>
            <a:r>
              <a:rPr lang="en-US" sz="2400" dirty="0" smtClean="0">
                <a:ea typeface="Courier New" charset="0"/>
                <a:cs typeface="Courier New" charset="0"/>
              </a:rPr>
              <a:t>.</a:t>
            </a:r>
          </a:p>
          <a:p>
            <a:pPr>
              <a:buFont typeface="Wingdings" charset="2"/>
              <a:buChar char="q"/>
            </a:pPr>
            <a:r>
              <a:rPr lang="en-US" sz="2400" dirty="0">
                <a:ea typeface="Courier New" charset="0"/>
                <a:cs typeface="Courier New" charset="0"/>
              </a:rPr>
              <a:t> </a:t>
            </a:r>
            <a:r>
              <a:rPr lang="en-US" sz="2400" dirty="0" smtClean="0">
                <a:ea typeface="Courier New" charset="0"/>
                <a:cs typeface="Courier New" charset="0"/>
              </a:rPr>
              <a:t>We’ll use the following command, which can be found in the output:</a:t>
            </a:r>
          </a:p>
          <a:p>
            <a:pPr>
              <a:buFont typeface="Wingdings" charset="2"/>
              <a:buChar char="q"/>
            </a:pPr>
            <a:endParaRPr lang="en-US" sz="2400" dirty="0">
              <a:ea typeface="Courier New" charset="0"/>
              <a:cs typeface="Courier New" charset="0"/>
            </a:endParaRPr>
          </a:p>
          <a:p>
            <a:pPr>
              <a:buFont typeface="Wingdings" charset="2"/>
              <a:buChar char="q"/>
            </a:pPr>
            <a:endParaRPr lang="en-US" sz="2400" dirty="0" smtClean="0">
              <a:ea typeface="Courier New" charset="0"/>
              <a:cs typeface="Courier New" charset="0"/>
            </a:endParaRPr>
          </a:p>
          <a:p>
            <a:pPr>
              <a:buFont typeface="Wingdings" charset="2"/>
              <a:buChar char="q"/>
            </a:pPr>
            <a:r>
              <a:rPr lang="en-US" sz="2400" dirty="0" smtClean="0">
                <a:ea typeface="Courier New" charset="0"/>
                <a:cs typeface="Courier New" charset="0"/>
              </a:rPr>
              <a:t> </a:t>
            </a:r>
            <a:r>
              <a:rPr lang="en-US" sz="2400" dirty="0" smtClean="0"/>
              <a:t>Okay! Now, our environment </a:t>
            </a:r>
            <a:r>
              <a:rPr lang="en-US" sz="2400" dirty="0"/>
              <a:t>variables </a:t>
            </a:r>
            <a:r>
              <a:rPr lang="en-US" sz="2400" dirty="0" smtClean="0"/>
              <a:t>are set for </a:t>
            </a:r>
            <a:r>
              <a:rPr lang="en-US" sz="2400" dirty="0"/>
              <a:t>the current shell that the Docker client will read which specify the TLS settings. </a:t>
            </a:r>
            <a:endParaRPr lang="en-US" sz="2400" dirty="0" smtClean="0"/>
          </a:p>
          <a:p>
            <a:pPr>
              <a:buFont typeface="Wingdings" charset="2"/>
              <a:buChar char="q"/>
            </a:pPr>
            <a:r>
              <a:rPr lang="en-US" sz="2400" dirty="0"/>
              <a:t> </a:t>
            </a:r>
            <a:r>
              <a:rPr lang="en-US" sz="2400" dirty="0" smtClean="0"/>
              <a:t>You </a:t>
            </a:r>
            <a:r>
              <a:rPr lang="en-US" sz="2400" dirty="0"/>
              <a:t>need to do this each time you open a new shell or restart your </a:t>
            </a:r>
            <a:r>
              <a:rPr lang="en-US" sz="2400" dirty="0" smtClean="0"/>
              <a:t>machine. </a:t>
            </a:r>
          </a:p>
          <a:p>
            <a:pPr>
              <a:buFont typeface="Wingdings" charset="2"/>
              <a:buChar char="q"/>
            </a:pPr>
            <a:endParaRPr lang="en-US" sz="2400" dirty="0" smtClean="0"/>
          </a:p>
          <a:p>
            <a:pPr>
              <a:buFont typeface="Wingdings" charset="2"/>
              <a:buChar char="q"/>
            </a:pPr>
            <a:r>
              <a:rPr lang="en-US" sz="2400" dirty="0"/>
              <a:t> </a:t>
            </a:r>
            <a:r>
              <a:rPr lang="en-US" sz="2400" dirty="0" smtClean="0"/>
              <a:t>You </a:t>
            </a:r>
            <a:r>
              <a:rPr lang="en-US" sz="2400" dirty="0"/>
              <a:t>can now run Docker commands on this host.</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296</a:t>
            </a:fld>
            <a:endParaRPr lang="en-US" altLang="en-US" dirty="0"/>
          </a:p>
        </p:txBody>
      </p:sp>
      <p:sp>
        <p:nvSpPr>
          <p:cNvPr id="8" name="Content Placeholder 2"/>
          <p:cNvSpPr>
            <a:spLocks noGrp="1"/>
          </p:cNvSpPr>
          <p:nvPr/>
        </p:nvSpPr>
        <p:spPr>
          <a:xfrm>
            <a:off x="3109072" y="2209800"/>
            <a:ext cx="5977031" cy="395183"/>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eval</a:t>
            </a:r>
            <a:r>
              <a:rPr lang="en-US" sz="2000" dirty="0">
                <a:solidFill>
                  <a:schemeClr val="bg1"/>
                </a:solidFill>
                <a:latin typeface="Courier New" charset="0"/>
                <a:ea typeface="Courier New" charset="0"/>
                <a:cs typeface="Courier New" charset="0"/>
              </a:rPr>
              <a:t> "$(</a:t>
            </a:r>
            <a:r>
              <a:rPr lang="en-US" sz="2000" dirty="0" err="1">
                <a:solidFill>
                  <a:schemeClr val="bg1"/>
                </a:solidFill>
                <a:latin typeface="Courier New" charset="0"/>
                <a:ea typeface="Courier New" charset="0"/>
                <a:cs typeface="Courier New" charset="0"/>
              </a:rPr>
              <a:t>docker</a:t>
            </a:r>
            <a:r>
              <a:rPr lang="en-US" sz="2000" dirty="0">
                <a:solidFill>
                  <a:schemeClr val="bg1"/>
                </a:solidFill>
                <a:latin typeface="Courier New" charset="0"/>
                <a:ea typeface="Courier New" charset="0"/>
                <a:cs typeface="Courier New" charset="0"/>
              </a:rPr>
              <a:t>-machine </a:t>
            </a:r>
            <a:r>
              <a:rPr lang="en-US" sz="2000" dirty="0" err="1">
                <a:solidFill>
                  <a:schemeClr val="bg1"/>
                </a:solidFill>
                <a:latin typeface="Courier New" charset="0"/>
                <a:ea typeface="Courier New" charset="0"/>
                <a:cs typeface="Courier New" charset="0"/>
              </a:rPr>
              <a:t>env</a:t>
            </a:r>
            <a:r>
              <a:rPr lang="en-US" sz="2000" dirty="0">
                <a:solidFill>
                  <a:schemeClr val="bg1"/>
                </a:solidFill>
                <a:latin typeface="Courier New" charset="0"/>
                <a:ea typeface="Courier New" charset="0"/>
                <a:cs typeface="Courier New" charset="0"/>
              </a:rPr>
              <a:t> default)"</a:t>
            </a:r>
          </a:p>
        </p:txBody>
      </p:sp>
    </p:spTree>
    <p:extLst>
      <p:ext uri="{BB962C8B-B14F-4D97-AF65-F5344CB8AC3E}">
        <p14:creationId xmlns:p14="http://schemas.microsoft.com/office/powerpoint/2010/main" val="1395257017"/>
      </p:ext>
    </p:extLst>
  </p:cSld>
  <p:clrMapOvr>
    <a:masterClrMapping/>
  </p:clrMapOvr>
  <p:transition>
    <p:fade/>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 With Machine Containers</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ea typeface="Courier New" charset="0"/>
                <a:cs typeface="Courier New" charset="0"/>
              </a:rPr>
              <a:t> </a:t>
            </a:r>
            <a:r>
              <a:rPr lang="en-US" sz="2400" dirty="0"/>
              <a:t>Run a container with </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 run</a:t>
            </a:r>
            <a:r>
              <a:rPr lang="en-US" sz="2400" dirty="0"/>
              <a:t> to verify your set up</a:t>
            </a:r>
            <a:r>
              <a:rPr lang="en-US" sz="2400" dirty="0" smtClean="0"/>
              <a:t>.</a:t>
            </a:r>
          </a:p>
          <a:p>
            <a:pPr>
              <a:buFont typeface="Wingdings" charset="2"/>
              <a:buChar char="q"/>
            </a:pPr>
            <a:r>
              <a:rPr lang="en-US" sz="2400" dirty="0"/>
              <a:t> Use </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 run</a:t>
            </a:r>
            <a:r>
              <a:rPr lang="en-US" sz="2400" dirty="0"/>
              <a:t> to download and run </a:t>
            </a:r>
            <a:r>
              <a:rPr lang="en-US" sz="2400" dirty="0" err="1">
                <a:latin typeface="Courier New" charset="0"/>
                <a:ea typeface="Courier New" charset="0"/>
                <a:cs typeface="Courier New" charset="0"/>
              </a:rPr>
              <a:t>busybox</a:t>
            </a:r>
            <a:r>
              <a:rPr lang="en-US" sz="2400" dirty="0"/>
              <a:t> with a simple </a:t>
            </a:r>
            <a:r>
              <a:rPr lang="en-US" sz="2400" dirty="0" smtClean="0">
                <a:latin typeface="Courier New" charset="0"/>
                <a:ea typeface="Courier New" charset="0"/>
                <a:cs typeface="Courier New" charset="0"/>
              </a:rPr>
              <a:t>echo</a:t>
            </a:r>
            <a:r>
              <a:rPr lang="en-US" sz="2400" dirty="0" smtClean="0"/>
              <a:t> command, like this:</a:t>
            </a:r>
          </a:p>
          <a:p>
            <a:pPr>
              <a:buFont typeface="Wingdings" charset="2"/>
              <a:buChar char="q"/>
            </a:pPr>
            <a:endParaRPr lang="en-US" sz="2400" dirty="0" smtClean="0"/>
          </a:p>
          <a:p>
            <a:pPr>
              <a:buFont typeface="Wingdings" charset="2"/>
              <a:buChar char="q"/>
            </a:pPr>
            <a:r>
              <a:rPr lang="en-US" sz="2400" dirty="0"/>
              <a:t> </a:t>
            </a:r>
            <a:r>
              <a:rPr lang="en-US" sz="2400" dirty="0" smtClean="0"/>
              <a:t>Output:</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297</a:t>
            </a:fld>
            <a:endParaRPr lang="en-US" altLang="en-US" dirty="0"/>
          </a:p>
        </p:txBody>
      </p:sp>
      <p:sp>
        <p:nvSpPr>
          <p:cNvPr id="8" name="Content Placeholder 2"/>
          <p:cNvSpPr>
            <a:spLocks noGrp="1"/>
          </p:cNvSpPr>
          <p:nvPr/>
        </p:nvSpPr>
        <p:spPr>
          <a:xfrm>
            <a:off x="3137963" y="2438400"/>
            <a:ext cx="5977031" cy="395183"/>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docker</a:t>
            </a:r>
            <a:r>
              <a:rPr lang="en-US" sz="2000" dirty="0">
                <a:solidFill>
                  <a:schemeClr val="bg1"/>
                </a:solidFill>
                <a:latin typeface="Courier New" charset="0"/>
                <a:ea typeface="Courier New" charset="0"/>
                <a:cs typeface="Courier New" charset="0"/>
              </a:rPr>
              <a:t> run </a:t>
            </a:r>
            <a:r>
              <a:rPr lang="en-US" sz="2000" dirty="0" err="1">
                <a:solidFill>
                  <a:schemeClr val="bg1"/>
                </a:solidFill>
                <a:latin typeface="Courier New" charset="0"/>
                <a:ea typeface="Courier New" charset="0"/>
                <a:cs typeface="Courier New" charset="0"/>
              </a:rPr>
              <a:t>busybox</a:t>
            </a:r>
            <a:r>
              <a:rPr lang="en-US" sz="2000" dirty="0">
                <a:solidFill>
                  <a:schemeClr val="bg1"/>
                </a:solidFill>
                <a:latin typeface="Courier New" charset="0"/>
                <a:ea typeface="Courier New" charset="0"/>
                <a:cs typeface="Courier New" charset="0"/>
              </a:rPr>
              <a:t> echo hello world</a:t>
            </a:r>
          </a:p>
        </p:txBody>
      </p:sp>
      <p:sp>
        <p:nvSpPr>
          <p:cNvPr id="7" name="Content Placeholder 2"/>
          <p:cNvSpPr>
            <a:spLocks noGrp="1"/>
          </p:cNvSpPr>
          <p:nvPr/>
        </p:nvSpPr>
        <p:spPr>
          <a:xfrm>
            <a:off x="3055617" y="3200400"/>
            <a:ext cx="6141721" cy="2970107"/>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latin typeface="Courier New" charset="0"/>
                <a:ea typeface="Courier New" charset="0"/>
                <a:cs typeface="Courier New" charset="0"/>
              </a:rPr>
              <a:t>Unable to find image '</a:t>
            </a:r>
            <a:r>
              <a:rPr lang="en-US" sz="1800" dirty="0" err="1">
                <a:solidFill>
                  <a:schemeClr val="tx1"/>
                </a:solidFill>
                <a:latin typeface="Courier New" charset="0"/>
                <a:ea typeface="Courier New" charset="0"/>
                <a:cs typeface="Courier New" charset="0"/>
              </a:rPr>
              <a:t>busybox</a:t>
            </a:r>
            <a:r>
              <a:rPr lang="en-US" sz="1800" dirty="0">
                <a:solidFill>
                  <a:schemeClr val="tx1"/>
                </a:solidFill>
                <a:latin typeface="Courier New" charset="0"/>
                <a:ea typeface="Courier New" charset="0"/>
                <a:cs typeface="Courier New" charset="0"/>
              </a:rPr>
              <a:t>' locally </a:t>
            </a:r>
            <a:endParaRPr lang="en-US" sz="1800" dirty="0" smtClean="0">
              <a:solidFill>
                <a:schemeClr val="tx1"/>
              </a:solidFill>
              <a:latin typeface="Courier New" charset="0"/>
              <a:ea typeface="Courier New" charset="0"/>
              <a:cs typeface="Courier New" charset="0"/>
            </a:endParaRPr>
          </a:p>
          <a:p>
            <a:r>
              <a:rPr lang="en-US" sz="1800" dirty="0" smtClean="0">
                <a:solidFill>
                  <a:schemeClr val="tx1"/>
                </a:solidFill>
                <a:latin typeface="Courier New" charset="0"/>
                <a:ea typeface="Courier New" charset="0"/>
                <a:cs typeface="Courier New" charset="0"/>
              </a:rPr>
              <a:t>Pulling </a:t>
            </a:r>
            <a:r>
              <a:rPr lang="en-US" sz="1800" dirty="0">
                <a:solidFill>
                  <a:schemeClr val="tx1"/>
                </a:solidFill>
                <a:latin typeface="Courier New" charset="0"/>
                <a:ea typeface="Courier New" charset="0"/>
                <a:cs typeface="Courier New" charset="0"/>
              </a:rPr>
              <a:t>repository </a:t>
            </a:r>
            <a:r>
              <a:rPr lang="en-US" sz="1800" dirty="0" err="1">
                <a:solidFill>
                  <a:schemeClr val="tx1"/>
                </a:solidFill>
                <a:latin typeface="Courier New" charset="0"/>
                <a:ea typeface="Courier New" charset="0"/>
                <a:cs typeface="Courier New" charset="0"/>
              </a:rPr>
              <a:t>busybox</a:t>
            </a:r>
            <a:r>
              <a:rPr lang="en-US" sz="1800" dirty="0">
                <a:solidFill>
                  <a:schemeClr val="tx1"/>
                </a:solidFill>
                <a:latin typeface="Courier New" charset="0"/>
                <a:ea typeface="Courier New" charset="0"/>
                <a:cs typeface="Courier New" charset="0"/>
              </a:rPr>
              <a:t> </a:t>
            </a:r>
            <a:endParaRPr lang="en-US" sz="1800" dirty="0" smtClean="0">
              <a:solidFill>
                <a:schemeClr val="tx1"/>
              </a:solidFill>
              <a:latin typeface="Courier New" charset="0"/>
              <a:ea typeface="Courier New" charset="0"/>
              <a:cs typeface="Courier New" charset="0"/>
            </a:endParaRPr>
          </a:p>
          <a:p>
            <a:r>
              <a:rPr lang="en-US" sz="1800" dirty="0" smtClean="0">
                <a:solidFill>
                  <a:schemeClr val="tx1"/>
                </a:solidFill>
                <a:latin typeface="Courier New" charset="0"/>
                <a:ea typeface="Courier New" charset="0"/>
                <a:cs typeface="Courier New" charset="0"/>
              </a:rPr>
              <a:t>e72ac664f4f0</a:t>
            </a:r>
            <a:r>
              <a:rPr lang="en-US" sz="1800" dirty="0">
                <a:solidFill>
                  <a:schemeClr val="tx1"/>
                </a:solidFill>
                <a:latin typeface="Courier New" charset="0"/>
                <a:ea typeface="Courier New" charset="0"/>
                <a:cs typeface="Courier New" charset="0"/>
              </a:rPr>
              <a:t>: Download complete </a:t>
            </a:r>
            <a:endParaRPr lang="en-US" sz="1800" dirty="0" smtClean="0">
              <a:solidFill>
                <a:schemeClr val="tx1"/>
              </a:solidFill>
              <a:latin typeface="Courier New" charset="0"/>
              <a:ea typeface="Courier New" charset="0"/>
              <a:cs typeface="Courier New" charset="0"/>
            </a:endParaRPr>
          </a:p>
          <a:p>
            <a:r>
              <a:rPr lang="en-US" sz="1800" dirty="0" smtClean="0">
                <a:solidFill>
                  <a:schemeClr val="tx1"/>
                </a:solidFill>
                <a:latin typeface="Courier New" charset="0"/>
                <a:ea typeface="Courier New" charset="0"/>
                <a:cs typeface="Courier New" charset="0"/>
              </a:rPr>
              <a:t>511136ea3c5a</a:t>
            </a:r>
            <a:r>
              <a:rPr lang="en-US" sz="1800" dirty="0">
                <a:solidFill>
                  <a:schemeClr val="tx1"/>
                </a:solidFill>
                <a:latin typeface="Courier New" charset="0"/>
                <a:ea typeface="Courier New" charset="0"/>
                <a:cs typeface="Courier New" charset="0"/>
              </a:rPr>
              <a:t>: Download complete </a:t>
            </a:r>
            <a:endParaRPr lang="en-US" sz="1800" dirty="0" smtClean="0">
              <a:solidFill>
                <a:schemeClr val="tx1"/>
              </a:solidFill>
              <a:latin typeface="Courier New" charset="0"/>
              <a:ea typeface="Courier New" charset="0"/>
              <a:cs typeface="Courier New" charset="0"/>
            </a:endParaRPr>
          </a:p>
          <a:p>
            <a:r>
              <a:rPr lang="en-US" sz="1800" dirty="0" smtClean="0">
                <a:solidFill>
                  <a:schemeClr val="tx1"/>
                </a:solidFill>
                <a:latin typeface="Courier New" charset="0"/>
                <a:ea typeface="Courier New" charset="0"/>
                <a:cs typeface="Courier New" charset="0"/>
              </a:rPr>
              <a:t>df7546f9f060</a:t>
            </a:r>
            <a:r>
              <a:rPr lang="en-US" sz="1800" dirty="0">
                <a:solidFill>
                  <a:schemeClr val="tx1"/>
                </a:solidFill>
                <a:latin typeface="Courier New" charset="0"/>
                <a:ea typeface="Courier New" charset="0"/>
                <a:cs typeface="Courier New" charset="0"/>
              </a:rPr>
              <a:t>: Download complete </a:t>
            </a:r>
          </a:p>
          <a:p>
            <a:r>
              <a:rPr lang="en-US" sz="1800" dirty="0" smtClean="0">
                <a:solidFill>
                  <a:schemeClr val="tx1"/>
                </a:solidFill>
                <a:latin typeface="Courier New" charset="0"/>
                <a:ea typeface="Courier New" charset="0"/>
                <a:cs typeface="Courier New" charset="0"/>
              </a:rPr>
              <a:t>e433a6c5b276</a:t>
            </a:r>
            <a:r>
              <a:rPr lang="en-US" sz="1800" dirty="0">
                <a:solidFill>
                  <a:schemeClr val="tx1"/>
                </a:solidFill>
                <a:latin typeface="Courier New" charset="0"/>
                <a:ea typeface="Courier New" charset="0"/>
                <a:cs typeface="Courier New" charset="0"/>
              </a:rPr>
              <a:t>: Download complete </a:t>
            </a:r>
            <a:endParaRPr lang="en-US" sz="1800" dirty="0" smtClean="0">
              <a:solidFill>
                <a:schemeClr val="tx1"/>
              </a:solidFill>
              <a:latin typeface="Courier New" charset="0"/>
              <a:ea typeface="Courier New" charset="0"/>
              <a:cs typeface="Courier New" charset="0"/>
            </a:endParaRPr>
          </a:p>
          <a:p>
            <a:r>
              <a:rPr lang="en-US" sz="1800" dirty="0" smtClean="0">
                <a:solidFill>
                  <a:schemeClr val="tx1"/>
                </a:solidFill>
                <a:latin typeface="Courier New" charset="0"/>
                <a:ea typeface="Courier New" charset="0"/>
                <a:cs typeface="Courier New" charset="0"/>
              </a:rPr>
              <a:t>hello </a:t>
            </a:r>
            <a:r>
              <a:rPr lang="en-US" sz="1800" dirty="0">
                <a:solidFill>
                  <a:schemeClr val="tx1"/>
                </a:solidFill>
                <a:latin typeface="Courier New" charset="0"/>
                <a:ea typeface="Courier New" charset="0"/>
                <a:cs typeface="Courier New" charset="0"/>
              </a:rPr>
              <a:t>world</a:t>
            </a:r>
          </a:p>
        </p:txBody>
      </p:sp>
    </p:spTree>
    <p:extLst>
      <p:ext uri="{BB962C8B-B14F-4D97-AF65-F5344CB8AC3E}">
        <p14:creationId xmlns:p14="http://schemas.microsoft.com/office/powerpoint/2010/main" val="1948652646"/>
      </p:ext>
    </p:extLst>
  </p:cSld>
  <p:clrMapOvr>
    <a:masterClrMapping/>
  </p:clrMapOvr>
  <p:transition>
    <p:fade/>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Introducing Machine Cloud Drivers</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ea typeface="Courier New" charset="0"/>
                <a:cs typeface="Courier New" charset="0"/>
              </a:rPr>
              <a:t> </a:t>
            </a:r>
            <a:r>
              <a:rPr lang="en-US" sz="2400" dirty="0"/>
              <a:t>When you install Docker Machine, you get a set of drivers for various cloud </a:t>
            </a:r>
            <a:r>
              <a:rPr lang="en-US" sz="2400" dirty="0" smtClean="0"/>
              <a:t>providers.</a:t>
            </a:r>
          </a:p>
          <a:p>
            <a:pPr>
              <a:buFont typeface="Wingdings" charset="2"/>
              <a:buChar char="q"/>
            </a:pPr>
            <a:r>
              <a:rPr lang="en-US" sz="2400" dirty="0" smtClean="0"/>
              <a:t> Also available, Docker </a:t>
            </a:r>
            <a:r>
              <a:rPr lang="en-US" sz="2400" dirty="0"/>
              <a:t>Machine driver plugins for use with other cloud platforms are available from 3rd party contributors. </a:t>
            </a:r>
            <a:endParaRPr lang="en-US" sz="2400" dirty="0" smtClean="0"/>
          </a:p>
          <a:p>
            <a:pPr lvl="1">
              <a:buFont typeface="Wingdings" charset="2"/>
              <a:buChar char="q"/>
            </a:pPr>
            <a:r>
              <a:rPr lang="en-US" sz="2200" dirty="0"/>
              <a:t> </a:t>
            </a:r>
            <a:r>
              <a:rPr lang="en-US" sz="2200" dirty="0" smtClean="0"/>
              <a:t>NOTE: These </a:t>
            </a:r>
            <a:r>
              <a:rPr lang="en-US" sz="2200" dirty="0"/>
              <a:t>are use-at-your-own-risk plugins, not maintained by or formally associated with Docker.</a:t>
            </a:r>
          </a:p>
          <a:p>
            <a:pPr>
              <a:buFont typeface="Wingdings" charset="2"/>
              <a:buChar char="q"/>
            </a:pPr>
            <a:endParaRPr lang="en-US" sz="2400" dirty="0" smtClean="0"/>
          </a:p>
        </p:txBody>
      </p:sp>
      <p:sp>
        <p:nvSpPr>
          <p:cNvPr id="4" name="Footer Placeholder 3"/>
          <p:cNvSpPr>
            <a:spLocks noGrp="1"/>
          </p:cNvSpPr>
          <p:nvPr>
            <p:ph type="ftr" sz="quarter" idx="11"/>
          </p:nvPr>
        </p:nvSpPr>
        <p:spPr>
          <a:xfrm>
            <a:off x="3686186" y="6492875"/>
            <a:ext cx="4822804" cy="365125"/>
          </a:xfrm>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298</a:t>
            </a:fld>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330" y="3620682"/>
            <a:ext cx="3963670" cy="144516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3679502"/>
            <a:ext cx="3505200" cy="234029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20682"/>
            <a:ext cx="5257800" cy="1901757"/>
          </a:xfrm>
          <a:prstGeom prst="rect">
            <a:avLst/>
          </a:prstGeom>
        </p:spPr>
      </p:pic>
    </p:spTree>
    <p:extLst>
      <p:ext uri="{BB962C8B-B14F-4D97-AF65-F5344CB8AC3E}">
        <p14:creationId xmlns:p14="http://schemas.microsoft.com/office/powerpoint/2010/main" val="1963161528"/>
      </p:ext>
    </p:extLst>
  </p:cSld>
  <p:clrMapOvr>
    <a:masterClrMapping/>
  </p:clrMapOvr>
  <p:transition>
    <p:fade/>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Exploring the Cloud</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ea typeface="Courier New" charset="0"/>
                <a:cs typeface="Courier New" charset="0"/>
              </a:rPr>
              <a:t> </a:t>
            </a:r>
            <a:r>
              <a:rPr lang="en-US" sz="2400" dirty="0" smtClean="0"/>
              <a:t>Docker </a:t>
            </a:r>
            <a:r>
              <a:rPr lang="en-US" sz="2400" dirty="0"/>
              <a:t>Machine driver plugins are available for many cloud platforms, so you can use Machine to provision cloud hosts. </a:t>
            </a:r>
            <a:endParaRPr lang="en-US" sz="2400" dirty="0" smtClean="0"/>
          </a:p>
          <a:p>
            <a:pPr>
              <a:buFont typeface="Wingdings" charset="2"/>
              <a:buChar char="q"/>
            </a:pPr>
            <a:r>
              <a:rPr lang="en-US" sz="2400" dirty="0"/>
              <a:t> </a:t>
            </a:r>
            <a:r>
              <a:rPr lang="en-US" sz="2400" dirty="0" smtClean="0"/>
              <a:t>When </a:t>
            </a:r>
            <a:r>
              <a:rPr lang="en-US" sz="2400" dirty="0"/>
              <a:t>you use Docker Machine for provisioning, you create cloud hosts with Docker Engine installed on </a:t>
            </a:r>
            <a:r>
              <a:rPr lang="en-US" sz="2400" dirty="0" smtClean="0"/>
              <a:t>them.</a:t>
            </a:r>
          </a:p>
          <a:p>
            <a:pPr>
              <a:buFont typeface="Wingdings" charset="2"/>
              <a:buChar char="q"/>
            </a:pPr>
            <a:r>
              <a:rPr lang="en-US" sz="2400" dirty="0"/>
              <a:t> </a:t>
            </a:r>
            <a:r>
              <a:rPr lang="en-US" sz="2400" dirty="0" smtClean="0"/>
              <a:t>We’ll </a:t>
            </a:r>
            <a:r>
              <a:rPr lang="en-US" sz="2400" dirty="0"/>
              <a:t>need to </a:t>
            </a:r>
            <a:r>
              <a:rPr lang="en-US" sz="2400" dirty="0" smtClean="0"/>
              <a:t>create </a:t>
            </a:r>
            <a:r>
              <a:rPr lang="en-US" sz="2400" dirty="0"/>
              <a:t>an account with the cloud provider.</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299</a:t>
            </a:fld>
            <a:endParaRPr lang="en-US" altLang="en-US" dirty="0"/>
          </a:p>
        </p:txBody>
      </p:sp>
    </p:spTree>
    <p:extLst>
      <p:ext uri="{BB962C8B-B14F-4D97-AF65-F5344CB8AC3E}">
        <p14:creationId xmlns:p14="http://schemas.microsoft.com/office/powerpoint/2010/main" val="34548399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Docker Containers</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altLang="en-US" dirty="0" smtClean="0"/>
              <a:t>Discovering Docker Containers</a:t>
            </a: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Hands-on Exercise(s)</a:t>
            </a:r>
            <a:endParaRPr lang="en-US" dirty="0"/>
          </a:p>
        </p:txBody>
      </p:sp>
      <p:sp>
        <p:nvSpPr>
          <p:cNvPr id="3" name="Footer Placeholder 2"/>
          <p:cNvSpPr>
            <a:spLocks noGrp="1"/>
          </p:cNvSpPr>
          <p:nvPr>
            <p:ph type="ftr" sz="quarter" idx="11"/>
          </p:nvPr>
        </p:nvSpPr>
        <p:spPr/>
        <p:txBody>
          <a:bodyPr/>
          <a:lstStyle/>
          <a:p>
            <a:pPr>
              <a:defRPr/>
            </a:pPr>
            <a:r>
              <a:rPr lang="en-US" smtClean="0"/>
              <a:t>Virtuant </a:t>
            </a:r>
            <a:endParaRPr lang="en-US"/>
          </a:p>
        </p:txBody>
      </p:sp>
    </p:spTree>
    <p:extLst>
      <p:ext uri="{BB962C8B-B14F-4D97-AF65-F5344CB8AC3E}">
        <p14:creationId xmlns:p14="http://schemas.microsoft.com/office/powerpoint/2010/main" val="118239552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Exploring the Cloud</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t> We will provide </a:t>
            </a:r>
            <a:r>
              <a:rPr lang="en-US" sz="2400" dirty="0"/>
              <a:t>account verification, security credentials, and configuration options for the providers as flags to </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-machine create</a:t>
            </a:r>
            <a:r>
              <a:rPr lang="en-US" sz="2400" dirty="0"/>
              <a:t>. </a:t>
            </a:r>
            <a:endParaRPr lang="en-US" sz="2400" dirty="0" smtClean="0"/>
          </a:p>
          <a:p>
            <a:pPr>
              <a:buFont typeface="Wingdings" charset="2"/>
              <a:buChar char="q"/>
            </a:pPr>
            <a:r>
              <a:rPr lang="en-US" sz="2400" dirty="0"/>
              <a:t> </a:t>
            </a:r>
            <a:r>
              <a:rPr lang="en-US" sz="2400" dirty="0" smtClean="0"/>
              <a:t>The </a:t>
            </a:r>
            <a:r>
              <a:rPr lang="en-US" sz="2400" dirty="0"/>
              <a:t>flags are unique for each cloud-specific driver. For instance, to pass a Digital Ocean access token you use the </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digitalocean</a:t>
            </a:r>
            <a:r>
              <a:rPr lang="en-US" sz="2400" dirty="0">
                <a:latin typeface="Courier New" charset="0"/>
                <a:ea typeface="Courier New" charset="0"/>
                <a:cs typeface="Courier New" charset="0"/>
              </a:rPr>
              <a:t>-access-token</a:t>
            </a:r>
            <a:r>
              <a:rPr lang="en-US" sz="2400" dirty="0"/>
              <a:t> flag. </a:t>
            </a:r>
            <a:endParaRPr lang="en-US" sz="2400" dirty="0" smtClean="0"/>
          </a:p>
          <a:p>
            <a:pPr>
              <a:buFont typeface="Wingdings" charset="2"/>
              <a:buChar char="q"/>
            </a:pPr>
            <a:endParaRPr lang="en-US" sz="2400" dirty="0"/>
          </a:p>
          <a:p>
            <a:pPr>
              <a:buFont typeface="Wingdings" charset="2"/>
              <a:buChar char="q"/>
            </a:pPr>
            <a:r>
              <a:rPr lang="en-US" sz="2400" dirty="0" smtClean="0"/>
              <a:t> Let’s look at some examples on the next slide...</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300</a:t>
            </a:fld>
            <a:endParaRPr lang="en-US" altLang="en-US" dirty="0"/>
          </a:p>
        </p:txBody>
      </p:sp>
    </p:spTree>
    <p:extLst>
      <p:ext uri="{BB962C8B-B14F-4D97-AF65-F5344CB8AC3E}">
        <p14:creationId xmlns:p14="http://schemas.microsoft.com/office/powerpoint/2010/main" val="1727092853"/>
      </p:ext>
    </p:extLst>
  </p:cSld>
  <p:clrMapOvr>
    <a:masterClrMapping/>
  </p:clrMapOvr>
  <p:transition>
    <p:fade/>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Digital Ocean Example</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t> </a:t>
            </a:r>
            <a:r>
              <a:rPr lang="en-US" sz="2400" dirty="0"/>
              <a:t>For Digital Ocean, this command creates a Droplet (cloud host) called “</a:t>
            </a:r>
            <a:r>
              <a:rPr lang="en-US" sz="2400" dirty="0" err="1"/>
              <a:t>docker</a:t>
            </a:r>
            <a:r>
              <a:rPr lang="en-US" sz="2400" dirty="0"/>
              <a:t>-sandbox</a:t>
            </a:r>
            <a:r>
              <a:rPr lang="en-US" sz="2400" dirty="0" smtClean="0"/>
              <a:t>”:</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301</a:t>
            </a:fld>
            <a:endParaRPr lang="en-US" altLang="en-US" dirty="0"/>
          </a:p>
        </p:txBody>
      </p:sp>
      <p:sp>
        <p:nvSpPr>
          <p:cNvPr id="8" name="Content Placeholder 2"/>
          <p:cNvSpPr>
            <a:spLocks noGrp="1"/>
          </p:cNvSpPr>
          <p:nvPr/>
        </p:nvSpPr>
        <p:spPr>
          <a:xfrm>
            <a:off x="2484118" y="2286000"/>
            <a:ext cx="7284721" cy="664284"/>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-machine </a:t>
            </a:r>
            <a:r>
              <a:rPr lang="en-US" dirty="0">
                <a:solidFill>
                  <a:schemeClr val="bg1"/>
                </a:solidFill>
                <a:latin typeface="Courier New" charset="0"/>
                <a:ea typeface="Courier New" charset="0"/>
                <a:cs typeface="Courier New" charset="0"/>
              </a:rPr>
              <a:t>create --driver </a:t>
            </a:r>
            <a:r>
              <a:rPr lang="en-US" dirty="0" err="1" smtClean="0">
                <a:solidFill>
                  <a:schemeClr val="bg1"/>
                </a:solidFill>
                <a:latin typeface="Courier New" charset="0"/>
                <a:ea typeface="Courier New" charset="0"/>
                <a:cs typeface="Courier New" charset="0"/>
              </a:rPr>
              <a:t>digitalocean</a:t>
            </a:r>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digitalocean</a:t>
            </a:r>
            <a:r>
              <a:rPr lang="en-US" dirty="0" smtClean="0">
                <a:solidFill>
                  <a:schemeClr val="bg1"/>
                </a:solidFill>
                <a:latin typeface="Courier New" charset="0"/>
                <a:ea typeface="Courier New" charset="0"/>
                <a:cs typeface="Courier New" charset="0"/>
              </a:rPr>
              <a:t>-access-token xxx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-sandbox </a:t>
            </a:r>
          </a:p>
          <a:p>
            <a:r>
              <a:rPr lang="en-US" dirty="0">
                <a:solidFill>
                  <a:schemeClr val="bg1"/>
                </a:solidFill>
                <a:latin typeface="Courier New" charset="0"/>
                <a:ea typeface="Courier New" charset="0"/>
                <a:cs typeface="Courier New" charset="0"/>
              </a:rPr>
              <a:t/>
            </a:r>
            <a:br>
              <a:rPr lang="en-US" dirty="0">
                <a:solidFill>
                  <a:schemeClr val="bg1"/>
                </a:solidFill>
                <a:latin typeface="Courier New" charset="0"/>
                <a:ea typeface="Courier New" charset="0"/>
                <a:cs typeface="Courier New" charset="0"/>
              </a:rPr>
            </a:br>
            <a:endParaRPr lang="en-US" sz="2000" dirty="0">
              <a:solidFill>
                <a:schemeClr val="bg1"/>
              </a:solidFill>
              <a:latin typeface="Courier New" charset="0"/>
              <a:ea typeface="Courier New" charset="0"/>
              <a:cs typeface="Courier New"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285" y="3540978"/>
            <a:ext cx="3505200" cy="2340298"/>
          </a:xfrm>
          <a:prstGeom prst="rect">
            <a:avLst/>
          </a:prstGeom>
        </p:spPr>
      </p:pic>
    </p:spTree>
    <p:extLst>
      <p:ext uri="{BB962C8B-B14F-4D97-AF65-F5344CB8AC3E}">
        <p14:creationId xmlns:p14="http://schemas.microsoft.com/office/powerpoint/2010/main" val="1721187866"/>
      </p:ext>
    </p:extLst>
  </p:cSld>
  <p:clrMapOvr>
    <a:masterClrMapping/>
  </p:clrMapOvr>
  <p:transition>
    <p:fade/>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Amazon Web Services (AWS) Example</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t> For AWS, </a:t>
            </a:r>
            <a:r>
              <a:rPr lang="en-US" sz="2400" dirty="0"/>
              <a:t>this command creates an instance called “</a:t>
            </a:r>
            <a:r>
              <a:rPr lang="en-US" sz="2400" dirty="0" err="1"/>
              <a:t>aws</a:t>
            </a:r>
            <a:r>
              <a:rPr lang="en-US" sz="2400" dirty="0"/>
              <a:t>-sandbox</a:t>
            </a:r>
            <a:r>
              <a:rPr lang="en-US" sz="2400" dirty="0" smtClean="0"/>
              <a:t>” in EC2:</a:t>
            </a:r>
            <a:endParaRPr lang="en-US" sz="2400" dirty="0"/>
          </a:p>
          <a:p>
            <a:r>
              <a:rPr lang="en-US" sz="2400" dirty="0"/>
              <a:t/>
            </a:r>
            <a:br>
              <a:rPr lang="en-US" sz="2400" dirty="0"/>
            </a:br>
            <a:endParaRPr lang="en-US" sz="2400"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302</a:t>
            </a:fld>
            <a:endParaRPr lang="en-US" altLang="en-US" dirty="0"/>
          </a:p>
        </p:txBody>
      </p:sp>
      <p:sp>
        <p:nvSpPr>
          <p:cNvPr id="8" name="Content Placeholder 2"/>
          <p:cNvSpPr>
            <a:spLocks noGrp="1"/>
          </p:cNvSpPr>
          <p:nvPr/>
        </p:nvSpPr>
        <p:spPr>
          <a:xfrm>
            <a:off x="1189533" y="1828800"/>
            <a:ext cx="9873892" cy="6858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-machine create --driver amazonec2 --amazonec2-access-key AKI******* --amazonec2-secret-key 8T93C******* </a:t>
            </a:r>
            <a:r>
              <a:rPr lang="en-US" dirty="0" err="1">
                <a:solidFill>
                  <a:schemeClr val="bg1"/>
                </a:solidFill>
                <a:latin typeface="Courier New" charset="0"/>
                <a:ea typeface="Courier New" charset="0"/>
                <a:cs typeface="Courier New" charset="0"/>
              </a:rPr>
              <a:t>aws</a:t>
            </a:r>
            <a:r>
              <a:rPr lang="en-US" dirty="0">
                <a:solidFill>
                  <a:schemeClr val="bg1"/>
                </a:solidFill>
                <a:latin typeface="Courier New" charset="0"/>
                <a:ea typeface="Courier New" charset="0"/>
                <a:cs typeface="Courier New" charset="0"/>
              </a:rPr>
              <a:t>-sandbox </a:t>
            </a:r>
            <a:br>
              <a:rPr lang="en-US" dirty="0">
                <a:solidFill>
                  <a:schemeClr val="bg1"/>
                </a:solidFill>
                <a:latin typeface="Courier New" charset="0"/>
                <a:ea typeface="Courier New" charset="0"/>
                <a:cs typeface="Courier New" charset="0"/>
              </a:rPr>
            </a:br>
            <a:endParaRPr lang="en-US" sz="2000" dirty="0">
              <a:solidFill>
                <a:schemeClr val="bg1"/>
              </a:solidFill>
              <a:latin typeface="Courier New" charset="0"/>
              <a:ea typeface="Courier New" charset="0"/>
              <a:cs typeface="Courier New"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3657600"/>
            <a:ext cx="3963670" cy="1445168"/>
          </a:xfrm>
          <a:prstGeom prst="rect">
            <a:avLst/>
          </a:prstGeom>
        </p:spPr>
      </p:pic>
    </p:spTree>
    <p:extLst>
      <p:ext uri="{BB962C8B-B14F-4D97-AF65-F5344CB8AC3E}">
        <p14:creationId xmlns:p14="http://schemas.microsoft.com/office/powerpoint/2010/main" val="1873671766"/>
      </p:ext>
    </p:extLst>
  </p:cSld>
  <p:clrMapOvr>
    <a:masterClrMapping/>
  </p:clrMapOvr>
  <p:transition>
    <p:fade/>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Machine Swarm</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t> </a:t>
            </a:r>
            <a:r>
              <a:rPr lang="en-US" sz="2400" dirty="0"/>
              <a:t>Docker Machine can also provision Docker Swarm clusters. </a:t>
            </a:r>
            <a:endParaRPr lang="en-US" sz="2400" dirty="0" smtClean="0"/>
          </a:p>
          <a:p>
            <a:pPr>
              <a:buFont typeface="Wingdings" charset="2"/>
              <a:buChar char="q"/>
            </a:pPr>
            <a:r>
              <a:rPr lang="en-US" sz="2400" dirty="0"/>
              <a:t> </a:t>
            </a:r>
            <a:r>
              <a:rPr lang="en-US" sz="2400" dirty="0" smtClean="0"/>
              <a:t>This </a:t>
            </a:r>
            <a:r>
              <a:rPr lang="en-US" sz="2400" dirty="0"/>
              <a:t>can be used with any driver and will be secured with TLS. </a:t>
            </a:r>
            <a:br>
              <a:rPr lang="en-US" sz="2400" dirty="0"/>
            </a:br>
            <a:endParaRPr lang="en-US" sz="2400"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303</a:t>
            </a:fld>
            <a:endParaRPr lang="en-US" altLang="en-US" dirty="0"/>
          </a:p>
        </p:txBody>
      </p:sp>
    </p:spTree>
    <p:extLst>
      <p:ext uri="{BB962C8B-B14F-4D97-AF65-F5344CB8AC3E}">
        <p14:creationId xmlns:p14="http://schemas.microsoft.com/office/powerpoint/2010/main" val="1730743301"/>
      </p:ext>
    </p:extLst>
  </p:cSld>
  <p:clrMapOvr>
    <a:masterClrMapping/>
  </p:clrMapOvr>
  <p:transition>
    <p:fade/>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 and Stop </a:t>
            </a:r>
            <a:endParaRPr lang="en-US" dirty="0"/>
          </a:p>
        </p:txBody>
      </p:sp>
      <p:sp>
        <p:nvSpPr>
          <p:cNvPr id="3" name="Content Placeholder 2"/>
          <p:cNvSpPr>
            <a:spLocks noGrp="1"/>
          </p:cNvSpPr>
          <p:nvPr>
            <p:ph idx="1"/>
          </p:nvPr>
        </p:nvSpPr>
        <p:spPr>
          <a:xfrm>
            <a:off x="1097279" y="1066800"/>
            <a:ext cx="10058401" cy="4802293"/>
          </a:xfrm>
        </p:spPr>
        <p:txBody>
          <a:bodyPr>
            <a:normAutofit/>
          </a:bodyPr>
          <a:lstStyle/>
          <a:p>
            <a:pPr>
              <a:buFont typeface="Wingdings" charset="2"/>
              <a:buChar char="q"/>
            </a:pPr>
            <a:r>
              <a:rPr lang="en-US" sz="2400" dirty="0" smtClean="0"/>
              <a:t> If </a:t>
            </a:r>
            <a:r>
              <a:rPr lang="en-US" sz="2400" dirty="0"/>
              <a:t>you are finished using a host for the time being, you can stop it with </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-machine stop</a:t>
            </a:r>
            <a:r>
              <a:rPr lang="en-US" sz="2400" dirty="0"/>
              <a:t> and later start it again with </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-machine </a:t>
            </a:r>
            <a:r>
              <a:rPr lang="en-US" sz="2400" dirty="0" smtClean="0">
                <a:latin typeface="Courier New" charset="0"/>
                <a:ea typeface="Courier New" charset="0"/>
                <a:cs typeface="Courier New" charset="0"/>
              </a:rPr>
              <a:t>start</a:t>
            </a:r>
            <a:r>
              <a:rPr lang="en-US" sz="2400" dirty="0"/>
              <a:t>.</a:t>
            </a:r>
            <a:r>
              <a:rPr lang="en-US" sz="2400" dirty="0" smtClean="0"/>
              <a:t> </a:t>
            </a:r>
          </a:p>
          <a:p>
            <a:pPr>
              <a:buFont typeface="Wingdings" charset="2"/>
              <a:buChar char="q"/>
            </a:pPr>
            <a:r>
              <a:rPr lang="en-US" sz="2400" dirty="0"/>
              <a:t> </a:t>
            </a:r>
            <a:r>
              <a:rPr lang="en-US" sz="2400" dirty="0" smtClean="0"/>
              <a:t>Stop the machine, like this:</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r>
              <a:rPr lang="en-US" sz="2400" dirty="0"/>
              <a:t> </a:t>
            </a:r>
            <a:r>
              <a:rPr lang="en-US" sz="2400" dirty="0" smtClean="0"/>
              <a:t>And we would start it back up, like this:</a:t>
            </a:r>
            <a:endParaRPr lang="en-US" sz="2400"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304</a:t>
            </a:fld>
            <a:endParaRPr lang="en-US" altLang="en-US" dirty="0"/>
          </a:p>
        </p:txBody>
      </p:sp>
      <p:sp>
        <p:nvSpPr>
          <p:cNvPr id="6" name="Content Placeholder 2"/>
          <p:cNvSpPr>
            <a:spLocks noGrp="1"/>
          </p:cNvSpPr>
          <p:nvPr/>
        </p:nvSpPr>
        <p:spPr>
          <a:xfrm>
            <a:off x="3445221" y="2895600"/>
            <a:ext cx="5362515" cy="39981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solidFill>
                  <a:schemeClr val="bg1"/>
                </a:solidFill>
                <a:latin typeface="Courier New" charset="0"/>
                <a:ea typeface="Courier New" charset="0"/>
                <a:cs typeface="Courier New" charset="0"/>
              </a:rPr>
              <a:t>docker</a:t>
            </a:r>
            <a:r>
              <a:rPr lang="en-US" sz="2000" dirty="0" smtClean="0">
                <a:solidFill>
                  <a:schemeClr val="bg1"/>
                </a:solidFill>
                <a:latin typeface="Courier New" charset="0"/>
                <a:ea typeface="Courier New" charset="0"/>
                <a:cs typeface="Courier New" charset="0"/>
              </a:rPr>
              <a:t>-machine stop &lt;machine-name&gt;</a:t>
            </a:r>
            <a:endParaRPr lang="en-US" sz="20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3349848" y="4406927"/>
            <a:ext cx="5553260" cy="39981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charset="0"/>
                <a:ea typeface="Courier New" charset="0"/>
                <a:cs typeface="Courier New" charset="0"/>
              </a:rPr>
              <a:t>docker</a:t>
            </a:r>
            <a:r>
              <a:rPr lang="en-US" sz="2000" dirty="0" smtClean="0">
                <a:solidFill>
                  <a:schemeClr val="bg1"/>
                </a:solidFill>
                <a:latin typeface="Courier New" charset="0"/>
                <a:ea typeface="Courier New" charset="0"/>
                <a:cs typeface="Courier New" charset="0"/>
              </a:rPr>
              <a:t>-machine start &lt;machine-name&gt;</a:t>
            </a:r>
            <a:endParaRPr lang="en-US" sz="20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411202134"/>
      </p:ext>
    </p:extLst>
  </p:cSld>
  <p:clrMapOvr>
    <a:masterClrMapping/>
  </p:clrMapOvr>
  <p:transition>
    <p:fade/>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Azure Support for Docker</a:t>
            </a:r>
            <a:endParaRPr lang="en-US" dirty="0"/>
          </a:p>
        </p:txBody>
      </p:sp>
    </p:spTree>
    <p:extLst>
      <p:ext uri="{BB962C8B-B14F-4D97-AF65-F5344CB8AC3E}">
        <p14:creationId xmlns:p14="http://schemas.microsoft.com/office/powerpoint/2010/main" val="70711503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Docker for Azure?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The </a:t>
            </a:r>
            <a:r>
              <a:rPr lang="en-US" sz="2400" dirty="0">
                <a:solidFill>
                  <a:schemeClr val="tx1"/>
                </a:solidFill>
              </a:rPr>
              <a:t>Docker </a:t>
            </a:r>
            <a:r>
              <a:rPr lang="en-US" sz="2400" dirty="0" smtClean="0">
                <a:solidFill>
                  <a:schemeClr val="tx1"/>
                </a:solidFill>
              </a:rPr>
              <a:t>for </a:t>
            </a:r>
            <a:r>
              <a:rPr lang="en-US" sz="2400" dirty="0">
                <a:solidFill>
                  <a:schemeClr val="tx1"/>
                </a:solidFill>
              </a:rPr>
              <a:t>Azure project was created and is being actively developed to ensure that Docker users can enjoy a fantastic out-of-the-box experience on </a:t>
            </a:r>
            <a:r>
              <a:rPr lang="en-US" sz="2400" dirty="0" smtClean="0">
                <a:solidFill>
                  <a:schemeClr val="tx1"/>
                </a:solidFill>
              </a:rPr>
              <a:t>Azure</a:t>
            </a:r>
          </a:p>
          <a:p>
            <a:pPr>
              <a:buFont typeface="Wingdings" charset="2"/>
              <a:buChar char="q"/>
            </a:pPr>
            <a:r>
              <a:rPr lang="en-US" sz="2400" dirty="0">
                <a:solidFill>
                  <a:schemeClr val="tx1"/>
                </a:solidFill>
              </a:rPr>
              <a:t> </a:t>
            </a:r>
            <a:r>
              <a:rPr lang="en-US" sz="2400" dirty="0" smtClean="0">
                <a:solidFill>
                  <a:schemeClr val="tx1"/>
                </a:solidFill>
              </a:rPr>
              <a:t>It </a:t>
            </a:r>
            <a:r>
              <a:rPr lang="en-US" sz="2400" dirty="0">
                <a:solidFill>
                  <a:schemeClr val="tx1"/>
                </a:solidFill>
              </a:rPr>
              <a:t>is now generally available and can now be used by </a:t>
            </a:r>
            <a:r>
              <a:rPr lang="en-US" sz="2400" dirty="0" smtClean="0">
                <a:solidFill>
                  <a:schemeClr val="tx1"/>
                </a:solidFill>
              </a:rPr>
              <a:t>everyone</a:t>
            </a:r>
          </a:p>
          <a:p>
            <a:pPr>
              <a:buFont typeface="Wingdings" charset="2"/>
              <a:buChar char="q"/>
            </a:pPr>
            <a:r>
              <a:rPr lang="en-US" sz="2400" dirty="0">
                <a:solidFill>
                  <a:schemeClr val="tx1"/>
                </a:solidFill>
              </a:rPr>
              <a:t> </a:t>
            </a:r>
            <a:r>
              <a:rPr lang="en-US" sz="2400" dirty="0" smtClean="0">
                <a:solidFill>
                  <a:schemeClr val="tx1"/>
                </a:solidFill>
              </a:rPr>
              <a:t>As </a:t>
            </a:r>
            <a:r>
              <a:rPr lang="en-US" sz="2400" dirty="0">
                <a:solidFill>
                  <a:schemeClr val="tx1"/>
                </a:solidFill>
              </a:rPr>
              <a:t>an informed user, you might be curious to know what this project offers you for running your development, staging, or production </a:t>
            </a:r>
            <a:r>
              <a:rPr lang="en-US" sz="2400" dirty="0" smtClean="0">
                <a:solidFill>
                  <a:schemeClr val="tx1"/>
                </a:solidFill>
              </a:rPr>
              <a:t>workloads</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306</a:t>
            </a:fld>
            <a:endParaRPr lang="en-US" altLang="en-US"/>
          </a:p>
        </p:txBody>
      </p:sp>
    </p:spTree>
    <p:extLst>
      <p:ext uri="{BB962C8B-B14F-4D97-AF65-F5344CB8AC3E}">
        <p14:creationId xmlns:p14="http://schemas.microsoft.com/office/powerpoint/2010/main" val="307924361"/>
      </p:ext>
    </p:extLst>
  </p:cSld>
  <p:clrMapOvr>
    <a:masterClrMapping/>
  </p:clrMapOvr>
  <p:transition>
    <p:fade/>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Native for Docker</a:t>
            </a:r>
            <a:endParaRPr lang="en-US" dirty="0"/>
          </a:p>
        </p:txBody>
      </p:sp>
      <p:sp>
        <p:nvSpPr>
          <p:cNvPr id="3" name="Content Placeholder 2"/>
          <p:cNvSpPr>
            <a:spLocks noGrp="1"/>
          </p:cNvSpPr>
          <p:nvPr>
            <p:ph idx="1"/>
          </p:nvPr>
        </p:nvSpPr>
        <p:spPr>
          <a:xfrm>
            <a:off x="1097279" y="1066801"/>
            <a:ext cx="10058401" cy="5392986"/>
          </a:xfrm>
        </p:spPr>
        <p:txBody>
          <a:bodyPr>
            <a:normAutofit/>
          </a:bodyPr>
          <a:lstStyle/>
          <a:p>
            <a:pPr>
              <a:buFont typeface="Wingdings" charset="2"/>
              <a:buChar char="q"/>
            </a:pPr>
            <a:r>
              <a:rPr lang="en-US" sz="2400" dirty="0" smtClean="0"/>
              <a:t> </a:t>
            </a:r>
            <a:r>
              <a:rPr lang="en-US" sz="2400" dirty="0">
                <a:solidFill>
                  <a:schemeClr val="tx1"/>
                </a:solidFill>
              </a:rPr>
              <a:t>Docker for Azure provides a Docker-native solution that avoids operational complexity and adding unneeded additional APIs to the Docker </a:t>
            </a:r>
            <a:r>
              <a:rPr lang="en-US" sz="2400" dirty="0" smtClean="0">
                <a:solidFill>
                  <a:schemeClr val="tx1"/>
                </a:solidFill>
              </a:rPr>
              <a:t>stack</a:t>
            </a:r>
            <a:endParaRPr lang="en-US" sz="2400" dirty="0">
              <a:solidFill>
                <a:schemeClr val="tx1"/>
              </a:solidFill>
            </a:endParaRPr>
          </a:p>
          <a:p>
            <a:pPr>
              <a:buFont typeface="Wingdings" charset="2"/>
              <a:buChar char="q"/>
            </a:pPr>
            <a:r>
              <a:rPr lang="en-US" sz="2400" dirty="0" smtClean="0">
                <a:solidFill>
                  <a:schemeClr val="tx1"/>
                </a:solidFill>
              </a:rPr>
              <a:t> Docker </a:t>
            </a:r>
            <a:r>
              <a:rPr lang="en-US" sz="2400" dirty="0">
                <a:solidFill>
                  <a:schemeClr val="tx1"/>
                </a:solidFill>
              </a:rPr>
              <a:t>for Azure allows you to interact with Docker </a:t>
            </a:r>
            <a:r>
              <a:rPr lang="en-US" sz="2400" dirty="0" smtClean="0">
                <a:solidFill>
                  <a:schemeClr val="tx1"/>
                </a:solidFill>
              </a:rPr>
              <a:t>instead of </a:t>
            </a:r>
            <a:r>
              <a:rPr lang="en-US" sz="2400" dirty="0">
                <a:solidFill>
                  <a:schemeClr val="tx1"/>
                </a:solidFill>
              </a:rPr>
              <a:t>distracting you with the need to navigate extra layers on top of </a:t>
            </a:r>
            <a:r>
              <a:rPr lang="en-US" sz="2400" dirty="0" smtClean="0">
                <a:solidFill>
                  <a:schemeClr val="tx1"/>
                </a:solidFill>
              </a:rPr>
              <a:t>Docker</a:t>
            </a:r>
            <a:endParaRPr lang="en-US" sz="2400" dirty="0">
              <a:solidFill>
                <a:schemeClr val="tx1"/>
              </a:solidFill>
            </a:endParaRPr>
          </a:p>
          <a:p>
            <a:pPr>
              <a:buFont typeface="Wingdings" charset="2"/>
              <a:buChar char="q"/>
            </a:pPr>
            <a:r>
              <a:rPr lang="en-US" sz="2400" dirty="0" smtClean="0">
                <a:solidFill>
                  <a:schemeClr val="tx1"/>
                </a:solidFill>
              </a:rPr>
              <a:t> The </a:t>
            </a:r>
            <a:r>
              <a:rPr lang="en-US" sz="2400" dirty="0">
                <a:solidFill>
                  <a:schemeClr val="tx1"/>
                </a:solidFill>
              </a:rPr>
              <a:t>skills that </a:t>
            </a:r>
            <a:r>
              <a:rPr lang="en-US" sz="2400" dirty="0" smtClean="0">
                <a:solidFill>
                  <a:schemeClr val="tx1"/>
                </a:solidFill>
              </a:rPr>
              <a:t>you’ve already learned, using </a:t>
            </a:r>
            <a:r>
              <a:rPr lang="en-US" sz="2400" dirty="0">
                <a:solidFill>
                  <a:schemeClr val="tx1"/>
                </a:solidFill>
              </a:rPr>
              <a:t>Docker </a:t>
            </a:r>
            <a:r>
              <a:rPr lang="en-US" sz="2400" dirty="0" smtClean="0">
                <a:solidFill>
                  <a:schemeClr val="tx1"/>
                </a:solidFill>
              </a:rPr>
              <a:t>automatically </a:t>
            </a:r>
            <a:r>
              <a:rPr lang="en-US" sz="2400" dirty="0">
                <a:solidFill>
                  <a:schemeClr val="tx1"/>
                </a:solidFill>
              </a:rPr>
              <a:t>carry over to using Docker on </a:t>
            </a:r>
            <a:r>
              <a:rPr lang="en-US" sz="2400" dirty="0" smtClean="0">
                <a:solidFill>
                  <a:schemeClr val="tx1"/>
                </a:solidFill>
              </a:rPr>
              <a:t>Azure</a:t>
            </a: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307</a:t>
            </a:fld>
            <a:endParaRPr lang="en-US" altLang="en-US"/>
          </a:p>
        </p:txBody>
      </p:sp>
    </p:spTree>
    <p:extLst>
      <p:ext uri="{BB962C8B-B14F-4D97-AF65-F5344CB8AC3E}">
        <p14:creationId xmlns:p14="http://schemas.microsoft.com/office/powerpoint/2010/main" val="775967106"/>
      </p:ext>
    </p:extLst>
  </p:cSld>
  <p:clrMapOvr>
    <a:masterClrMapping/>
  </p:clrMapOvr>
  <p:transition>
    <p:fade/>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Skip the Boilerplate and Maintenance </a:t>
            </a:r>
            <a:endParaRPr lang="en-US" dirty="0"/>
          </a:p>
        </p:txBody>
      </p:sp>
      <p:sp>
        <p:nvSpPr>
          <p:cNvPr id="3" name="Content Placeholder 2"/>
          <p:cNvSpPr>
            <a:spLocks noGrp="1"/>
          </p:cNvSpPr>
          <p:nvPr>
            <p:ph idx="1"/>
          </p:nvPr>
        </p:nvSpPr>
        <p:spPr>
          <a:xfrm>
            <a:off x="1097279" y="1066801"/>
            <a:ext cx="10058401" cy="5392986"/>
          </a:xfrm>
        </p:spPr>
        <p:txBody>
          <a:bodyPr>
            <a:normAutofit lnSpcReduction="10000"/>
          </a:bodyPr>
          <a:lstStyle/>
          <a:p>
            <a:pPr>
              <a:buFont typeface="Wingdings" charset="2"/>
              <a:buChar char="q"/>
            </a:pPr>
            <a:r>
              <a:rPr lang="en-US" sz="2400" dirty="0"/>
              <a:t> </a:t>
            </a:r>
            <a:r>
              <a:rPr lang="en-US" sz="2400" dirty="0" smtClean="0">
                <a:solidFill>
                  <a:schemeClr val="tx1"/>
                </a:solidFill>
              </a:rPr>
              <a:t>Docker </a:t>
            </a:r>
            <a:r>
              <a:rPr lang="en-US" sz="2400" dirty="0">
                <a:solidFill>
                  <a:schemeClr val="tx1"/>
                </a:solidFill>
              </a:rPr>
              <a:t>for Azure bootstraps all of the recommended infrastructure to start using Docker on Azure </a:t>
            </a:r>
            <a:r>
              <a:rPr lang="en-US" sz="2400" dirty="0" smtClean="0">
                <a:solidFill>
                  <a:schemeClr val="tx1"/>
                </a:solidFill>
              </a:rPr>
              <a:t>automatically</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don’t need to worry about rolling your own instances, security groups, or load balancers when using Docker for </a:t>
            </a:r>
            <a:r>
              <a:rPr lang="en-US" sz="2400" dirty="0" smtClean="0">
                <a:solidFill>
                  <a:schemeClr val="tx1"/>
                </a:solidFill>
              </a:rPr>
              <a:t>Azure</a:t>
            </a:r>
          </a:p>
          <a:p>
            <a:pPr>
              <a:buFont typeface="Wingdings" charset="2"/>
              <a:buChar char="q"/>
            </a:pPr>
            <a:r>
              <a:rPr lang="en-US" sz="2400" dirty="0">
                <a:solidFill>
                  <a:schemeClr val="tx1"/>
                </a:solidFill>
              </a:rPr>
              <a:t> </a:t>
            </a:r>
            <a:r>
              <a:rPr lang="en-US" sz="2400" dirty="0" smtClean="0">
                <a:solidFill>
                  <a:schemeClr val="tx1"/>
                </a:solidFill>
              </a:rPr>
              <a:t>Likewise</a:t>
            </a:r>
            <a:r>
              <a:rPr lang="en-US" sz="2400" dirty="0">
                <a:solidFill>
                  <a:schemeClr val="tx1"/>
                </a:solidFill>
              </a:rPr>
              <a:t>, setting up and using Docker swarm mode functionality for container orchestration is managed across the cluster’s lifecycle when you use Docker for Azure. Docker has already coordinated the various bits of automation you would otherwise be gluing together on your own to bootstrap Docker swarm mode on these platforms. When the cluster is finished booting, you can jump right in and start running </a:t>
            </a:r>
            <a:r>
              <a:rPr lang="en-US" sz="2400" dirty="0" err="1">
                <a:solidFill>
                  <a:schemeClr val="tx1"/>
                </a:solidFill>
              </a:rPr>
              <a:t>docker</a:t>
            </a:r>
            <a:r>
              <a:rPr lang="en-US" sz="2400" dirty="0">
                <a:solidFill>
                  <a:schemeClr val="tx1"/>
                </a:solidFill>
              </a:rPr>
              <a:t> service </a:t>
            </a:r>
            <a:r>
              <a:rPr lang="en-US" sz="2400" dirty="0" smtClean="0">
                <a:solidFill>
                  <a:schemeClr val="tx1"/>
                </a:solidFill>
              </a:rPr>
              <a:t>commands.</a:t>
            </a:r>
          </a:p>
          <a:p>
            <a:pPr>
              <a:buFont typeface="Wingdings" charset="2"/>
              <a:buChar char="q"/>
            </a:pPr>
            <a:r>
              <a:rPr lang="en-US" sz="2400" dirty="0">
                <a:solidFill>
                  <a:schemeClr val="tx1"/>
                </a:solidFill>
              </a:rPr>
              <a:t> </a:t>
            </a:r>
            <a:r>
              <a:rPr lang="en-US" sz="2400" dirty="0" smtClean="0">
                <a:solidFill>
                  <a:schemeClr val="tx1"/>
                </a:solidFill>
              </a:rPr>
              <a:t>We </a:t>
            </a:r>
            <a:r>
              <a:rPr lang="en-US" sz="2400" dirty="0">
                <a:solidFill>
                  <a:schemeClr val="tx1"/>
                </a:solidFill>
              </a:rPr>
              <a:t>also provide a prescriptive upgrade path that helps users upgrade between various versions of Docker in a smooth and automatic way. Instead of experiencing “maintenance dread” as you ponder your future responsibilities upgrading the software you are using, you can easily upgrade to new versions when they are released.</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308</a:t>
            </a:fld>
            <a:endParaRPr lang="en-US" altLang="en-US"/>
          </a:p>
        </p:txBody>
      </p:sp>
    </p:spTree>
    <p:extLst>
      <p:ext uri="{BB962C8B-B14F-4D97-AF65-F5344CB8AC3E}">
        <p14:creationId xmlns:p14="http://schemas.microsoft.com/office/powerpoint/2010/main" val="1707450982"/>
      </p:ext>
    </p:extLst>
  </p:cSld>
  <p:clrMapOvr>
    <a:masterClrMapping/>
  </p:clrMapOvr>
  <p:transition>
    <p:fade/>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Skip the Boilerplate and Maintenance </a:t>
            </a:r>
            <a:endParaRPr lang="en-US" dirty="0"/>
          </a:p>
        </p:txBody>
      </p:sp>
      <p:sp>
        <p:nvSpPr>
          <p:cNvPr id="3" name="Content Placeholder 2"/>
          <p:cNvSpPr>
            <a:spLocks noGrp="1"/>
          </p:cNvSpPr>
          <p:nvPr>
            <p:ph idx="1"/>
          </p:nvPr>
        </p:nvSpPr>
        <p:spPr>
          <a:xfrm>
            <a:off x="1097279" y="1066801"/>
            <a:ext cx="10058401" cy="5392986"/>
          </a:xfrm>
        </p:spPr>
        <p:txBody>
          <a:bodyPr>
            <a:normAutofit/>
          </a:bodyPr>
          <a:lstStyle/>
          <a:p>
            <a:pPr>
              <a:buFont typeface="Wingdings" charset="2"/>
              <a:buChar char="q"/>
            </a:pPr>
            <a:r>
              <a:rPr lang="en-US" sz="2400" dirty="0"/>
              <a:t> </a:t>
            </a:r>
            <a:r>
              <a:rPr lang="en-US" sz="2400" dirty="0" smtClean="0">
                <a:solidFill>
                  <a:schemeClr val="tx1"/>
                </a:solidFill>
              </a:rPr>
              <a:t>Docker </a:t>
            </a:r>
            <a:r>
              <a:rPr lang="en-US" sz="2400" dirty="0">
                <a:solidFill>
                  <a:schemeClr val="tx1"/>
                </a:solidFill>
              </a:rPr>
              <a:t>for Azure bootstraps all of the recommended infrastructure to start using Docker on Azure </a:t>
            </a:r>
            <a:r>
              <a:rPr lang="en-US" sz="2400" dirty="0" smtClean="0">
                <a:solidFill>
                  <a:schemeClr val="tx1"/>
                </a:solidFill>
              </a:rPr>
              <a:t>automatically</a:t>
            </a:r>
          </a:p>
          <a:p>
            <a:pPr>
              <a:buFont typeface="Wingdings" charset="2"/>
              <a:buChar char="q"/>
            </a:pPr>
            <a:r>
              <a:rPr lang="en-US" sz="2400" dirty="0">
                <a:solidFill>
                  <a:schemeClr val="tx1"/>
                </a:solidFill>
              </a:rPr>
              <a:t> </a:t>
            </a:r>
            <a:r>
              <a:rPr lang="en-US" sz="2400" dirty="0" smtClean="0">
                <a:solidFill>
                  <a:schemeClr val="tx1"/>
                </a:solidFill>
              </a:rPr>
              <a:t>You </a:t>
            </a:r>
            <a:r>
              <a:rPr lang="en-US" sz="2400" dirty="0">
                <a:solidFill>
                  <a:schemeClr val="tx1"/>
                </a:solidFill>
              </a:rPr>
              <a:t>don’t need to worry about rolling your own instances, security groups, or load balancers when using Docker for </a:t>
            </a:r>
            <a:r>
              <a:rPr lang="en-US" sz="2400" dirty="0" smtClean="0">
                <a:solidFill>
                  <a:schemeClr val="tx1"/>
                </a:solidFill>
              </a:rPr>
              <a:t>Azure</a:t>
            </a:r>
          </a:p>
          <a:p>
            <a:pPr>
              <a:buFont typeface="Wingdings" charset="2"/>
              <a:buChar char="q"/>
            </a:pPr>
            <a:r>
              <a:rPr lang="en-US" sz="2400" dirty="0">
                <a:solidFill>
                  <a:schemeClr val="tx1"/>
                </a:solidFill>
              </a:rPr>
              <a:t> </a:t>
            </a:r>
            <a:r>
              <a:rPr lang="en-US" sz="2400" dirty="0" smtClean="0">
                <a:solidFill>
                  <a:schemeClr val="tx1"/>
                </a:solidFill>
              </a:rPr>
              <a:t>Likewise</a:t>
            </a:r>
            <a:r>
              <a:rPr lang="en-US" sz="2400" dirty="0">
                <a:solidFill>
                  <a:schemeClr val="tx1"/>
                </a:solidFill>
              </a:rPr>
              <a:t>, setting up and using Docker swarm mode functionality for container orchestration is managed across the cluster’s </a:t>
            </a:r>
            <a:endParaRPr lang="en-US" sz="2400" dirty="0" smtClean="0">
              <a:solidFill>
                <a:schemeClr val="tx1"/>
              </a:solidFill>
            </a:endParaRPr>
          </a:p>
          <a:p>
            <a:pPr>
              <a:buFont typeface="Wingdings" charset="2"/>
              <a:buChar char="q"/>
            </a:pPr>
            <a:r>
              <a:rPr lang="en-US" sz="2400" dirty="0" smtClean="0">
                <a:solidFill>
                  <a:schemeClr val="tx1"/>
                </a:solidFill>
              </a:rPr>
              <a:t> When </a:t>
            </a:r>
            <a:r>
              <a:rPr lang="en-US" sz="2400" dirty="0">
                <a:solidFill>
                  <a:schemeClr val="tx1"/>
                </a:solidFill>
              </a:rPr>
              <a:t>the cluster is finished booting, you can jump right in and start running </a:t>
            </a:r>
            <a:r>
              <a:rPr lang="en-US" sz="2400" dirty="0" err="1">
                <a:solidFill>
                  <a:schemeClr val="tx1"/>
                </a:solidFill>
              </a:rPr>
              <a:t>docker</a:t>
            </a:r>
            <a:r>
              <a:rPr lang="en-US" sz="2400" dirty="0">
                <a:solidFill>
                  <a:schemeClr val="tx1"/>
                </a:solidFill>
              </a:rPr>
              <a:t> service </a:t>
            </a:r>
            <a:r>
              <a:rPr lang="en-US" sz="2400" dirty="0" smtClean="0">
                <a:solidFill>
                  <a:schemeClr val="tx1"/>
                </a:solidFill>
              </a:rPr>
              <a:t>commands</a:t>
            </a:r>
          </a:p>
          <a:p>
            <a:pPr>
              <a:buFont typeface="Wingdings" charset="2"/>
              <a:buChar char="q"/>
            </a:pPr>
            <a:r>
              <a:rPr lang="en-US" sz="2400" dirty="0">
                <a:solidFill>
                  <a:schemeClr val="tx1"/>
                </a:solidFill>
              </a:rPr>
              <a:t> A</a:t>
            </a:r>
            <a:r>
              <a:rPr lang="en-US" sz="2400" dirty="0" smtClean="0">
                <a:solidFill>
                  <a:schemeClr val="tx1"/>
                </a:solidFill>
              </a:rPr>
              <a:t>lso provides </a:t>
            </a:r>
            <a:r>
              <a:rPr lang="en-US" sz="2400" dirty="0">
                <a:solidFill>
                  <a:schemeClr val="tx1"/>
                </a:solidFill>
              </a:rPr>
              <a:t>a prescriptive upgrade path that helps users upgrade between various versions of Docker in a smooth and automatic </a:t>
            </a:r>
            <a:r>
              <a:rPr lang="en-US" sz="2400" dirty="0" smtClean="0">
                <a:solidFill>
                  <a:schemeClr val="tx1"/>
                </a:solidFill>
              </a:rPr>
              <a:t>way</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309</a:t>
            </a:fld>
            <a:endParaRPr lang="en-US" altLang="en-US"/>
          </a:p>
        </p:txBody>
      </p:sp>
    </p:spTree>
    <p:extLst>
      <p:ext uri="{BB962C8B-B14F-4D97-AF65-F5344CB8AC3E}">
        <p14:creationId xmlns:p14="http://schemas.microsoft.com/office/powerpoint/2010/main" val="114924124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
        <p:nvSpPr>
          <p:cNvPr id="3" name="Footer Placeholder 2"/>
          <p:cNvSpPr>
            <a:spLocks noGrp="1"/>
          </p:cNvSpPr>
          <p:nvPr>
            <p:ph type="ftr" sz="quarter" idx="11"/>
          </p:nvPr>
        </p:nvSpPr>
        <p:spPr/>
        <p:txBody>
          <a:bodyPr/>
          <a:lstStyle/>
          <a:p>
            <a:pPr>
              <a:defRPr/>
            </a:pPr>
            <a:r>
              <a:rPr lang="en-US" smtClean="0"/>
              <a:t>Virtuant </a:t>
            </a:r>
            <a:endParaRPr lang="en-US"/>
          </a:p>
        </p:txBody>
      </p:sp>
    </p:spTree>
    <p:extLst>
      <p:ext uri="{BB962C8B-B14F-4D97-AF65-F5344CB8AC3E}">
        <p14:creationId xmlns:p14="http://schemas.microsoft.com/office/powerpoint/2010/main" val="1855470212"/>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Hands-on Exercise(s)</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A2278F1-C508-473B-BA88-559DB2570B26}" type="slidenum">
              <a:rPr lang="en-US" altLang="en-US" smtClean="0"/>
              <a:pPr/>
              <a:t>310</a:t>
            </a:fld>
            <a:endParaRPr lang="en-US" altLang="en-US"/>
          </a:p>
        </p:txBody>
      </p:sp>
    </p:spTree>
    <p:extLst>
      <p:ext uri="{BB962C8B-B14F-4D97-AF65-F5344CB8AC3E}">
        <p14:creationId xmlns:p14="http://schemas.microsoft.com/office/powerpoint/2010/main" val="315944310"/>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Tree>
    <p:extLst>
      <p:ext uri="{BB962C8B-B14F-4D97-AF65-F5344CB8AC3E}">
        <p14:creationId xmlns:p14="http://schemas.microsoft.com/office/powerpoint/2010/main" val="1496442786"/>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normAutofit/>
          </a:bodyPr>
          <a:lstStyle/>
          <a:p>
            <a:r>
              <a:rPr lang="en-US" sz="5400" dirty="0" smtClean="0"/>
              <a:t>Docker Swarm</a:t>
            </a:r>
            <a:endParaRPr lang="en-US" altLang="en-US" sz="5400" dirty="0"/>
          </a:p>
        </p:txBody>
      </p:sp>
      <p:sp>
        <p:nvSpPr>
          <p:cNvPr id="3" name="Subtitle 2"/>
          <p:cNvSpPr>
            <a:spLocks noGrp="1"/>
          </p:cNvSpPr>
          <p:nvPr>
            <p:ph type="subTitle" idx="1"/>
          </p:nvPr>
        </p:nvSpPr>
        <p:spPr/>
        <p:txBody>
          <a:bodyPr rtlCol="0">
            <a:normAutofit/>
          </a:bodyPr>
          <a:lstStyle/>
          <a:p>
            <a:pPr>
              <a:spcAft>
                <a:spcPts val="0"/>
              </a:spcAft>
              <a:defRPr/>
            </a:pPr>
            <a:r>
              <a:rPr lang="en-US" dirty="0" smtClean="0"/>
              <a:t>Connecting and managing multiple containers</a:t>
            </a:r>
          </a:p>
        </p:txBody>
      </p:sp>
    </p:spTree>
    <p:extLst>
      <p:ext uri="{BB962C8B-B14F-4D97-AF65-F5344CB8AC3E}">
        <p14:creationId xmlns:p14="http://schemas.microsoft.com/office/powerpoint/2010/main" val="1633648997"/>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smtClean="0"/>
              <a:t>Overview</a:t>
            </a:r>
            <a:endParaRPr lang="en-US" dirty="0"/>
          </a:p>
        </p:txBody>
      </p:sp>
    </p:spTree>
    <p:extLst>
      <p:ext uri="{BB962C8B-B14F-4D97-AF65-F5344CB8AC3E}">
        <p14:creationId xmlns:p14="http://schemas.microsoft.com/office/powerpoint/2010/main" val="143383622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a:t>
            </a:r>
            <a:r>
              <a:rPr lang="en-US" dirty="0" smtClean="0"/>
              <a:t>Docker</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sz="2800" dirty="0" smtClean="0"/>
              <a:t>Containers </a:t>
            </a:r>
            <a:r>
              <a:rPr lang="en-US" sz="2800" dirty="0"/>
              <a:t>run on </a:t>
            </a:r>
            <a:r>
              <a:rPr lang="en-US" sz="2800" b="1" dirty="0"/>
              <a:t>single</a:t>
            </a:r>
            <a:r>
              <a:rPr lang="en-US" sz="2800" dirty="0"/>
              <a:t> Docker host</a:t>
            </a:r>
          </a:p>
          <a:p>
            <a:pPr>
              <a:buFont typeface="Wingdings" panose="05000000000000000000" pitchFamily="2" charset="2"/>
              <a:buChar char="q"/>
            </a:pPr>
            <a:r>
              <a:rPr lang="en-US" sz="2800" dirty="0" smtClean="0"/>
              <a:t>Containers </a:t>
            </a:r>
            <a:r>
              <a:rPr lang="en-US" sz="2800" dirty="0"/>
              <a:t>are </a:t>
            </a:r>
            <a:r>
              <a:rPr lang="en-US" sz="2800" b="1" dirty="0"/>
              <a:t>ephemeral</a:t>
            </a:r>
            <a:endParaRPr lang="en-US" sz="2800" dirty="0"/>
          </a:p>
          <a:p>
            <a:pPr>
              <a:buFont typeface="Wingdings" panose="05000000000000000000" pitchFamily="2" charset="2"/>
              <a:buChar char="q"/>
            </a:pPr>
            <a:r>
              <a:rPr lang="en-US" sz="2800" dirty="0" smtClean="0"/>
              <a:t>Containers </a:t>
            </a:r>
            <a:r>
              <a:rPr lang="en-US" sz="2800" dirty="0"/>
              <a:t>can have external persistence</a:t>
            </a:r>
          </a:p>
          <a:p>
            <a:pPr>
              <a:buFont typeface="Wingdings" panose="05000000000000000000" pitchFamily="2" charset="2"/>
              <a:buChar char="q"/>
            </a:pPr>
            <a:r>
              <a:rPr lang="en-US" sz="2800" dirty="0" smtClean="0"/>
              <a:t>Containers </a:t>
            </a:r>
            <a:r>
              <a:rPr lang="en-US" sz="2800" dirty="0"/>
              <a:t>do not contain</a:t>
            </a:r>
          </a:p>
          <a:p>
            <a:pPr>
              <a:buFont typeface="Wingdings" panose="05000000000000000000" pitchFamily="2" charset="2"/>
              <a:buChar char="q"/>
            </a:pPr>
            <a:r>
              <a:rPr lang="en-US" sz="2800" dirty="0" smtClean="0"/>
              <a:t>Operating </a:t>
            </a:r>
            <a:r>
              <a:rPr lang="en-US" sz="2800" dirty="0"/>
              <a:t>system </a:t>
            </a:r>
            <a:r>
              <a:rPr lang="en-US" sz="2800" b="1" dirty="0"/>
              <a:t>matters</a:t>
            </a:r>
            <a:endParaRPr lang="en-US" sz="28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314</a:t>
            </a:fld>
            <a:endParaRPr lang="en-US" altLang="en-US"/>
          </a:p>
        </p:txBody>
      </p:sp>
    </p:spTree>
    <p:extLst>
      <p:ext uri="{BB962C8B-B14F-4D97-AF65-F5344CB8AC3E}">
        <p14:creationId xmlns:p14="http://schemas.microsoft.com/office/powerpoint/2010/main" val="1571481009"/>
      </p:ext>
    </p:extLst>
  </p:cSld>
  <p:clrMapOvr>
    <a:masterClrMapping/>
  </p:clrMapOvr>
  <p:transition>
    <p:fade/>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Swarm Overview</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315</a:t>
            </a:fld>
            <a:endParaRPr lang="en-US" altLang="en-US"/>
          </a:p>
        </p:txBody>
      </p:sp>
      <p:sp>
        <p:nvSpPr>
          <p:cNvPr id="7" name="Content Placeholder 2"/>
          <p:cNvSpPr txBox="1">
            <a:spLocks/>
          </p:cNvSpPr>
          <p:nvPr/>
        </p:nvSpPr>
        <p:spPr>
          <a:xfrm>
            <a:off x="1154084" y="1143000"/>
            <a:ext cx="10058401" cy="480229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panose="05000000000000000000" pitchFamily="2" charset="2"/>
              <a:buChar char="q"/>
            </a:pPr>
            <a:r>
              <a:rPr lang="en-US" sz="2400" dirty="0" smtClean="0"/>
              <a:t> Describe swarm in a sentence of two, here.</a:t>
            </a:r>
            <a:endParaRPr lang="en-US"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713955"/>
            <a:ext cx="8686800" cy="4534445"/>
          </a:xfrm>
          <a:prstGeom prst="rect">
            <a:avLst/>
          </a:prstGeom>
        </p:spPr>
      </p:pic>
    </p:spTree>
    <p:extLst>
      <p:ext uri="{BB962C8B-B14F-4D97-AF65-F5344CB8AC3E}">
        <p14:creationId xmlns:p14="http://schemas.microsoft.com/office/powerpoint/2010/main" val="2127427457"/>
      </p:ext>
    </p:extLst>
  </p:cSld>
  <p:clrMapOvr>
    <a:masterClrMapping/>
  </p:clrMapOvr>
  <p:transition>
    <p:fade/>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Initialize </a:t>
            </a:r>
            <a:r>
              <a:rPr lang="en-US" dirty="0"/>
              <a:t>Swarm </a:t>
            </a:r>
            <a:r>
              <a:rPr lang="en-US" dirty="0" smtClean="0"/>
              <a:t>Process</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316</a:t>
            </a:fld>
            <a:endParaRPr lang="en-US" altLang="en-US"/>
          </a:p>
        </p:txBody>
      </p:sp>
      <p:sp>
        <p:nvSpPr>
          <p:cNvPr id="6" name="Content Placeholder 2"/>
          <p:cNvSpPr txBox="1">
            <a:spLocks/>
          </p:cNvSpPr>
          <p:nvPr/>
        </p:nvSpPr>
        <p:spPr>
          <a:xfrm>
            <a:off x="1249679" y="1219201"/>
            <a:ext cx="10058401" cy="480229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panose="05000000000000000000" pitchFamily="2" charset="2"/>
              <a:buChar char="q"/>
            </a:pPr>
            <a:r>
              <a:rPr lang="en-US" sz="2400" dirty="0" smtClean="0"/>
              <a:t> </a:t>
            </a:r>
            <a:r>
              <a:rPr lang="en-US" sz="2400" dirty="0"/>
              <a:t>Turn single host Docker host into a Multi-host </a:t>
            </a:r>
            <a:r>
              <a:rPr lang="en-US" sz="2400" dirty="0" smtClean="0"/>
              <a:t>with Docker </a:t>
            </a:r>
            <a:r>
              <a:rPr lang="en-US" sz="2400" dirty="0"/>
              <a:t>Swarm Mode. </a:t>
            </a:r>
            <a:endParaRPr lang="en-US" sz="2400" dirty="0" smtClean="0"/>
          </a:p>
          <a:p>
            <a:pPr fontAlgn="auto">
              <a:buFont typeface="Wingdings" panose="05000000000000000000" pitchFamily="2" charset="2"/>
              <a:buChar char="q"/>
            </a:pPr>
            <a:r>
              <a:rPr lang="en-US" sz="2400" dirty="0" smtClean="0"/>
              <a:t> All </a:t>
            </a:r>
            <a:r>
              <a:rPr lang="en-US" sz="2400" dirty="0"/>
              <a:t>containers are only </a:t>
            </a:r>
            <a:r>
              <a:rPr lang="en-US" sz="2400" b="1" dirty="0"/>
              <a:t>deployed</a:t>
            </a:r>
            <a:r>
              <a:rPr lang="en-US" sz="2400" dirty="0"/>
              <a:t> onto the engine. </a:t>
            </a:r>
            <a:endParaRPr lang="en-US" sz="2400" dirty="0" smtClean="0"/>
          </a:p>
          <a:p>
            <a:pPr fontAlgn="auto">
              <a:buFont typeface="Wingdings" panose="05000000000000000000" pitchFamily="2" charset="2"/>
              <a:buChar char="q"/>
            </a:pPr>
            <a:r>
              <a:rPr lang="en-US" sz="2400" dirty="0"/>
              <a:t> </a:t>
            </a:r>
            <a:r>
              <a:rPr lang="en-US" sz="2400" dirty="0" smtClean="0"/>
              <a:t>Swarm </a:t>
            </a:r>
            <a:r>
              <a:rPr lang="en-US" sz="2400" dirty="0"/>
              <a:t>Mode turns it into a multi-host </a:t>
            </a:r>
            <a:r>
              <a:rPr lang="en-US" sz="2400" b="1" dirty="0"/>
              <a:t>cluster-aware</a:t>
            </a:r>
            <a:r>
              <a:rPr lang="en-US" sz="2400" dirty="0"/>
              <a:t> engine</a:t>
            </a:r>
            <a:r>
              <a:rPr lang="en-US" sz="2400" dirty="0" smtClean="0"/>
              <a:t>. </a:t>
            </a:r>
          </a:p>
          <a:p>
            <a:pPr fontAlgn="auto">
              <a:buFont typeface="Wingdings" panose="05000000000000000000" pitchFamily="2" charset="2"/>
              <a:buChar char="q"/>
            </a:pPr>
            <a:r>
              <a:rPr lang="en-US" sz="2400" dirty="0" smtClean="0"/>
              <a:t> </a:t>
            </a:r>
            <a:r>
              <a:rPr lang="en-US" sz="2400" dirty="0"/>
              <a:t>The first node to initialize the Swarm Mode becomes the </a:t>
            </a:r>
            <a:r>
              <a:rPr lang="en-US" sz="2400" b="1" dirty="0"/>
              <a:t>manager</a:t>
            </a:r>
            <a:r>
              <a:rPr lang="en-US" sz="2400" dirty="0"/>
              <a:t>. </a:t>
            </a:r>
            <a:endParaRPr lang="en-US" sz="2400" dirty="0" smtClean="0"/>
          </a:p>
          <a:p>
            <a:pPr fontAlgn="auto">
              <a:buFont typeface="Wingdings" panose="05000000000000000000" pitchFamily="2" charset="2"/>
              <a:buChar char="q"/>
            </a:pPr>
            <a:r>
              <a:rPr lang="en-US" sz="2400" dirty="0"/>
              <a:t> </a:t>
            </a:r>
            <a:r>
              <a:rPr lang="en-US" sz="2400" dirty="0" smtClean="0"/>
              <a:t>As </a:t>
            </a:r>
            <a:r>
              <a:rPr lang="en-US" sz="2400" dirty="0"/>
              <a:t>new nodes join the cluster, they can </a:t>
            </a:r>
            <a:r>
              <a:rPr lang="en-US" sz="2400" b="1" dirty="0"/>
              <a:t>adjust</a:t>
            </a:r>
            <a:r>
              <a:rPr lang="en-US" sz="2400" dirty="0"/>
              <a:t> their roles between managers or workers. </a:t>
            </a:r>
            <a:endParaRPr lang="en-US" sz="2400" dirty="0" smtClean="0"/>
          </a:p>
          <a:p>
            <a:pPr fontAlgn="auto">
              <a:buFont typeface="Wingdings" panose="05000000000000000000" pitchFamily="2" charset="2"/>
              <a:buChar char="q"/>
            </a:pPr>
            <a:r>
              <a:rPr lang="en-US" sz="2400" dirty="0" smtClean="0"/>
              <a:t> You </a:t>
            </a:r>
            <a:r>
              <a:rPr lang="en-US" sz="2400" b="1" dirty="0"/>
              <a:t>should</a:t>
            </a:r>
            <a:r>
              <a:rPr lang="en-US" sz="2400" dirty="0"/>
              <a:t> run 3-5 managers in a production environment to ensure high availability.</a:t>
            </a:r>
          </a:p>
          <a:p>
            <a:pPr fontAlgn="auto">
              <a:buFont typeface="Wingdings" panose="05000000000000000000" pitchFamily="2" charset="2"/>
              <a:buChar char="q"/>
            </a:pPr>
            <a:endParaRPr lang="en-US" sz="2400" dirty="0"/>
          </a:p>
        </p:txBody>
      </p:sp>
    </p:spTree>
    <p:extLst>
      <p:ext uri="{BB962C8B-B14F-4D97-AF65-F5344CB8AC3E}">
        <p14:creationId xmlns:p14="http://schemas.microsoft.com/office/powerpoint/2010/main" val="70547249"/>
      </p:ext>
    </p:extLst>
  </p:cSld>
  <p:clrMapOvr>
    <a:masterClrMapping/>
  </p:clrMapOvr>
  <p:transition>
    <p:fad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Swarm Mode Cluster</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Swarm </a:t>
            </a:r>
            <a:r>
              <a:rPr lang="en-US" sz="2400" dirty="0"/>
              <a:t>Mode is built </a:t>
            </a:r>
            <a:r>
              <a:rPr lang="en-US" sz="2400" b="1" dirty="0"/>
              <a:t>into</a:t>
            </a:r>
            <a:r>
              <a:rPr lang="en-US" sz="2400" dirty="0"/>
              <a:t> the Docker CLI. You can find an overview the possibility commands </a:t>
            </a:r>
            <a:r>
              <a:rPr lang="en-US" sz="2400" dirty="0" smtClean="0"/>
              <a:t>via:</a:t>
            </a:r>
            <a:r>
              <a:rPr lang="en-US" sz="2400" dirty="0"/>
              <a:t> </a:t>
            </a:r>
          </a:p>
          <a:p>
            <a:pPr>
              <a:buFont typeface="Wingdings" panose="05000000000000000000" pitchFamily="2" charset="2"/>
              <a:buChar char="q"/>
            </a:pPr>
            <a:endParaRPr lang="en-US" sz="2400" dirty="0" smtClean="0"/>
          </a:p>
          <a:p>
            <a:pPr>
              <a:buFont typeface="Wingdings" panose="05000000000000000000" pitchFamily="2" charset="2"/>
              <a:buChar char="q"/>
            </a:pPr>
            <a:r>
              <a:rPr lang="en-US" sz="2400" dirty="0"/>
              <a:t> The most important one is how to </a:t>
            </a:r>
            <a:r>
              <a:rPr lang="en-US" sz="2400" b="1" dirty="0" smtClean="0"/>
              <a:t>initialize</a:t>
            </a:r>
            <a:r>
              <a:rPr lang="en-US" sz="2400" dirty="0" smtClean="0"/>
              <a:t> </a:t>
            </a:r>
            <a:r>
              <a:rPr lang="en-US" sz="2400" dirty="0"/>
              <a:t>Swarm Mode. </a:t>
            </a:r>
            <a:r>
              <a:rPr lang="en-US" sz="2400" dirty="0" smtClean="0"/>
              <a:t>Initialization </a:t>
            </a:r>
            <a:r>
              <a:rPr lang="en-US" sz="2400" dirty="0"/>
              <a:t>is done via </a:t>
            </a:r>
            <a:r>
              <a:rPr lang="en-US" sz="2400" i="1" dirty="0" err="1" smtClean="0"/>
              <a:t>init</a:t>
            </a:r>
            <a:r>
              <a:rPr lang="en-US" sz="2400" dirty="0" smtClean="0"/>
              <a:t>, like this:</a:t>
            </a: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r>
              <a:rPr lang="en-US" sz="2400" dirty="0"/>
              <a:t> </a:t>
            </a:r>
            <a:r>
              <a:rPr lang="en-US" sz="2400" dirty="0" smtClean="0"/>
              <a:t>After </a:t>
            </a:r>
            <a:r>
              <a:rPr lang="en-US" sz="2400" dirty="0"/>
              <a:t>running the command, the Docker Engine knows how to work with a cluster and becomes the </a:t>
            </a:r>
            <a:r>
              <a:rPr lang="en-US" sz="2400" b="1" dirty="0"/>
              <a:t>manager</a:t>
            </a:r>
            <a:r>
              <a:rPr lang="en-US" sz="2400" dirty="0"/>
              <a:t>. </a:t>
            </a:r>
            <a:endParaRPr lang="en-US" sz="2400" dirty="0" smtClean="0"/>
          </a:p>
          <a:p>
            <a:pPr>
              <a:buFont typeface="Wingdings" panose="05000000000000000000" pitchFamily="2" charset="2"/>
              <a:buChar char="q"/>
            </a:pPr>
            <a:r>
              <a:rPr lang="en-US" sz="2400" dirty="0" smtClean="0"/>
              <a:t>The </a:t>
            </a:r>
            <a:r>
              <a:rPr lang="en-US" sz="2400" dirty="0"/>
              <a:t>results of an </a:t>
            </a:r>
            <a:r>
              <a:rPr lang="en-US" sz="2400" dirty="0" smtClean="0"/>
              <a:t>initialization </a:t>
            </a:r>
            <a:r>
              <a:rPr lang="en-US" sz="2400" dirty="0"/>
              <a:t>is a </a:t>
            </a:r>
            <a:r>
              <a:rPr lang="en-US" sz="2400" b="1" dirty="0"/>
              <a:t>token</a:t>
            </a:r>
            <a:r>
              <a:rPr lang="en-US" sz="2400" dirty="0"/>
              <a:t> used to add additional nodes in a secure fashion. </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317</a:t>
            </a:fld>
            <a:endParaRPr lang="en-US" altLang="en-US"/>
          </a:p>
        </p:txBody>
      </p:sp>
      <p:sp>
        <p:nvSpPr>
          <p:cNvPr id="6" name="Content Placeholder 2"/>
          <p:cNvSpPr>
            <a:spLocks noGrp="1"/>
          </p:cNvSpPr>
          <p:nvPr/>
        </p:nvSpPr>
        <p:spPr>
          <a:xfrm>
            <a:off x="4321200" y="1867748"/>
            <a:ext cx="3231126"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swarm --help</a:t>
            </a:r>
          </a:p>
        </p:txBody>
      </p:sp>
      <p:sp>
        <p:nvSpPr>
          <p:cNvPr id="7" name="Content Placeholder 2"/>
          <p:cNvSpPr>
            <a:spLocks noGrp="1"/>
          </p:cNvSpPr>
          <p:nvPr/>
        </p:nvSpPr>
        <p:spPr>
          <a:xfrm>
            <a:off x="4355247" y="3239029"/>
            <a:ext cx="2980327" cy="379941"/>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swarm </a:t>
            </a:r>
            <a:r>
              <a:rPr lang="en-US" dirty="0" err="1">
                <a:solidFill>
                  <a:schemeClr val="bg1"/>
                </a:solidFill>
                <a:latin typeface="Courier New" charset="0"/>
                <a:ea typeface="Courier New" charset="0"/>
                <a:cs typeface="Courier New" charset="0"/>
              </a:rPr>
              <a:t>init</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276640799"/>
      </p:ext>
    </p:extLst>
  </p:cSld>
  <p:clrMapOvr>
    <a:masterClrMapping/>
  </p:clrMapOvr>
  <p:transition>
    <p:fade/>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Swarm </a:t>
            </a:r>
            <a:r>
              <a:rPr lang="en-US" dirty="0" err="1" smtClean="0"/>
              <a:t>Init</a:t>
            </a:r>
            <a:r>
              <a:rPr lang="en-US" dirty="0" smtClean="0"/>
              <a:t> Output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Once you initialize Docker Swarm, the token output will look something like this:</a:t>
            </a: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318</a:t>
            </a:fld>
            <a:endParaRPr lang="en-US" altLang="en-US"/>
          </a:p>
        </p:txBody>
      </p:sp>
      <p:sp>
        <p:nvSpPr>
          <p:cNvPr id="6" name="Content Placeholder 2"/>
          <p:cNvSpPr>
            <a:spLocks noGrp="1"/>
          </p:cNvSpPr>
          <p:nvPr/>
        </p:nvSpPr>
        <p:spPr>
          <a:xfrm>
            <a:off x="1457946" y="2057400"/>
            <a:ext cx="9098526" cy="3581400"/>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err="1">
                <a:solidFill>
                  <a:schemeClr val="tx1"/>
                </a:solidFill>
                <a:latin typeface="Courier New" charset="0"/>
                <a:ea typeface="Courier New" charset="0"/>
                <a:cs typeface="Courier New" charset="0"/>
              </a:rPr>
              <a:t>WSwarm</a:t>
            </a:r>
            <a:r>
              <a:rPr lang="en-US" sz="1800" dirty="0">
                <a:solidFill>
                  <a:schemeClr val="tx1"/>
                </a:solidFill>
                <a:latin typeface="Courier New" charset="0"/>
                <a:ea typeface="Courier New" charset="0"/>
                <a:cs typeface="Courier New" charset="0"/>
              </a:rPr>
              <a:t> initialized: current node (gpnnuxrri0tzaszblvhdrwqsh) is now a manager</a:t>
            </a:r>
            <a:r>
              <a:rPr lang="en-US" sz="1800" dirty="0" smtClean="0">
                <a:solidFill>
                  <a:schemeClr val="tx1"/>
                </a:solidFill>
                <a:latin typeface="Courier New" charset="0"/>
                <a:ea typeface="Courier New" charset="0"/>
                <a:cs typeface="Courier New" charset="0"/>
              </a:rPr>
              <a:t>.</a:t>
            </a:r>
          </a:p>
          <a:p>
            <a:r>
              <a:rPr lang="en-US" sz="1800" dirty="0" smtClean="0">
                <a:solidFill>
                  <a:schemeClr val="tx1"/>
                </a:solidFill>
                <a:latin typeface="Courier New" charset="0"/>
                <a:ea typeface="Courier New" charset="0"/>
                <a:cs typeface="Courier New" charset="0"/>
              </a:rPr>
              <a:t>To </a:t>
            </a:r>
            <a:r>
              <a:rPr lang="en-US" sz="1800" dirty="0">
                <a:solidFill>
                  <a:schemeClr val="tx1"/>
                </a:solidFill>
                <a:latin typeface="Courier New" charset="0"/>
                <a:ea typeface="Courier New" charset="0"/>
                <a:cs typeface="Courier New" charset="0"/>
              </a:rPr>
              <a:t>add a worker to this swarm, run the following command:    </a:t>
            </a:r>
            <a:endParaRPr lang="en-US" sz="1800" dirty="0" smtClean="0">
              <a:solidFill>
                <a:schemeClr val="tx1"/>
              </a:solidFill>
              <a:latin typeface="Courier New" charset="0"/>
              <a:ea typeface="Courier New" charset="0"/>
              <a:cs typeface="Courier New" charset="0"/>
            </a:endParaRPr>
          </a:p>
          <a:p>
            <a:r>
              <a:rPr lang="en-US" sz="1800" dirty="0" err="1" smtClean="0">
                <a:solidFill>
                  <a:schemeClr val="tx1"/>
                </a:solidFill>
                <a:latin typeface="Courier New" charset="0"/>
                <a:ea typeface="Courier New" charset="0"/>
                <a:cs typeface="Courier New" charset="0"/>
              </a:rPr>
              <a:t>docker</a:t>
            </a:r>
            <a:r>
              <a:rPr lang="en-US" sz="1800" dirty="0" smtClean="0">
                <a:solidFill>
                  <a:schemeClr val="tx1"/>
                </a:solidFill>
                <a:latin typeface="Courier New" charset="0"/>
                <a:ea typeface="Courier New" charset="0"/>
                <a:cs typeface="Courier New" charset="0"/>
              </a:rPr>
              <a:t> </a:t>
            </a:r>
            <a:r>
              <a:rPr lang="en-US" sz="1800" dirty="0">
                <a:solidFill>
                  <a:schemeClr val="tx1"/>
                </a:solidFill>
                <a:latin typeface="Courier New" charset="0"/>
                <a:ea typeface="Courier New" charset="0"/>
                <a:cs typeface="Courier New" charset="0"/>
              </a:rPr>
              <a:t>swarm join \    </a:t>
            </a:r>
            <a:endParaRPr lang="en-US" sz="1800" dirty="0" smtClean="0">
              <a:solidFill>
                <a:schemeClr val="tx1"/>
              </a:solidFill>
              <a:latin typeface="Courier New" charset="0"/>
              <a:ea typeface="Courier New" charset="0"/>
              <a:cs typeface="Courier New" charset="0"/>
            </a:endParaRPr>
          </a:p>
          <a:p>
            <a:r>
              <a:rPr lang="en-US" sz="1800" dirty="0" smtClean="0">
                <a:solidFill>
                  <a:schemeClr val="tx1"/>
                </a:solidFill>
                <a:latin typeface="Courier New" charset="0"/>
                <a:ea typeface="Courier New" charset="0"/>
                <a:cs typeface="Courier New" charset="0"/>
              </a:rPr>
              <a:t>--</a:t>
            </a:r>
            <a:r>
              <a:rPr lang="en-US" sz="1800" dirty="0">
                <a:solidFill>
                  <a:schemeClr val="tx1"/>
                </a:solidFill>
                <a:latin typeface="Courier New" charset="0"/>
                <a:ea typeface="Courier New" charset="0"/>
                <a:cs typeface="Courier New" charset="0"/>
              </a:rPr>
              <a:t>token SWMTKN-1-1xffnpg61r5wgel28ehuh8o3ip5z2iiwmplbemnksfho5akdqy-3zkn8ssrkcnjei34f5rmd4n3q \    </a:t>
            </a:r>
            <a:endParaRPr lang="en-US" sz="1800" dirty="0" smtClean="0">
              <a:solidFill>
                <a:schemeClr val="tx1"/>
              </a:solidFill>
              <a:latin typeface="Courier New" charset="0"/>
              <a:ea typeface="Courier New" charset="0"/>
              <a:cs typeface="Courier New" charset="0"/>
            </a:endParaRPr>
          </a:p>
          <a:p>
            <a:r>
              <a:rPr lang="en-US" sz="1800" dirty="0" smtClean="0">
                <a:solidFill>
                  <a:schemeClr val="tx1"/>
                </a:solidFill>
                <a:latin typeface="Courier New" charset="0"/>
                <a:ea typeface="Courier New" charset="0"/>
                <a:cs typeface="Courier New" charset="0"/>
              </a:rPr>
              <a:t>172.17.0.65:2377</a:t>
            </a:r>
          </a:p>
          <a:p>
            <a:r>
              <a:rPr lang="en-US" sz="1800" dirty="0" smtClean="0">
                <a:solidFill>
                  <a:schemeClr val="tx1"/>
                </a:solidFill>
                <a:latin typeface="Courier New" charset="0"/>
                <a:ea typeface="Courier New" charset="0"/>
                <a:cs typeface="Courier New" charset="0"/>
              </a:rPr>
              <a:t>To </a:t>
            </a:r>
            <a:r>
              <a:rPr lang="en-US" sz="1800" dirty="0">
                <a:solidFill>
                  <a:schemeClr val="tx1"/>
                </a:solidFill>
                <a:latin typeface="Courier New" charset="0"/>
                <a:ea typeface="Courier New" charset="0"/>
                <a:cs typeface="Courier New" charset="0"/>
              </a:rPr>
              <a:t>add a manager to this swarm, run '</a:t>
            </a:r>
            <a:r>
              <a:rPr lang="en-US" sz="1800" dirty="0" err="1">
                <a:solidFill>
                  <a:schemeClr val="tx1"/>
                </a:solidFill>
                <a:latin typeface="Courier New" charset="0"/>
                <a:ea typeface="Courier New" charset="0"/>
                <a:cs typeface="Courier New" charset="0"/>
              </a:rPr>
              <a:t>docker</a:t>
            </a:r>
            <a:r>
              <a:rPr lang="en-US" sz="1800" dirty="0">
                <a:solidFill>
                  <a:schemeClr val="tx1"/>
                </a:solidFill>
                <a:latin typeface="Courier New" charset="0"/>
                <a:ea typeface="Courier New" charset="0"/>
                <a:cs typeface="Courier New" charset="0"/>
              </a:rPr>
              <a:t> swarm join-token manager' and follow the instructions.</a:t>
            </a:r>
          </a:p>
        </p:txBody>
      </p:sp>
    </p:spTree>
    <p:extLst>
      <p:ext uri="{BB962C8B-B14F-4D97-AF65-F5344CB8AC3E}">
        <p14:creationId xmlns:p14="http://schemas.microsoft.com/office/powerpoint/2010/main" val="1740789405"/>
      </p:ext>
    </p:extLst>
  </p:cSld>
  <p:clrMapOvr>
    <a:masterClrMapping/>
  </p:clrMapOvr>
  <p:transition>
    <p:fade/>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Cluster</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a:t>
            </a:r>
            <a:r>
              <a:rPr lang="en-US" sz="2400" dirty="0" smtClean="0"/>
              <a:t>With Swarm Mode enabled, it is possible to </a:t>
            </a:r>
            <a:r>
              <a:rPr lang="en-US" sz="2400" b="1" dirty="0" smtClean="0"/>
              <a:t>add</a:t>
            </a:r>
            <a:r>
              <a:rPr lang="en-US" sz="2400" dirty="0" smtClean="0"/>
              <a:t> additional nodes and issues commands across all of them. </a:t>
            </a:r>
          </a:p>
          <a:p>
            <a:pPr>
              <a:buFont typeface="Wingdings" panose="05000000000000000000" pitchFamily="2" charset="2"/>
              <a:buChar char="q"/>
            </a:pPr>
            <a:r>
              <a:rPr lang="en-US" sz="2400" dirty="0"/>
              <a:t> </a:t>
            </a:r>
            <a:r>
              <a:rPr lang="en-US" sz="2400" dirty="0" smtClean="0"/>
              <a:t>If nodes happen to disappear, for example because of a </a:t>
            </a:r>
            <a:r>
              <a:rPr lang="en-US" sz="2400" b="1" dirty="0" smtClean="0"/>
              <a:t>crash</a:t>
            </a:r>
            <a:r>
              <a:rPr lang="en-US" sz="2400" dirty="0" smtClean="0"/>
              <a:t>, the containers which were running on those hosts will be automatically rescheduled onto other available nodes. </a:t>
            </a:r>
          </a:p>
          <a:p>
            <a:pPr>
              <a:buFont typeface="Wingdings" panose="05000000000000000000" pitchFamily="2" charset="2"/>
              <a:buChar char="q"/>
            </a:pPr>
            <a:r>
              <a:rPr lang="en-US" sz="2400" dirty="0"/>
              <a:t> </a:t>
            </a:r>
            <a:r>
              <a:rPr lang="en-US" sz="2400" dirty="0" smtClean="0"/>
              <a:t>The rescheduling ensures you do not lose capacity and provides </a:t>
            </a:r>
            <a:r>
              <a:rPr lang="en-US" sz="2400" b="1" dirty="0" smtClean="0"/>
              <a:t>high-availability</a:t>
            </a:r>
            <a:r>
              <a:rPr lang="en-US" sz="2400" dirty="0" smtClean="0"/>
              <a:t>.</a:t>
            </a:r>
          </a:p>
          <a:p>
            <a:pPr>
              <a:buFont typeface="Wingdings" panose="05000000000000000000" pitchFamily="2" charset="2"/>
              <a:buChar char="q"/>
            </a:pPr>
            <a:r>
              <a:rPr lang="en-US" sz="2400" dirty="0" smtClean="0"/>
              <a:t> On </a:t>
            </a:r>
            <a:r>
              <a:rPr lang="en-US" sz="2400" dirty="0"/>
              <a:t>each additional node, you wish to add to the cluster, use the Docker CLI to </a:t>
            </a:r>
            <a:r>
              <a:rPr lang="en-US" sz="2400" b="1" dirty="0"/>
              <a:t>join</a:t>
            </a:r>
            <a:r>
              <a:rPr lang="en-US" sz="2400" dirty="0"/>
              <a:t> the existing group. </a:t>
            </a:r>
            <a:endParaRPr lang="en-US" sz="2400" dirty="0" smtClean="0"/>
          </a:p>
          <a:p>
            <a:pPr>
              <a:buFont typeface="Wingdings" panose="05000000000000000000" pitchFamily="2" charset="2"/>
              <a:buChar char="q"/>
            </a:pPr>
            <a:r>
              <a:rPr lang="en-US" sz="2400" dirty="0"/>
              <a:t> </a:t>
            </a:r>
            <a:r>
              <a:rPr lang="en-US" sz="2400" dirty="0" smtClean="0"/>
              <a:t>Joining </a:t>
            </a:r>
            <a:r>
              <a:rPr lang="en-US" sz="2400" dirty="0"/>
              <a:t>is done by pointing the other host to a </a:t>
            </a:r>
            <a:r>
              <a:rPr lang="en-US" sz="2400" b="1" dirty="0"/>
              <a:t>current</a:t>
            </a:r>
            <a:r>
              <a:rPr lang="en-US" sz="2400" dirty="0"/>
              <a:t> manager of the cluster. </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319</a:t>
            </a:fld>
            <a:endParaRPr lang="en-US" altLang="en-US"/>
          </a:p>
        </p:txBody>
      </p:sp>
    </p:spTree>
    <p:extLst>
      <p:ext uri="{BB962C8B-B14F-4D97-AF65-F5344CB8AC3E}">
        <p14:creationId xmlns:p14="http://schemas.microsoft.com/office/powerpoint/2010/main" val="205462305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Application Server in a Docker Container</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altLang="en-US" dirty="0" smtClean="0"/>
              <a:t>Making containers application servers</a:t>
            </a:r>
            <a:endParaRPr lang="en-US" dirty="0" smtClean="0"/>
          </a:p>
        </p:txBody>
      </p:sp>
    </p:spTree>
    <p:extLst>
      <p:ext uri="{BB962C8B-B14F-4D97-AF65-F5344CB8AC3E}">
        <p14:creationId xmlns:p14="http://schemas.microsoft.com/office/powerpoint/2010/main" val="1949315863"/>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Cluster</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Docker now uses an </a:t>
            </a:r>
            <a:r>
              <a:rPr lang="en-US" sz="2400" b="1" dirty="0"/>
              <a:t>additional</a:t>
            </a:r>
            <a:r>
              <a:rPr lang="en-US" sz="2400" dirty="0"/>
              <a:t> port, </a:t>
            </a:r>
            <a:r>
              <a:rPr lang="en-US" sz="2400" i="1" dirty="0"/>
              <a:t>2377</a:t>
            </a:r>
            <a:r>
              <a:rPr lang="en-US" sz="2400" dirty="0"/>
              <a:t>, for managing the Swarm. </a:t>
            </a:r>
            <a:endParaRPr lang="en-US" sz="2400" dirty="0" smtClean="0"/>
          </a:p>
          <a:p>
            <a:pPr>
              <a:buFont typeface="Wingdings" panose="05000000000000000000" pitchFamily="2" charset="2"/>
              <a:buChar char="q"/>
            </a:pPr>
            <a:r>
              <a:rPr lang="en-US" sz="2400" dirty="0" smtClean="0"/>
              <a:t> The </a:t>
            </a:r>
            <a:r>
              <a:rPr lang="en-US" sz="2400" dirty="0"/>
              <a:t>port should be blocked from public access and only accessed by </a:t>
            </a:r>
            <a:r>
              <a:rPr lang="en-US" sz="2400" b="1" dirty="0"/>
              <a:t>trusted</a:t>
            </a:r>
            <a:r>
              <a:rPr lang="en-US" sz="2400" dirty="0"/>
              <a:t> users and nodes. </a:t>
            </a:r>
            <a:endParaRPr lang="en-US" sz="2400" dirty="0" smtClean="0"/>
          </a:p>
          <a:p>
            <a:pPr>
              <a:buFont typeface="Wingdings" panose="05000000000000000000" pitchFamily="2" charset="2"/>
              <a:buChar char="q"/>
            </a:pPr>
            <a:r>
              <a:rPr lang="en-US" sz="2400" dirty="0" smtClean="0"/>
              <a:t> We </a:t>
            </a:r>
            <a:r>
              <a:rPr lang="en-US" sz="2400" dirty="0"/>
              <a:t>recommend using VPNs or private </a:t>
            </a:r>
            <a:r>
              <a:rPr lang="en-US" sz="2400" dirty="0" smtClean="0"/>
              <a:t>                                                                  networks </a:t>
            </a:r>
            <a:r>
              <a:rPr lang="en-US" sz="2400" dirty="0"/>
              <a:t>to </a:t>
            </a:r>
            <a:r>
              <a:rPr lang="en-US" sz="2400" b="1" dirty="0"/>
              <a:t>secure</a:t>
            </a:r>
            <a:r>
              <a:rPr lang="en-US" sz="2400" dirty="0"/>
              <a:t> access.</a:t>
            </a:r>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320</a:t>
            </a:fld>
            <a:endParaRPr lang="en-US" alt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90" y="2129749"/>
            <a:ext cx="4445000" cy="4034692"/>
          </a:xfrm>
          <a:prstGeom prst="rect">
            <a:avLst/>
          </a:prstGeom>
        </p:spPr>
      </p:pic>
    </p:spTree>
    <p:extLst>
      <p:ext uri="{BB962C8B-B14F-4D97-AF65-F5344CB8AC3E}">
        <p14:creationId xmlns:p14="http://schemas.microsoft.com/office/powerpoint/2010/main" val="545874860"/>
      </p:ext>
    </p:extLst>
  </p:cSld>
  <p:clrMapOvr>
    <a:masterClrMapping/>
  </p:clrMapOvr>
  <p:transition>
    <p:fade/>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Join Cluster</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The first </a:t>
            </a:r>
            <a:r>
              <a:rPr lang="en-US" sz="2400" dirty="0" smtClean="0"/>
              <a:t>task </a:t>
            </a:r>
            <a:r>
              <a:rPr lang="en-US" sz="2400" dirty="0"/>
              <a:t>is to </a:t>
            </a:r>
            <a:r>
              <a:rPr lang="en-US" sz="2400" b="1" dirty="0"/>
              <a:t>obtain</a:t>
            </a:r>
            <a:r>
              <a:rPr lang="en-US" sz="2400" dirty="0"/>
              <a:t> the token required to add a </a:t>
            </a:r>
            <a:r>
              <a:rPr lang="en-US" sz="2400" dirty="0" smtClean="0"/>
              <a:t>node to </a:t>
            </a:r>
            <a:r>
              <a:rPr lang="en-US" sz="2400" dirty="0"/>
              <a:t>the cluster. </a:t>
            </a:r>
            <a:endParaRPr lang="en-US" sz="2400" dirty="0" smtClean="0"/>
          </a:p>
          <a:p>
            <a:pPr>
              <a:buFont typeface="Wingdings" panose="05000000000000000000" pitchFamily="2" charset="2"/>
              <a:buChar char="q"/>
            </a:pPr>
            <a:r>
              <a:rPr lang="en-US" sz="2400" dirty="0" smtClean="0"/>
              <a:t> For </a:t>
            </a:r>
            <a:r>
              <a:rPr lang="en-US" sz="2400" dirty="0"/>
              <a:t>demonstration purposes, we'll ask the manager what the </a:t>
            </a:r>
            <a:r>
              <a:rPr lang="en-US" sz="2400" b="1" dirty="0"/>
              <a:t>token</a:t>
            </a:r>
            <a:r>
              <a:rPr lang="en-US" sz="2400" dirty="0"/>
              <a:t> is via </a:t>
            </a:r>
            <a:r>
              <a:rPr lang="en-US" sz="2400" i="1" dirty="0">
                <a:latin typeface="Courier New" charset="0"/>
                <a:ea typeface="Courier New" charset="0"/>
                <a:cs typeface="Courier New" charset="0"/>
              </a:rPr>
              <a:t>swarm join-token</a:t>
            </a:r>
            <a:r>
              <a:rPr lang="en-US" sz="2400" dirty="0"/>
              <a:t>. </a:t>
            </a: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smtClean="0"/>
          </a:p>
          <a:p>
            <a:pPr lvl="1">
              <a:buFont typeface="Wingdings" panose="05000000000000000000" pitchFamily="2" charset="2"/>
              <a:buChar char="q"/>
            </a:pPr>
            <a:r>
              <a:rPr lang="en-US" sz="2200" dirty="0"/>
              <a:t> </a:t>
            </a:r>
            <a:r>
              <a:rPr lang="en-US" sz="2200" dirty="0" smtClean="0"/>
              <a:t>NOTE: In </a:t>
            </a:r>
            <a:r>
              <a:rPr lang="en-US" sz="2200" dirty="0"/>
              <a:t>production, this token should be stored securely and only accessible by trusted individuals. </a:t>
            </a: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321</a:t>
            </a:fld>
            <a:endParaRPr lang="en-US" altLang="en-US"/>
          </a:p>
        </p:txBody>
      </p:sp>
      <p:sp>
        <p:nvSpPr>
          <p:cNvPr id="6" name="Content Placeholder 2"/>
          <p:cNvSpPr>
            <a:spLocks noGrp="1"/>
          </p:cNvSpPr>
          <p:nvPr/>
        </p:nvSpPr>
        <p:spPr>
          <a:xfrm>
            <a:off x="1554479" y="2741581"/>
            <a:ext cx="9144000" cy="65711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bg1"/>
                </a:solidFill>
                <a:latin typeface="Courier New" charset="0"/>
                <a:ea typeface="Courier New" charset="0"/>
                <a:cs typeface="Courier New" charset="0"/>
              </a:rPr>
              <a:t>token=$(</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-H 172.17.0.65:2345 swarm join-token -q worker) &amp;&amp; echo $</a:t>
            </a:r>
            <a:r>
              <a:rPr lang="en-US" dirty="0" smtClean="0">
                <a:solidFill>
                  <a:schemeClr val="bg1"/>
                </a:solidFill>
                <a:latin typeface="Courier New" charset="0"/>
                <a:ea typeface="Courier New" charset="0"/>
                <a:cs typeface="Courier New" charset="0"/>
              </a:rPr>
              <a:t>token</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476095503"/>
      </p:ext>
    </p:extLst>
  </p:cSld>
  <p:clrMapOvr>
    <a:masterClrMapping/>
  </p:clrMapOvr>
  <p:transition>
    <p:fade/>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Join Cluster</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On </a:t>
            </a:r>
            <a:r>
              <a:rPr lang="en-US" sz="2400" dirty="0"/>
              <a:t>the second host, </a:t>
            </a:r>
            <a:r>
              <a:rPr lang="en-US" sz="2400" b="1" dirty="0"/>
              <a:t>join</a:t>
            </a:r>
            <a:r>
              <a:rPr lang="en-US" sz="2400" dirty="0"/>
              <a:t> the cluster by requesting access via the manager. </a:t>
            </a:r>
            <a:endParaRPr lang="en-US" sz="2400" dirty="0" smtClean="0"/>
          </a:p>
          <a:p>
            <a:pPr>
              <a:buFont typeface="Wingdings" panose="05000000000000000000" pitchFamily="2" charset="2"/>
              <a:buChar char="q"/>
            </a:pPr>
            <a:r>
              <a:rPr lang="en-US" sz="2400" dirty="0"/>
              <a:t> </a:t>
            </a:r>
            <a:r>
              <a:rPr lang="en-US" sz="2400" dirty="0" smtClean="0"/>
              <a:t>The </a:t>
            </a:r>
            <a:r>
              <a:rPr lang="en-US" sz="2400" b="1" dirty="0"/>
              <a:t>token</a:t>
            </a:r>
            <a:r>
              <a:rPr lang="en-US" sz="2400" dirty="0"/>
              <a:t> is provided as an additional </a:t>
            </a:r>
            <a:r>
              <a:rPr lang="en-US" sz="2400" dirty="0" smtClean="0"/>
              <a:t>parameter, like this:</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322</a:t>
            </a:fld>
            <a:endParaRPr lang="en-US" altLang="en-US"/>
          </a:p>
        </p:txBody>
      </p:sp>
      <p:sp>
        <p:nvSpPr>
          <p:cNvPr id="6" name="Content Placeholder 2"/>
          <p:cNvSpPr>
            <a:spLocks noGrp="1"/>
          </p:cNvSpPr>
          <p:nvPr/>
        </p:nvSpPr>
        <p:spPr>
          <a:xfrm>
            <a:off x="1752600" y="2209800"/>
            <a:ext cx="7865580" cy="349151"/>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swarm join 172.17.0.65:2377 --token $token</a:t>
            </a:r>
          </a:p>
        </p:txBody>
      </p:sp>
    </p:spTree>
    <p:extLst>
      <p:ext uri="{BB962C8B-B14F-4D97-AF65-F5344CB8AC3E}">
        <p14:creationId xmlns:p14="http://schemas.microsoft.com/office/powerpoint/2010/main" val="1186902208"/>
      </p:ext>
    </p:extLst>
  </p:cSld>
  <p:clrMapOvr>
    <a:masterClrMapping/>
  </p:clrMapOvr>
  <p:transition>
    <p:fade/>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Join Cluster</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By </a:t>
            </a:r>
            <a:r>
              <a:rPr lang="en-US" sz="2400" b="1" dirty="0"/>
              <a:t>default</a:t>
            </a:r>
            <a:r>
              <a:rPr lang="en-US" sz="2400" dirty="0"/>
              <a:t>, the manager will automatically accept new nodes being added to the cluster. </a:t>
            </a:r>
            <a:endParaRPr lang="en-US" sz="2400" dirty="0" smtClean="0"/>
          </a:p>
          <a:p>
            <a:pPr>
              <a:buFont typeface="Wingdings" panose="05000000000000000000" pitchFamily="2" charset="2"/>
              <a:buChar char="q"/>
            </a:pPr>
            <a:r>
              <a:rPr lang="en-US" sz="2400" dirty="0"/>
              <a:t> </a:t>
            </a:r>
            <a:r>
              <a:rPr lang="en-US" sz="2400" dirty="0" smtClean="0"/>
              <a:t>You </a:t>
            </a:r>
            <a:r>
              <a:rPr lang="en-US" sz="2400" dirty="0"/>
              <a:t>can </a:t>
            </a:r>
            <a:r>
              <a:rPr lang="en-US" sz="2400" b="1" dirty="0"/>
              <a:t>view</a:t>
            </a:r>
            <a:r>
              <a:rPr lang="en-US" sz="2400" dirty="0"/>
              <a:t> all nodes in the cluster </a:t>
            </a:r>
            <a:r>
              <a:rPr lang="en-US" sz="2400" dirty="0" smtClean="0"/>
              <a:t>using:</a:t>
            </a:r>
          </a:p>
          <a:p>
            <a:pPr>
              <a:buFont typeface="Wingdings" panose="05000000000000000000" pitchFamily="2" charset="2"/>
              <a:buChar char="q"/>
            </a:pPr>
            <a:endParaRPr lang="en-US" sz="2400" dirty="0" smtClean="0"/>
          </a:p>
          <a:p>
            <a:pPr>
              <a:buFont typeface="Wingdings" panose="05000000000000000000" pitchFamily="2" charset="2"/>
              <a:buChar char="q"/>
            </a:pPr>
            <a:r>
              <a:rPr lang="en-US" sz="2400" dirty="0"/>
              <a:t> </a:t>
            </a:r>
            <a:r>
              <a:rPr lang="en-US" sz="2400" dirty="0" smtClean="0"/>
              <a:t>Output:</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323</a:t>
            </a:fld>
            <a:endParaRPr lang="en-US" altLang="en-US"/>
          </a:p>
        </p:txBody>
      </p:sp>
      <p:sp>
        <p:nvSpPr>
          <p:cNvPr id="6" name="Content Placeholder 2"/>
          <p:cNvSpPr>
            <a:spLocks noGrp="1"/>
          </p:cNvSpPr>
          <p:nvPr/>
        </p:nvSpPr>
        <p:spPr>
          <a:xfrm>
            <a:off x="1066801" y="3429001"/>
            <a:ext cx="10286999" cy="990600"/>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latin typeface="Courier New" charset="0"/>
                <a:ea typeface="Courier New" charset="0"/>
                <a:cs typeface="Courier New" charset="0"/>
              </a:rPr>
              <a:t>ID                           </a:t>
            </a:r>
            <a:r>
              <a:rPr lang="en-US" sz="1800" dirty="0" smtClean="0">
                <a:solidFill>
                  <a:schemeClr val="tx1"/>
                </a:solidFill>
                <a:latin typeface="Courier New" charset="0"/>
                <a:ea typeface="Courier New" charset="0"/>
                <a:cs typeface="Courier New" charset="0"/>
              </a:rPr>
              <a:t>     HOSTNAME  </a:t>
            </a:r>
            <a:r>
              <a:rPr lang="en-US" sz="1800" dirty="0">
                <a:solidFill>
                  <a:schemeClr val="tx1"/>
                </a:solidFill>
                <a:latin typeface="Courier New" charset="0"/>
                <a:ea typeface="Courier New" charset="0"/>
                <a:cs typeface="Courier New" charset="0"/>
              </a:rPr>
              <a:t>STATUS  AVAILABILITY  </a:t>
            </a:r>
            <a:r>
              <a:rPr lang="en-US" sz="1800" dirty="0" smtClean="0">
                <a:solidFill>
                  <a:schemeClr val="tx1"/>
                </a:solidFill>
                <a:latin typeface="Courier New" charset="0"/>
                <a:ea typeface="Courier New" charset="0"/>
                <a:cs typeface="Courier New" charset="0"/>
              </a:rPr>
              <a:t>MANAGER  </a:t>
            </a:r>
            <a:r>
              <a:rPr lang="en-US" sz="1800" dirty="0">
                <a:solidFill>
                  <a:schemeClr val="tx1"/>
                </a:solidFill>
                <a:latin typeface="Courier New" charset="0"/>
                <a:ea typeface="Courier New" charset="0"/>
                <a:cs typeface="Courier New" charset="0"/>
              </a:rPr>
              <a:t>STATUS5re1humv246m6clujn0zng9jy    </a:t>
            </a:r>
            <a:r>
              <a:rPr lang="en-US" sz="1800" dirty="0" err="1">
                <a:solidFill>
                  <a:schemeClr val="tx1"/>
                </a:solidFill>
                <a:latin typeface="Courier New" charset="0"/>
                <a:ea typeface="Courier New" charset="0"/>
                <a:cs typeface="Courier New" charset="0"/>
              </a:rPr>
              <a:t>docker</a:t>
            </a:r>
            <a:r>
              <a:rPr lang="en-US" sz="1800" dirty="0">
                <a:solidFill>
                  <a:schemeClr val="tx1"/>
                </a:solidFill>
                <a:latin typeface="Courier New" charset="0"/>
                <a:ea typeface="Courier New" charset="0"/>
                <a:cs typeface="Courier New" charset="0"/>
              </a:rPr>
              <a:t>    Ready   Activerbavg04vwiijyzzjwdjoc3io2 *  </a:t>
            </a:r>
            <a:r>
              <a:rPr lang="en-US" sz="1800" dirty="0" err="1">
                <a:solidFill>
                  <a:schemeClr val="tx1"/>
                </a:solidFill>
                <a:latin typeface="Courier New" charset="0"/>
                <a:ea typeface="Courier New" charset="0"/>
                <a:cs typeface="Courier New" charset="0"/>
              </a:rPr>
              <a:t>docker</a:t>
            </a:r>
            <a:r>
              <a:rPr lang="en-US" sz="1800" dirty="0">
                <a:solidFill>
                  <a:schemeClr val="tx1"/>
                </a:solidFill>
                <a:latin typeface="Courier New" charset="0"/>
                <a:ea typeface="Courier New" charset="0"/>
                <a:cs typeface="Courier New" charset="0"/>
              </a:rPr>
              <a:t>    Ready   Active        Leader</a:t>
            </a:r>
          </a:p>
        </p:txBody>
      </p:sp>
      <p:sp>
        <p:nvSpPr>
          <p:cNvPr id="8" name="Content Placeholder 2"/>
          <p:cNvSpPr>
            <a:spLocks noGrp="1"/>
          </p:cNvSpPr>
          <p:nvPr/>
        </p:nvSpPr>
        <p:spPr>
          <a:xfrm>
            <a:off x="4572000" y="2514600"/>
            <a:ext cx="2426263" cy="323708"/>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solidFill>
                  <a:schemeClr val="bg1"/>
                </a:solidFill>
                <a:latin typeface="Courier New" charset="0"/>
                <a:ea typeface="Courier New" charset="0"/>
                <a:cs typeface="Courier New" charset="0"/>
              </a:rPr>
              <a:t>d</a:t>
            </a:r>
            <a:r>
              <a:rPr lang="en-US" dirty="0" err="1" smtClean="0">
                <a:solidFill>
                  <a:schemeClr val="bg1"/>
                </a:solidFill>
                <a:latin typeface="Courier New" charset="0"/>
                <a:ea typeface="Courier New" charset="0"/>
                <a:cs typeface="Courier New" charset="0"/>
              </a:rPr>
              <a:t>ocker</a:t>
            </a:r>
            <a:r>
              <a:rPr lang="en-US" dirty="0" smtClean="0">
                <a:solidFill>
                  <a:schemeClr val="bg1"/>
                </a:solidFill>
                <a:latin typeface="Courier New" charset="0"/>
                <a:ea typeface="Courier New" charset="0"/>
                <a:cs typeface="Courier New" charset="0"/>
              </a:rPr>
              <a:t> node ls</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392045115"/>
      </p:ext>
    </p:extLst>
  </p:cSld>
  <p:clrMapOvr>
    <a:masterClrMapping/>
  </p:clrMapOvr>
  <p:transition>
    <p:fade/>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Overlay </a:t>
            </a:r>
            <a:r>
              <a:rPr lang="en-US" dirty="0"/>
              <a:t>Network</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Swarm Mode also introduces </a:t>
            </a:r>
            <a:r>
              <a:rPr lang="en-US" sz="2400" dirty="0" smtClean="0"/>
              <a:t>another </a:t>
            </a:r>
            <a:r>
              <a:rPr lang="en-US" sz="2400" b="1" dirty="0" smtClean="0"/>
              <a:t>networking</a:t>
            </a:r>
            <a:r>
              <a:rPr lang="en-US" sz="2400" dirty="0" smtClean="0"/>
              <a:t> </a:t>
            </a:r>
            <a:r>
              <a:rPr lang="en-US" sz="2400" dirty="0"/>
              <a:t>model. </a:t>
            </a:r>
            <a:endParaRPr lang="en-US" sz="2400" dirty="0" smtClean="0"/>
          </a:p>
          <a:p>
            <a:pPr>
              <a:buFont typeface="Wingdings" panose="05000000000000000000" pitchFamily="2" charset="2"/>
              <a:buChar char="q"/>
            </a:pPr>
            <a:r>
              <a:rPr lang="en-US" sz="2400" dirty="0"/>
              <a:t> </a:t>
            </a:r>
            <a:r>
              <a:rPr lang="en-US" sz="2400" dirty="0" smtClean="0"/>
              <a:t>In </a:t>
            </a:r>
            <a:r>
              <a:rPr lang="en-US" sz="2400" b="1" dirty="0"/>
              <a:t>previous</a:t>
            </a:r>
            <a:r>
              <a:rPr lang="en-US" sz="2400" dirty="0"/>
              <a:t> versions, Docker required the use of an external key-value store, such as Consul, to ensure consistency across the network. </a:t>
            </a:r>
            <a:endParaRPr lang="en-US" sz="2400" dirty="0" smtClean="0"/>
          </a:p>
          <a:p>
            <a:pPr>
              <a:buFont typeface="Wingdings" panose="05000000000000000000" pitchFamily="2" charset="2"/>
              <a:buChar char="q"/>
            </a:pPr>
            <a:r>
              <a:rPr lang="en-US" sz="2400" dirty="0"/>
              <a:t> </a:t>
            </a:r>
            <a:r>
              <a:rPr lang="en-US" sz="2400" dirty="0" smtClean="0"/>
              <a:t>The </a:t>
            </a:r>
            <a:r>
              <a:rPr lang="en-US" sz="2400" dirty="0"/>
              <a:t>need for consensus and KV has now been incorporated </a:t>
            </a:r>
            <a:r>
              <a:rPr lang="en-US" sz="2400" b="1" dirty="0"/>
              <a:t>internally</a:t>
            </a:r>
            <a:r>
              <a:rPr lang="en-US" sz="2400" dirty="0"/>
              <a:t> into Docker and no longer depends on external services.</a:t>
            </a:r>
            <a:endParaRPr lang="en-US" sz="2400" dirty="0" smtClean="0"/>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324</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230669"/>
            <a:ext cx="4876800" cy="2790825"/>
          </a:xfrm>
          <a:prstGeom prst="rect">
            <a:avLst/>
          </a:prstGeom>
        </p:spPr>
      </p:pic>
    </p:spTree>
    <p:extLst>
      <p:ext uri="{BB962C8B-B14F-4D97-AF65-F5344CB8AC3E}">
        <p14:creationId xmlns:p14="http://schemas.microsoft.com/office/powerpoint/2010/main" val="600078326"/>
      </p:ext>
    </p:extLst>
  </p:cSld>
  <p:clrMapOvr>
    <a:masterClrMapping/>
  </p:clrMapOvr>
  <p:transition>
    <p:fade/>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Overlay </a:t>
            </a:r>
            <a:r>
              <a:rPr lang="en-US" dirty="0"/>
              <a:t>Network</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The improved networking approach follows the </a:t>
            </a:r>
            <a:r>
              <a:rPr lang="en-US" sz="2400" b="1" dirty="0"/>
              <a:t>same</a:t>
            </a:r>
            <a:r>
              <a:rPr lang="en-US" sz="2400" dirty="0"/>
              <a:t> syntax as previously. </a:t>
            </a:r>
            <a:endParaRPr lang="en-US" sz="2400" dirty="0" smtClean="0"/>
          </a:p>
          <a:p>
            <a:pPr>
              <a:buFont typeface="Wingdings" panose="05000000000000000000" pitchFamily="2" charset="2"/>
              <a:buChar char="q"/>
            </a:pPr>
            <a:r>
              <a:rPr lang="en-US" sz="2400" dirty="0"/>
              <a:t> </a:t>
            </a:r>
            <a:r>
              <a:rPr lang="en-US" sz="2400" dirty="0" smtClean="0"/>
              <a:t>The</a:t>
            </a:r>
            <a:r>
              <a:rPr lang="en-US" sz="2400" dirty="0"/>
              <a:t> </a:t>
            </a:r>
            <a:r>
              <a:rPr lang="en-US" sz="2400" b="1" dirty="0"/>
              <a:t>overlay</a:t>
            </a:r>
            <a:r>
              <a:rPr lang="en-US" sz="2400" dirty="0"/>
              <a:t> network is used to enable containers on different hosts to communicate. </a:t>
            </a:r>
            <a:endParaRPr lang="en-US" sz="2400" dirty="0" smtClean="0"/>
          </a:p>
          <a:p>
            <a:pPr>
              <a:buFont typeface="Wingdings" panose="05000000000000000000" pitchFamily="2" charset="2"/>
              <a:buChar char="q"/>
            </a:pPr>
            <a:r>
              <a:rPr lang="en-US" sz="2400" dirty="0" smtClean="0"/>
              <a:t>Under </a:t>
            </a:r>
            <a:r>
              <a:rPr lang="en-US" sz="2400" dirty="0"/>
              <a:t>the covers, this is a Virtual Extensible LAN (</a:t>
            </a:r>
            <a:r>
              <a:rPr lang="en-US" sz="2400" b="1" dirty="0"/>
              <a:t>VXLAN</a:t>
            </a:r>
            <a:r>
              <a:rPr lang="en-US" sz="2400" dirty="0"/>
              <a:t>), designed for large scale cloud based deployments.</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325</a:t>
            </a:fld>
            <a:endParaRPr lang="en-US" altLang="en-US"/>
          </a:p>
        </p:txBody>
      </p:sp>
    </p:spTree>
    <p:extLst>
      <p:ext uri="{BB962C8B-B14F-4D97-AF65-F5344CB8AC3E}">
        <p14:creationId xmlns:p14="http://schemas.microsoft.com/office/powerpoint/2010/main" val="1534793349"/>
      </p:ext>
    </p:extLst>
  </p:cSld>
  <p:clrMapOvr>
    <a:masterClrMapping/>
  </p:clrMapOvr>
  <p:transition>
    <p:fade/>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Overlay </a:t>
            </a:r>
            <a:r>
              <a:rPr lang="en-US" dirty="0"/>
              <a:t>Network</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The </a:t>
            </a:r>
            <a:r>
              <a:rPr lang="en-US" sz="2400" dirty="0"/>
              <a:t>following command will create a new overlay network called </a:t>
            </a:r>
            <a:r>
              <a:rPr lang="en-US" sz="2400" b="1" dirty="0" err="1" smtClean="0"/>
              <a:t>skynet</a:t>
            </a:r>
            <a:r>
              <a:rPr lang="en-US" sz="2400" dirty="0"/>
              <a:t>:</a:t>
            </a: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r>
              <a:rPr lang="en-US" sz="2400" dirty="0" smtClean="0"/>
              <a:t> All </a:t>
            </a:r>
            <a:r>
              <a:rPr lang="en-US" sz="2400" dirty="0"/>
              <a:t>containers </a:t>
            </a:r>
            <a:r>
              <a:rPr lang="en-US" sz="2400" b="1" dirty="0"/>
              <a:t>registered</a:t>
            </a:r>
            <a:r>
              <a:rPr lang="en-US" sz="2400" dirty="0"/>
              <a:t> to this network can communicate with each other, regardless of which node they </a:t>
            </a:r>
            <a:r>
              <a:rPr lang="en-US" sz="2400" dirty="0" smtClean="0"/>
              <a:t>are deployed onto. </a:t>
            </a: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326</a:t>
            </a:fld>
            <a:endParaRPr lang="en-US" altLang="en-US"/>
          </a:p>
        </p:txBody>
      </p:sp>
      <p:sp>
        <p:nvSpPr>
          <p:cNvPr id="6" name="Content Placeholder 2"/>
          <p:cNvSpPr>
            <a:spLocks noGrp="1"/>
          </p:cNvSpPr>
          <p:nvPr/>
        </p:nvSpPr>
        <p:spPr>
          <a:xfrm>
            <a:off x="2626468" y="1634247"/>
            <a:ext cx="6297422" cy="346953"/>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network create -d overlay </a:t>
            </a:r>
            <a:r>
              <a:rPr lang="en-US" dirty="0" err="1">
                <a:solidFill>
                  <a:schemeClr val="bg1"/>
                </a:solidFill>
                <a:latin typeface="Courier New" charset="0"/>
                <a:ea typeface="Courier New" charset="0"/>
                <a:cs typeface="Courier New" charset="0"/>
              </a:rPr>
              <a:t>skynet</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825283567"/>
      </p:ext>
    </p:extLst>
  </p:cSld>
  <p:clrMapOvr>
    <a:masterClrMapping/>
  </p:clrMapOvr>
  <p:transition>
    <p:fade/>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 Service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By default, Docker uses a </a:t>
            </a:r>
            <a:r>
              <a:rPr lang="en-US" sz="2400" b="1" dirty="0"/>
              <a:t>spread</a:t>
            </a:r>
            <a:r>
              <a:rPr lang="en-US" sz="2400" dirty="0"/>
              <a:t> replication model for deciding which containers should run on which hosts. </a:t>
            </a:r>
            <a:endParaRPr lang="en-US" sz="2400" dirty="0" smtClean="0"/>
          </a:p>
          <a:p>
            <a:pPr>
              <a:buFont typeface="Wingdings" panose="05000000000000000000" pitchFamily="2" charset="2"/>
              <a:buChar char="q"/>
            </a:pPr>
            <a:r>
              <a:rPr lang="en-US" sz="2400" dirty="0" smtClean="0"/>
              <a:t> The </a:t>
            </a:r>
            <a:r>
              <a:rPr lang="en-US" sz="2400" dirty="0"/>
              <a:t>spread approach ensures that containers are deployed across the cluster </a:t>
            </a:r>
            <a:r>
              <a:rPr lang="en-US" sz="2400" b="1" dirty="0"/>
              <a:t>evenly</a:t>
            </a:r>
            <a:r>
              <a:rPr lang="en-US" sz="2400" dirty="0"/>
              <a:t>. </a:t>
            </a:r>
            <a:endParaRPr lang="en-US" sz="2400" dirty="0" smtClean="0"/>
          </a:p>
          <a:p>
            <a:pPr>
              <a:buFont typeface="Wingdings" panose="05000000000000000000" pitchFamily="2" charset="2"/>
              <a:buChar char="q"/>
            </a:pPr>
            <a:r>
              <a:rPr lang="en-US" sz="2400" dirty="0"/>
              <a:t> </a:t>
            </a:r>
            <a:r>
              <a:rPr lang="en-US" sz="2400" dirty="0" smtClean="0"/>
              <a:t>If one </a:t>
            </a:r>
            <a:r>
              <a:rPr lang="en-US" sz="2400" dirty="0"/>
              <a:t>of the nodes are </a:t>
            </a:r>
            <a:r>
              <a:rPr lang="en-US" sz="2400" b="1" dirty="0"/>
              <a:t>removed</a:t>
            </a:r>
            <a:r>
              <a:rPr lang="en-US" sz="2400" dirty="0"/>
              <a:t> </a:t>
            </a:r>
            <a:r>
              <a:rPr lang="en-US" sz="2400" dirty="0" smtClean="0"/>
              <a:t>from </a:t>
            </a:r>
            <a:r>
              <a:rPr lang="en-US" sz="2400" dirty="0"/>
              <a:t>the cluster, the containers running are spread across the other available </a:t>
            </a:r>
            <a:r>
              <a:rPr lang="en-US" sz="2400" dirty="0" smtClean="0"/>
              <a:t>nodes. </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327</a:t>
            </a:fld>
            <a:endParaRPr lang="en-US" alt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773" y="3056197"/>
            <a:ext cx="3403590" cy="3403590"/>
          </a:xfrm>
          <a:prstGeom prst="rect">
            <a:avLst/>
          </a:prstGeom>
        </p:spPr>
      </p:pic>
    </p:spTree>
    <p:extLst>
      <p:ext uri="{BB962C8B-B14F-4D97-AF65-F5344CB8AC3E}">
        <p14:creationId xmlns:p14="http://schemas.microsoft.com/office/powerpoint/2010/main" val="2134776005"/>
      </p:ext>
    </p:extLst>
  </p:cSld>
  <p:clrMapOvr>
    <a:masterClrMapping/>
  </p:clrMapOvr>
  <p:transition>
    <p:fade/>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 Service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The </a:t>
            </a:r>
            <a:r>
              <a:rPr lang="en-US" sz="2400" dirty="0"/>
              <a:t>new </a:t>
            </a:r>
            <a:r>
              <a:rPr lang="en-US" sz="2400" b="1" dirty="0" smtClean="0"/>
              <a:t>Services</a:t>
            </a:r>
            <a:r>
              <a:rPr lang="en-US" sz="2400" dirty="0" smtClean="0"/>
              <a:t> concept </a:t>
            </a:r>
            <a:r>
              <a:rPr lang="en-US" sz="2400" dirty="0"/>
              <a:t>is used to run containers across the cluster. </a:t>
            </a:r>
            <a:endParaRPr lang="en-US" sz="2400" dirty="0" smtClean="0"/>
          </a:p>
          <a:p>
            <a:pPr>
              <a:buFont typeface="Wingdings" panose="05000000000000000000" pitchFamily="2" charset="2"/>
              <a:buChar char="q"/>
            </a:pPr>
            <a:r>
              <a:rPr lang="en-US" sz="2400" dirty="0"/>
              <a:t> </a:t>
            </a:r>
            <a:r>
              <a:rPr lang="en-US" sz="2400" dirty="0" smtClean="0"/>
              <a:t>This </a:t>
            </a:r>
            <a:r>
              <a:rPr lang="en-US" sz="2400" dirty="0"/>
              <a:t>is a </a:t>
            </a:r>
            <a:r>
              <a:rPr lang="en-US" sz="2400" b="1" dirty="0"/>
              <a:t>higher-level</a:t>
            </a:r>
            <a:r>
              <a:rPr lang="en-US" sz="2400" dirty="0"/>
              <a:t> concept than containers. </a:t>
            </a:r>
            <a:endParaRPr lang="en-US" sz="2400" dirty="0" smtClean="0"/>
          </a:p>
          <a:p>
            <a:pPr>
              <a:buFont typeface="Wingdings" panose="05000000000000000000" pitchFamily="2" charset="2"/>
              <a:buChar char="q"/>
            </a:pPr>
            <a:r>
              <a:rPr lang="en-US" sz="2400" dirty="0"/>
              <a:t> </a:t>
            </a:r>
            <a:r>
              <a:rPr lang="en-US" sz="2400" dirty="0" smtClean="0"/>
              <a:t>A </a:t>
            </a:r>
            <a:r>
              <a:rPr lang="en-US" sz="2400" dirty="0"/>
              <a:t>service allows you to define how applications should be deployed at </a:t>
            </a:r>
            <a:r>
              <a:rPr lang="en-US" sz="2400" b="1" dirty="0"/>
              <a:t>scale</a:t>
            </a:r>
            <a:r>
              <a:rPr lang="en-US" sz="2400" dirty="0"/>
              <a:t>. </a:t>
            </a:r>
            <a:endParaRPr lang="en-US" sz="2400" dirty="0" smtClean="0"/>
          </a:p>
          <a:p>
            <a:pPr>
              <a:buFont typeface="Wingdings" panose="05000000000000000000" pitchFamily="2" charset="2"/>
              <a:buChar char="q"/>
            </a:pPr>
            <a:r>
              <a:rPr lang="en-US" sz="2400" dirty="0"/>
              <a:t> </a:t>
            </a:r>
            <a:r>
              <a:rPr lang="en-US" sz="2400" dirty="0" smtClean="0"/>
              <a:t>By </a:t>
            </a:r>
            <a:r>
              <a:rPr lang="en-US" sz="2400" dirty="0"/>
              <a:t>updating the service, Docker updates the container required in a </a:t>
            </a:r>
            <a:r>
              <a:rPr lang="en-US" sz="2400" b="1" dirty="0"/>
              <a:t>managed</a:t>
            </a:r>
            <a:r>
              <a:rPr lang="en-US" sz="2400" dirty="0"/>
              <a:t> way.</a:t>
            </a:r>
            <a:r>
              <a:rPr lang="en-US" sz="2400" dirty="0" smtClean="0"/>
              <a:t> </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328</a:t>
            </a:fld>
            <a:endParaRPr lang="en-US" altLang="en-US"/>
          </a:p>
        </p:txBody>
      </p:sp>
    </p:spTree>
    <p:extLst>
      <p:ext uri="{BB962C8B-B14F-4D97-AF65-F5344CB8AC3E}">
        <p14:creationId xmlns:p14="http://schemas.microsoft.com/office/powerpoint/2010/main" val="1887218934"/>
      </p:ext>
    </p:extLst>
  </p:cSld>
  <p:clrMapOvr>
    <a:masterClrMapping/>
  </p:clrMapOvr>
  <p:transition>
    <p:fade/>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Deployment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a:t>
            </a:r>
            <a:r>
              <a:rPr lang="en-US" sz="2400" dirty="0" smtClean="0"/>
              <a:t>As an </a:t>
            </a:r>
            <a:r>
              <a:rPr lang="en-US" sz="2400" b="1" dirty="0" smtClean="0"/>
              <a:t>example</a:t>
            </a:r>
            <a:r>
              <a:rPr lang="en-US" sz="2400" dirty="0" smtClean="0"/>
              <a:t>, let’s deploy the </a:t>
            </a:r>
            <a:r>
              <a:rPr lang="en-US" sz="2400" dirty="0"/>
              <a:t>Docker Image </a:t>
            </a:r>
            <a:r>
              <a:rPr lang="en-US" sz="2400" dirty="0" err="1">
                <a:latin typeface="Courier New" charset="0"/>
                <a:ea typeface="Courier New" charset="0"/>
                <a:cs typeface="Courier New" charset="0"/>
              </a:rPr>
              <a:t>katacoda</a:t>
            </a:r>
            <a:r>
              <a:rPr lang="en-US" sz="2400" dirty="0">
                <a:latin typeface="Courier New" charset="0"/>
                <a:ea typeface="Courier New" charset="0"/>
                <a:cs typeface="Courier New" charset="0"/>
              </a:rPr>
              <a:t>/</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-http-server</a:t>
            </a:r>
            <a:r>
              <a:rPr lang="en-US" sz="2400" dirty="0"/>
              <a:t>. </a:t>
            </a:r>
            <a:endParaRPr lang="en-US" sz="2400" dirty="0" smtClean="0"/>
          </a:p>
          <a:p>
            <a:pPr>
              <a:buFont typeface="Wingdings" panose="05000000000000000000" pitchFamily="2" charset="2"/>
              <a:buChar char="q"/>
            </a:pPr>
            <a:r>
              <a:rPr lang="en-US" sz="2400" dirty="0"/>
              <a:t> </a:t>
            </a:r>
            <a:r>
              <a:rPr lang="en-US" sz="2400" dirty="0" smtClean="0"/>
              <a:t>We will give it </a:t>
            </a:r>
            <a:r>
              <a:rPr lang="en-US" sz="2400" dirty="0"/>
              <a:t>a friendly </a:t>
            </a:r>
            <a:r>
              <a:rPr lang="en-US" sz="2400" b="1" dirty="0"/>
              <a:t>name</a:t>
            </a:r>
            <a:r>
              <a:rPr lang="en-US" sz="2400" dirty="0"/>
              <a:t> </a:t>
            </a:r>
            <a:r>
              <a:rPr lang="en-US" sz="2400" dirty="0" smtClean="0"/>
              <a:t>like,</a:t>
            </a:r>
            <a:r>
              <a:rPr lang="en-US" sz="2400" dirty="0"/>
              <a:t> </a:t>
            </a:r>
            <a:r>
              <a:rPr lang="en-US" sz="2400" dirty="0" smtClean="0">
                <a:latin typeface="Courier New" charset="0"/>
                <a:ea typeface="Courier New" charset="0"/>
                <a:cs typeface="Courier New" charset="0"/>
              </a:rPr>
              <a:t>http.</a:t>
            </a:r>
          </a:p>
          <a:p>
            <a:pPr>
              <a:buFont typeface="Wingdings" panose="05000000000000000000" pitchFamily="2" charset="2"/>
              <a:buChar char="q"/>
            </a:pPr>
            <a:r>
              <a:rPr lang="en-US" sz="2400" dirty="0"/>
              <a:t> </a:t>
            </a:r>
            <a:r>
              <a:rPr lang="en-US" sz="2400" dirty="0" smtClean="0"/>
              <a:t>And we will </a:t>
            </a:r>
            <a:r>
              <a:rPr lang="en-US" sz="2400" b="1" dirty="0" smtClean="0"/>
              <a:t>attach</a:t>
            </a:r>
            <a:r>
              <a:rPr lang="en-US" sz="2400" dirty="0" smtClean="0"/>
              <a:t> it to </a:t>
            </a:r>
            <a:r>
              <a:rPr lang="en-US" sz="2400" dirty="0"/>
              <a:t>the newly created </a:t>
            </a:r>
            <a:r>
              <a:rPr lang="en-US" sz="2400" dirty="0" err="1">
                <a:latin typeface="Courier New" charset="0"/>
                <a:ea typeface="Courier New" charset="0"/>
                <a:cs typeface="Courier New" charset="0"/>
              </a:rPr>
              <a:t>skynet</a:t>
            </a:r>
            <a:r>
              <a:rPr lang="en-US" sz="2400" dirty="0"/>
              <a:t> network</a:t>
            </a:r>
            <a:r>
              <a:rPr lang="en-US" sz="2400" dirty="0" smtClean="0"/>
              <a:t>.</a:t>
            </a:r>
          </a:p>
          <a:p>
            <a:pPr>
              <a:buFont typeface="Wingdings" panose="05000000000000000000" pitchFamily="2" charset="2"/>
              <a:buChar char="q"/>
            </a:pPr>
            <a:r>
              <a:rPr lang="en-US" sz="2400" dirty="0"/>
              <a:t> For ensuring replication and availability, we </a:t>
            </a:r>
            <a:r>
              <a:rPr lang="en-US" sz="2400" dirty="0" smtClean="0"/>
              <a:t>will run </a:t>
            </a:r>
            <a:r>
              <a:rPr lang="en-US" sz="2400" dirty="0"/>
              <a:t>two </a:t>
            </a:r>
            <a:r>
              <a:rPr lang="en-US" sz="2400" dirty="0" smtClean="0"/>
              <a:t>instances </a:t>
            </a:r>
            <a:r>
              <a:rPr lang="en-US" sz="2400" dirty="0"/>
              <a:t>of </a:t>
            </a:r>
            <a:r>
              <a:rPr lang="en-US" sz="2400" b="1" dirty="0"/>
              <a:t>replicas</a:t>
            </a:r>
            <a:r>
              <a:rPr lang="en-US" sz="2400" dirty="0"/>
              <a:t>, of the container across our cluster.</a:t>
            </a:r>
          </a:p>
          <a:p>
            <a:r>
              <a:rPr lang="en-US" sz="2400" dirty="0"/>
              <a:t/>
            </a:r>
            <a:br>
              <a:rPr lang="en-US" sz="2400" dirty="0"/>
            </a:b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329</a:t>
            </a:fld>
            <a:endParaRPr lang="en-US" altLang="en-US"/>
          </a:p>
        </p:txBody>
      </p:sp>
    </p:spTree>
    <p:extLst>
      <p:ext uri="{BB962C8B-B14F-4D97-AF65-F5344CB8AC3E}">
        <p14:creationId xmlns:p14="http://schemas.microsoft.com/office/powerpoint/2010/main" val="68776177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an Application Server?</a:t>
            </a:r>
            <a:endParaRPr lang="en-US" dirty="0"/>
          </a:p>
        </p:txBody>
      </p:sp>
      <p:sp>
        <p:nvSpPr>
          <p:cNvPr id="7" name="Content Placeholder 2"/>
          <p:cNvSpPr>
            <a:spLocks noGrp="1"/>
          </p:cNvSpPr>
          <p:nvPr>
            <p:ph idx="1"/>
          </p:nvPr>
        </p:nvSpPr>
        <p:spPr>
          <a:xfrm>
            <a:off x="1097279" y="1066801"/>
            <a:ext cx="10058401" cy="4876799"/>
          </a:xfrm>
        </p:spPr>
        <p:txBody>
          <a:bodyPr>
            <a:noAutofit/>
          </a:bodyPr>
          <a:lstStyle/>
          <a:p>
            <a:pPr>
              <a:buFont typeface="Wingdings" charset="2"/>
              <a:buChar char="q"/>
            </a:pPr>
            <a:r>
              <a:rPr lang="en-US" sz="2400" dirty="0" smtClean="0"/>
              <a:t> In this lesson, you’ll be using a Tomcat, but what is a application server?</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a:p>
            <a:pPr>
              <a:buFont typeface="Wingdings" charset="2"/>
              <a:buChar char="q"/>
            </a:pPr>
            <a:r>
              <a:rPr lang="en-US" sz="2400" dirty="0"/>
              <a:t> </a:t>
            </a:r>
            <a:r>
              <a:rPr lang="en-US" sz="2400" dirty="0" smtClean="0"/>
              <a:t>Docker provides Tomcat images on Docker Hub to do this with</a:t>
            </a:r>
          </a:p>
          <a:p>
            <a:pPr>
              <a:buFont typeface="Wingdings" charset="2"/>
              <a:buChar char="q"/>
            </a:pPr>
            <a:r>
              <a:rPr lang="en-US" sz="2400" dirty="0"/>
              <a:t> </a:t>
            </a:r>
            <a:r>
              <a:rPr lang="en-US" sz="2400" dirty="0" smtClean="0"/>
              <a:t>We’ll look at port-mapping, container parameters, and more!</a:t>
            </a:r>
          </a:p>
          <a:p>
            <a:pPr>
              <a:buFont typeface="Wingdings" charset="2"/>
              <a:buChar char="q"/>
            </a:pPr>
            <a:endParaRPr lang="en-US" sz="2400" dirty="0" smtClean="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
        <p:nvSpPr>
          <p:cNvPr id="8" name="Rounded Rectangle 7"/>
          <p:cNvSpPr/>
          <p:nvPr/>
        </p:nvSpPr>
        <p:spPr>
          <a:xfrm>
            <a:off x="1066800" y="1676400"/>
            <a:ext cx="10058400" cy="14478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Wikipedia says:</a:t>
            </a:r>
          </a:p>
          <a:p>
            <a:r>
              <a:rPr lang="en-US" sz="2000" dirty="0" smtClean="0">
                <a:solidFill>
                  <a:schemeClr val="tx1"/>
                </a:solidFill>
                <a:latin typeface="+mj-lt"/>
                <a:ea typeface="Courier New" charset="0"/>
                <a:cs typeface="Courier New" charset="0"/>
              </a:rPr>
              <a:t>“An</a:t>
            </a:r>
            <a:r>
              <a:rPr lang="en-US" sz="2000" dirty="0">
                <a:solidFill>
                  <a:schemeClr val="tx1"/>
                </a:solidFill>
                <a:latin typeface="+mj-lt"/>
                <a:ea typeface="Courier New" charset="0"/>
                <a:cs typeface="Courier New" charset="0"/>
              </a:rPr>
              <a:t> application server is a software framework that provides both facilities to create web applications and a server environment to run </a:t>
            </a:r>
            <a:r>
              <a:rPr lang="en-US" sz="2000" dirty="0" smtClean="0">
                <a:solidFill>
                  <a:schemeClr val="tx1"/>
                </a:solidFill>
                <a:latin typeface="+mj-lt"/>
                <a:ea typeface="Courier New" charset="0"/>
                <a:cs typeface="Courier New" charset="0"/>
              </a:rPr>
              <a:t>them.”</a:t>
            </a:r>
            <a:endParaRPr lang="en-US" sz="2000" dirty="0">
              <a:solidFill>
                <a:schemeClr val="tx1"/>
              </a:solidFill>
              <a:latin typeface="+mj-lt"/>
              <a:ea typeface="Courier New" charset="0"/>
              <a:cs typeface="Courier New" charset="0"/>
            </a:endParaRPr>
          </a:p>
        </p:txBody>
      </p:sp>
    </p:spTree>
    <p:extLst>
      <p:ext uri="{BB962C8B-B14F-4D97-AF65-F5344CB8AC3E}">
        <p14:creationId xmlns:p14="http://schemas.microsoft.com/office/powerpoint/2010/main" val="24496928"/>
      </p:ext>
    </p:extLst>
  </p:cSld>
  <p:clrMapOvr>
    <a:masterClrMapping/>
  </p:clrMapOvr>
  <p:transition>
    <p:fade/>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Deployment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Finally, we </a:t>
            </a:r>
            <a:r>
              <a:rPr lang="en-US" sz="2400" dirty="0" smtClean="0"/>
              <a:t>will load </a:t>
            </a:r>
            <a:r>
              <a:rPr lang="en-US" sz="2400" dirty="0"/>
              <a:t>balance these two containers </a:t>
            </a:r>
            <a:r>
              <a:rPr lang="en-US" sz="2400" b="1" dirty="0"/>
              <a:t>together</a:t>
            </a:r>
            <a:r>
              <a:rPr lang="en-US" sz="2400" dirty="0"/>
              <a:t> on port </a:t>
            </a:r>
            <a:r>
              <a:rPr lang="en-US" sz="2400" i="1" dirty="0"/>
              <a:t>80</a:t>
            </a:r>
            <a:r>
              <a:rPr lang="en-US" sz="2400" dirty="0" smtClean="0"/>
              <a:t>.</a:t>
            </a:r>
          </a:p>
          <a:p>
            <a:pPr>
              <a:buFont typeface="Wingdings" panose="05000000000000000000" pitchFamily="2" charset="2"/>
              <a:buChar char="q"/>
            </a:pPr>
            <a:r>
              <a:rPr lang="en-US" sz="2400" dirty="0" smtClean="0"/>
              <a:t> Sending an HTTP request </a:t>
            </a:r>
            <a:r>
              <a:rPr lang="en-US" sz="2400" dirty="0"/>
              <a:t>to any of the nodes in the cluster will </a:t>
            </a:r>
            <a:r>
              <a:rPr lang="en-US" sz="2400" dirty="0" smtClean="0"/>
              <a:t>process the request </a:t>
            </a:r>
            <a:r>
              <a:rPr lang="en-US" sz="2400" dirty="0"/>
              <a:t>by </a:t>
            </a:r>
            <a:r>
              <a:rPr lang="en-US" sz="2400" b="1" dirty="0"/>
              <a:t>one</a:t>
            </a:r>
            <a:r>
              <a:rPr lang="en-US" sz="2400" dirty="0"/>
              <a:t> of the containers within the cluster. </a:t>
            </a:r>
            <a:endParaRPr lang="en-US" sz="2400" dirty="0" smtClean="0"/>
          </a:p>
          <a:p>
            <a:pPr>
              <a:buFont typeface="Wingdings" panose="05000000000000000000" pitchFamily="2" charset="2"/>
              <a:buChar char="q"/>
            </a:pPr>
            <a:endParaRPr lang="en-US" sz="2400" dirty="0" smtClean="0"/>
          </a:p>
          <a:p>
            <a:pPr lvl="1">
              <a:buFont typeface="Wingdings" panose="05000000000000000000" pitchFamily="2" charset="2"/>
              <a:buChar char="q"/>
            </a:pPr>
            <a:r>
              <a:rPr lang="en-US" sz="2200" dirty="0" smtClean="0"/>
              <a:t> NOTE: The </a:t>
            </a:r>
            <a:r>
              <a:rPr lang="en-US" sz="2200" dirty="0"/>
              <a:t>node which </a:t>
            </a:r>
            <a:r>
              <a:rPr lang="en-US" sz="2200" dirty="0" smtClean="0"/>
              <a:t>accepts </a:t>
            </a:r>
            <a:r>
              <a:rPr lang="en-US" sz="2200" dirty="0"/>
              <a:t>the request might not be the node where the container responses. Instead, Docker load-balances requests across all available containers</a:t>
            </a:r>
            <a:r>
              <a:rPr lang="en-US" sz="2200" dirty="0" smtClean="0"/>
              <a:t>.</a:t>
            </a:r>
          </a:p>
          <a:p>
            <a:pPr lvl="1">
              <a:buFont typeface="Wingdings" panose="05000000000000000000" pitchFamily="2" charset="2"/>
              <a:buChar char="q"/>
            </a:pPr>
            <a:endParaRPr lang="en-US" sz="2200" dirty="0" smtClean="0"/>
          </a:p>
          <a:p>
            <a:pPr>
              <a:buFont typeface="Wingdings" panose="05000000000000000000" pitchFamily="2" charset="2"/>
              <a:buChar char="q"/>
            </a:pPr>
            <a:r>
              <a:rPr lang="en-US" sz="2400" dirty="0"/>
              <a:t> </a:t>
            </a:r>
            <a:r>
              <a:rPr lang="en-US" sz="2400" dirty="0" smtClean="0"/>
              <a:t>So, what should our </a:t>
            </a:r>
            <a:r>
              <a:rPr lang="en-US" sz="2400" b="1" dirty="0" smtClean="0"/>
              <a:t>code</a:t>
            </a:r>
            <a:r>
              <a:rPr lang="en-US" sz="2400" dirty="0" smtClean="0"/>
              <a:t> look like?</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330</a:t>
            </a:fld>
            <a:endParaRPr lang="en-US" altLang="en-US"/>
          </a:p>
        </p:txBody>
      </p:sp>
    </p:spTree>
    <p:extLst>
      <p:ext uri="{BB962C8B-B14F-4D97-AF65-F5344CB8AC3E}">
        <p14:creationId xmlns:p14="http://schemas.microsoft.com/office/powerpoint/2010/main" val="102072761"/>
      </p:ext>
    </p:extLst>
  </p:cSld>
  <p:clrMapOvr>
    <a:masterClrMapping/>
  </p:clrMapOvr>
  <p:transition>
    <p:fade/>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Deployment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smtClean="0"/>
              <a:t> </a:t>
            </a:r>
            <a:r>
              <a:rPr lang="en-US" sz="2400" b="1" smtClean="0"/>
              <a:t>Here</a:t>
            </a:r>
            <a:r>
              <a:rPr lang="en-US" sz="2400" smtClean="0"/>
              <a:t> it is:</a:t>
            </a: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331</a:t>
            </a:fld>
            <a:endParaRPr lang="en-US" altLang="en-US"/>
          </a:p>
        </p:txBody>
      </p:sp>
      <p:sp>
        <p:nvSpPr>
          <p:cNvPr id="6" name="Content Placeholder 2"/>
          <p:cNvSpPr>
            <a:spLocks noGrp="1"/>
          </p:cNvSpPr>
          <p:nvPr/>
        </p:nvSpPr>
        <p:spPr>
          <a:xfrm>
            <a:off x="2057400" y="3048000"/>
            <a:ext cx="7894321" cy="6096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service create --name http --network </a:t>
            </a:r>
            <a:r>
              <a:rPr lang="en-US" dirty="0" err="1">
                <a:solidFill>
                  <a:schemeClr val="bg1"/>
                </a:solidFill>
                <a:latin typeface="Courier New" charset="0"/>
                <a:ea typeface="Courier New" charset="0"/>
                <a:cs typeface="Courier New" charset="0"/>
              </a:rPr>
              <a:t>skynet</a:t>
            </a:r>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a:t>
            </a:r>
            <a:r>
              <a:rPr lang="en-US" dirty="0">
                <a:solidFill>
                  <a:schemeClr val="bg1"/>
                </a:solidFill>
                <a:latin typeface="Courier New" charset="0"/>
                <a:ea typeface="Courier New" charset="0"/>
                <a:cs typeface="Courier New" charset="0"/>
              </a:rPr>
              <a:t>replicas 2 -p 80:80 </a:t>
            </a:r>
            <a:r>
              <a:rPr lang="en-US" dirty="0" err="1">
                <a:solidFill>
                  <a:schemeClr val="bg1"/>
                </a:solidFill>
                <a:latin typeface="Courier New" charset="0"/>
                <a:ea typeface="Courier New" charset="0"/>
                <a:cs typeface="Courier New" charset="0"/>
              </a:rPr>
              <a:t>katacoda</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-http-server</a:t>
            </a:r>
          </a:p>
        </p:txBody>
      </p:sp>
      <p:sp>
        <p:nvSpPr>
          <p:cNvPr id="15" name="TextBox 14"/>
          <p:cNvSpPr txBox="1"/>
          <p:nvPr/>
        </p:nvSpPr>
        <p:spPr>
          <a:xfrm>
            <a:off x="6163981" y="4274158"/>
            <a:ext cx="3826047" cy="461665"/>
          </a:xfrm>
          <a:prstGeom prst="rect">
            <a:avLst/>
          </a:prstGeom>
          <a:noFill/>
        </p:spPr>
        <p:txBody>
          <a:bodyPr wrap="none" rtlCol="0">
            <a:spAutoFit/>
          </a:bodyPr>
          <a:lstStyle/>
          <a:p>
            <a:r>
              <a:rPr lang="en-US" sz="2400" dirty="0" smtClean="0"/>
              <a:t>Indicated which Image to use</a:t>
            </a:r>
            <a:endParaRPr lang="en-US" sz="2400" dirty="0"/>
          </a:p>
        </p:txBody>
      </p:sp>
      <p:sp>
        <p:nvSpPr>
          <p:cNvPr id="16" name="TextBox 15"/>
          <p:cNvSpPr txBox="1"/>
          <p:nvPr/>
        </p:nvSpPr>
        <p:spPr>
          <a:xfrm>
            <a:off x="7315200" y="1767386"/>
            <a:ext cx="4124719" cy="461665"/>
          </a:xfrm>
          <a:prstGeom prst="rect">
            <a:avLst/>
          </a:prstGeom>
          <a:noFill/>
        </p:spPr>
        <p:txBody>
          <a:bodyPr wrap="none" rtlCol="0">
            <a:spAutoFit/>
          </a:bodyPr>
          <a:lstStyle/>
          <a:p>
            <a:r>
              <a:rPr lang="en-US" sz="2400" dirty="0" smtClean="0"/>
              <a:t>Assigned it to “</a:t>
            </a:r>
            <a:r>
              <a:rPr lang="en-US" sz="2400" dirty="0" err="1" smtClean="0"/>
              <a:t>skynet</a:t>
            </a:r>
            <a:r>
              <a:rPr lang="en-US" sz="2400" dirty="0" smtClean="0"/>
              <a:t>” network</a:t>
            </a:r>
            <a:endParaRPr lang="en-US" sz="2400" dirty="0"/>
          </a:p>
        </p:txBody>
      </p:sp>
      <p:sp>
        <p:nvSpPr>
          <p:cNvPr id="17" name="TextBox 16"/>
          <p:cNvSpPr txBox="1"/>
          <p:nvPr/>
        </p:nvSpPr>
        <p:spPr>
          <a:xfrm>
            <a:off x="4054812" y="3917871"/>
            <a:ext cx="2210862" cy="461665"/>
          </a:xfrm>
          <a:prstGeom prst="rect">
            <a:avLst/>
          </a:prstGeom>
          <a:noFill/>
        </p:spPr>
        <p:txBody>
          <a:bodyPr wrap="none" rtlCol="0">
            <a:spAutoFit/>
          </a:bodyPr>
          <a:lstStyle/>
          <a:p>
            <a:r>
              <a:rPr lang="en-US" sz="2400" dirty="0" smtClean="0"/>
              <a:t>Exposed port 80</a:t>
            </a:r>
            <a:endParaRPr lang="en-US" sz="2400" dirty="0"/>
          </a:p>
        </p:txBody>
      </p:sp>
      <p:sp>
        <p:nvSpPr>
          <p:cNvPr id="18" name="TextBox 17"/>
          <p:cNvSpPr txBox="1"/>
          <p:nvPr/>
        </p:nvSpPr>
        <p:spPr>
          <a:xfrm>
            <a:off x="1767440" y="4345951"/>
            <a:ext cx="2414251" cy="461665"/>
          </a:xfrm>
          <a:prstGeom prst="rect">
            <a:avLst/>
          </a:prstGeom>
          <a:noFill/>
        </p:spPr>
        <p:txBody>
          <a:bodyPr wrap="none" rtlCol="0">
            <a:spAutoFit/>
          </a:bodyPr>
          <a:lstStyle/>
          <a:p>
            <a:r>
              <a:rPr lang="en-US" sz="2400" dirty="0" smtClean="0"/>
              <a:t>Created 2 replicas</a:t>
            </a:r>
            <a:endParaRPr lang="en-US" sz="2400" dirty="0"/>
          </a:p>
        </p:txBody>
      </p:sp>
      <p:cxnSp>
        <p:nvCxnSpPr>
          <p:cNvPr id="20" name="Straight Connector 19"/>
          <p:cNvCxnSpPr>
            <a:endCxn id="16" idx="2"/>
          </p:cNvCxnSpPr>
          <p:nvPr/>
        </p:nvCxnSpPr>
        <p:spPr>
          <a:xfrm flipV="1">
            <a:off x="8350401" y="2229051"/>
            <a:ext cx="1027159" cy="849971"/>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5578714" y="2542720"/>
            <a:ext cx="761574" cy="548892"/>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32514" y="3593098"/>
            <a:ext cx="491832" cy="323426"/>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5" idx="0"/>
          </p:cNvCxnSpPr>
          <p:nvPr/>
        </p:nvCxnSpPr>
        <p:spPr>
          <a:xfrm>
            <a:off x="7012611" y="3631735"/>
            <a:ext cx="1064394" cy="642423"/>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806603" y="3631735"/>
            <a:ext cx="961798" cy="7364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395723" y="2051616"/>
            <a:ext cx="2176558" cy="461665"/>
          </a:xfrm>
          <a:prstGeom prst="rect">
            <a:avLst/>
          </a:prstGeom>
          <a:noFill/>
        </p:spPr>
        <p:txBody>
          <a:bodyPr wrap="none" rtlCol="0">
            <a:spAutoFit/>
          </a:bodyPr>
          <a:lstStyle/>
          <a:p>
            <a:r>
              <a:rPr lang="en-US" sz="2400" dirty="0" smtClean="0"/>
              <a:t>Named it “http”</a:t>
            </a:r>
            <a:endParaRPr lang="en-US" sz="2400" dirty="0"/>
          </a:p>
        </p:txBody>
      </p:sp>
    </p:spTree>
    <p:extLst>
      <p:ext uri="{BB962C8B-B14F-4D97-AF65-F5344CB8AC3E}">
        <p14:creationId xmlns:p14="http://schemas.microsoft.com/office/powerpoint/2010/main" val="454420514"/>
      </p:ext>
    </p:extLst>
  </p:cSld>
  <p:clrMapOvr>
    <a:masterClrMapping/>
  </p:clrMapOvr>
  <p:transition>
    <p:fade/>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Deployment Verification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You can </a:t>
            </a:r>
            <a:r>
              <a:rPr lang="en-US" sz="2400" b="1" dirty="0"/>
              <a:t>view</a:t>
            </a:r>
            <a:r>
              <a:rPr lang="en-US" sz="2400" dirty="0"/>
              <a:t> the services running on the cluster using the CLI command  </a:t>
            </a:r>
          </a:p>
          <a:p>
            <a:pPr>
              <a:buFont typeface="Wingdings" panose="05000000000000000000" pitchFamily="2" charset="2"/>
              <a:buChar char="q"/>
            </a:pPr>
            <a:endParaRPr lang="en-US" sz="2400" dirty="0" smtClean="0"/>
          </a:p>
          <a:p>
            <a:pPr>
              <a:buFont typeface="Wingdings" panose="05000000000000000000" pitchFamily="2" charset="2"/>
              <a:buChar char="q"/>
            </a:pPr>
            <a:r>
              <a:rPr lang="en-US" sz="2400" dirty="0" smtClean="0"/>
              <a:t> Output:</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332</a:t>
            </a:fld>
            <a:endParaRPr lang="en-US" altLang="en-US"/>
          </a:p>
        </p:txBody>
      </p:sp>
      <p:sp>
        <p:nvSpPr>
          <p:cNvPr id="6" name="Content Placeholder 2"/>
          <p:cNvSpPr>
            <a:spLocks noGrp="1"/>
          </p:cNvSpPr>
          <p:nvPr/>
        </p:nvSpPr>
        <p:spPr>
          <a:xfrm>
            <a:off x="4701416" y="1752600"/>
            <a:ext cx="2850126" cy="3048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err="1">
                <a:solidFill>
                  <a:schemeClr val="bg1"/>
                </a:solidFill>
                <a:latin typeface="Courier New" charset="0"/>
                <a:ea typeface="Courier New" charset="0"/>
                <a:cs typeface="Courier New" charset="0"/>
              </a:rPr>
              <a:t>docker</a:t>
            </a:r>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service ls</a:t>
            </a:r>
            <a:endParaRPr lang="en-US" sz="18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313980" y="2744047"/>
            <a:ext cx="9871611" cy="83735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latin typeface="Courier New" charset="0"/>
                <a:ea typeface="Courier New" charset="0"/>
                <a:cs typeface="Courier New" charset="0"/>
              </a:rPr>
              <a:t>ID            NAME  MODE        REPLICAS  </a:t>
            </a:r>
            <a:r>
              <a:rPr lang="en-US" sz="1800" dirty="0" smtClean="0">
                <a:solidFill>
                  <a:schemeClr val="tx1"/>
                </a:solidFill>
                <a:latin typeface="Courier New" charset="0"/>
                <a:ea typeface="Courier New" charset="0"/>
                <a:cs typeface="Courier New" charset="0"/>
              </a:rPr>
              <a:t>IMAGE                4l4yr9hv663w  </a:t>
            </a:r>
            <a:r>
              <a:rPr lang="en-US" sz="1800" dirty="0">
                <a:solidFill>
                  <a:schemeClr val="tx1"/>
                </a:solidFill>
                <a:latin typeface="Courier New" charset="0"/>
                <a:ea typeface="Courier New" charset="0"/>
                <a:cs typeface="Courier New" charset="0"/>
              </a:rPr>
              <a:t>http  replicated  2/2       </a:t>
            </a:r>
            <a:r>
              <a:rPr lang="en-US" sz="1800" dirty="0" err="1" smtClean="0">
                <a:solidFill>
                  <a:schemeClr val="tx1"/>
                </a:solidFill>
                <a:latin typeface="Courier New" charset="0"/>
                <a:ea typeface="Courier New" charset="0"/>
                <a:cs typeface="Courier New" charset="0"/>
              </a:rPr>
              <a:t>katacoda</a:t>
            </a:r>
            <a:r>
              <a:rPr lang="en-US" sz="1800" dirty="0" smtClean="0">
                <a:solidFill>
                  <a:schemeClr val="tx1"/>
                </a:solidFill>
                <a:latin typeface="Courier New" charset="0"/>
                <a:ea typeface="Courier New" charset="0"/>
                <a:cs typeface="Courier New" charset="0"/>
              </a:rPr>
              <a:t>/</a:t>
            </a:r>
            <a:r>
              <a:rPr lang="en-US" sz="1800" dirty="0" err="1" smtClean="0">
                <a:solidFill>
                  <a:schemeClr val="tx1"/>
                </a:solidFill>
                <a:latin typeface="Courier New" charset="0"/>
                <a:ea typeface="Courier New" charset="0"/>
                <a:cs typeface="Courier New" charset="0"/>
              </a:rPr>
              <a:t>docker</a:t>
            </a:r>
            <a:r>
              <a:rPr lang="en-US" sz="1800" dirty="0" smtClean="0">
                <a:solidFill>
                  <a:schemeClr val="tx1"/>
                </a:solidFill>
                <a:latin typeface="Courier New" charset="0"/>
                <a:ea typeface="Courier New" charset="0"/>
                <a:cs typeface="Courier New" charset="0"/>
              </a:rPr>
              <a:t>-http-	</a:t>
            </a:r>
            <a:r>
              <a:rPr lang="en-US" sz="1800" dirty="0" err="1" smtClean="0">
                <a:solidFill>
                  <a:schemeClr val="tx1"/>
                </a:solidFill>
                <a:latin typeface="Courier New" charset="0"/>
                <a:ea typeface="Courier New" charset="0"/>
                <a:cs typeface="Courier New" charset="0"/>
              </a:rPr>
              <a:t>server:latest</a:t>
            </a:r>
            <a:endParaRPr lang="en-US" sz="18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640896543"/>
      </p:ext>
    </p:extLst>
  </p:cSld>
  <p:clrMapOvr>
    <a:masterClrMapping/>
  </p:clrMapOvr>
  <p:transition>
    <p:fade/>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Deployment Verification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As containers are started you will see them using the </a:t>
            </a:r>
            <a:r>
              <a:rPr lang="en-US" sz="2400" dirty="0" err="1">
                <a:latin typeface="Courier New" charset="0"/>
                <a:ea typeface="Courier New" charset="0"/>
                <a:cs typeface="Courier New" charset="0"/>
              </a:rPr>
              <a:t>ps</a:t>
            </a:r>
            <a:r>
              <a:rPr lang="en-US" sz="2400" dirty="0"/>
              <a:t> command. You should see one instance of the container on </a:t>
            </a:r>
            <a:r>
              <a:rPr lang="en-US" sz="2400" b="1" dirty="0"/>
              <a:t>each</a:t>
            </a:r>
            <a:r>
              <a:rPr lang="en-US" sz="2400" dirty="0"/>
              <a:t> host</a:t>
            </a:r>
            <a:r>
              <a:rPr lang="en-US" sz="2400" dirty="0" smtClean="0"/>
              <a:t>.</a:t>
            </a:r>
          </a:p>
          <a:p>
            <a:pPr>
              <a:buFont typeface="Wingdings" panose="05000000000000000000" pitchFamily="2" charset="2"/>
              <a:buChar char="q"/>
            </a:pPr>
            <a:r>
              <a:rPr lang="en-US" sz="2400" dirty="0"/>
              <a:t> </a:t>
            </a:r>
            <a:r>
              <a:rPr lang="en-US" sz="2400" b="1" dirty="0" smtClean="0"/>
              <a:t>Listing</a:t>
            </a:r>
            <a:r>
              <a:rPr lang="en-US" sz="2400" dirty="0" smtClean="0"/>
              <a:t> </a:t>
            </a:r>
            <a:r>
              <a:rPr lang="en-US" sz="2400" dirty="0"/>
              <a:t>containers on the first host </a:t>
            </a:r>
            <a:r>
              <a:rPr lang="en-US" sz="2400" dirty="0" smtClean="0"/>
              <a:t>using </a:t>
            </a:r>
            <a:r>
              <a:rPr lang="en-US" sz="2400" dirty="0" err="1" smtClean="0">
                <a:latin typeface="Courier New" charset="0"/>
                <a:ea typeface="Courier New" charset="0"/>
                <a:cs typeface="Courier New" charset="0"/>
              </a:rPr>
              <a:t>docker</a:t>
            </a:r>
            <a:r>
              <a:rPr lang="en-US" sz="2400" dirty="0" smtClean="0">
                <a:latin typeface="Courier New" charset="0"/>
                <a:ea typeface="Courier New" charset="0"/>
                <a:cs typeface="Courier New" charset="0"/>
              </a:rPr>
              <a:t> </a:t>
            </a:r>
            <a:r>
              <a:rPr lang="en-US" sz="2400" dirty="0" err="1" smtClean="0">
                <a:latin typeface="Courier New" charset="0"/>
                <a:ea typeface="Courier New" charset="0"/>
                <a:cs typeface="Courier New" charset="0"/>
              </a:rPr>
              <a:t>ps</a:t>
            </a:r>
            <a:r>
              <a:rPr lang="en-US" sz="2400" dirty="0" smtClean="0"/>
              <a:t> will produce:</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Listing </a:t>
            </a:r>
            <a:r>
              <a:rPr lang="en-US" sz="2400" dirty="0"/>
              <a:t>containers on the </a:t>
            </a:r>
            <a:r>
              <a:rPr lang="en-US" sz="2400" b="1" dirty="0"/>
              <a:t>second</a:t>
            </a:r>
            <a:r>
              <a:rPr lang="en-US" sz="2400" dirty="0"/>
              <a:t> host </a:t>
            </a:r>
            <a:r>
              <a:rPr lang="en-US" sz="2400" dirty="0" smtClean="0"/>
              <a:t>using </a:t>
            </a:r>
            <a:r>
              <a:rPr lang="en-US" sz="2400" dirty="0" err="1" smtClean="0">
                <a:latin typeface="Courier New" charset="0"/>
                <a:ea typeface="Courier New" charset="0"/>
                <a:cs typeface="Courier New" charset="0"/>
              </a:rPr>
              <a:t>docker</a:t>
            </a:r>
            <a:r>
              <a:rPr lang="en-US" sz="2400" dirty="0" smtClean="0">
                <a:latin typeface="Courier New" charset="0"/>
                <a:ea typeface="Courier New" charset="0"/>
                <a:cs typeface="Courier New" charset="0"/>
              </a:rPr>
              <a:t> </a:t>
            </a:r>
            <a:r>
              <a:rPr lang="en-US" sz="2400" dirty="0" err="1" smtClean="0">
                <a:latin typeface="Courier New" charset="0"/>
                <a:ea typeface="Courier New" charset="0"/>
                <a:cs typeface="Courier New" charset="0"/>
              </a:rPr>
              <a:t>ps</a:t>
            </a:r>
            <a:r>
              <a:rPr lang="en-US" sz="2400" dirty="0" smtClean="0">
                <a:latin typeface="Courier New" charset="0"/>
                <a:ea typeface="Courier New" charset="0"/>
                <a:cs typeface="Courier New" charset="0"/>
              </a:rPr>
              <a:t> </a:t>
            </a:r>
            <a:r>
              <a:rPr lang="en-US" sz="2400" dirty="0" smtClean="0">
                <a:ea typeface="Courier New" charset="0"/>
                <a:cs typeface="Courier New" charset="0"/>
              </a:rPr>
              <a:t>produces</a:t>
            </a:r>
            <a:r>
              <a:rPr lang="en-US" sz="2400" dirty="0" smtClean="0">
                <a:latin typeface="+mj-lt"/>
                <a:ea typeface="Courier New" charset="0"/>
                <a:cs typeface="Courier New" charset="0"/>
              </a:rPr>
              <a:t>:</a:t>
            </a: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333</a:t>
            </a:fld>
            <a:endParaRPr lang="en-US" altLang="en-US"/>
          </a:p>
        </p:txBody>
      </p:sp>
      <p:sp>
        <p:nvSpPr>
          <p:cNvPr id="8" name="Content Placeholder 2"/>
          <p:cNvSpPr>
            <a:spLocks noGrp="1"/>
          </p:cNvSpPr>
          <p:nvPr/>
        </p:nvSpPr>
        <p:spPr>
          <a:xfrm>
            <a:off x="4246874" y="2619799"/>
            <a:ext cx="3759210" cy="815688"/>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de-DE" sz="1800" dirty="0" smtClean="0">
                <a:solidFill>
                  <a:schemeClr val="tx1"/>
                </a:solidFill>
                <a:latin typeface="Courier New" charset="0"/>
                <a:ea typeface="Courier New" charset="0"/>
                <a:cs typeface="Courier New" charset="0"/>
              </a:rPr>
              <a:t>CONTAINER </a:t>
            </a:r>
            <a:r>
              <a:rPr lang="de-DE" sz="1800" dirty="0">
                <a:solidFill>
                  <a:schemeClr val="tx1"/>
                </a:solidFill>
                <a:latin typeface="Courier New" charset="0"/>
                <a:ea typeface="Courier New" charset="0"/>
                <a:cs typeface="Courier New" charset="0"/>
              </a:rPr>
              <a:t>ID   </a:t>
            </a:r>
            <a:r>
              <a:rPr lang="de-DE" sz="1800" dirty="0" smtClean="0">
                <a:solidFill>
                  <a:schemeClr val="tx1"/>
                </a:solidFill>
                <a:latin typeface="Courier New" charset="0"/>
                <a:ea typeface="Courier New" charset="0"/>
                <a:cs typeface="Courier New" charset="0"/>
              </a:rPr>
              <a:t>IMAGE</a:t>
            </a:r>
            <a:r>
              <a:rPr lang="is-IS" sz="1800" dirty="0" smtClean="0">
                <a:solidFill>
                  <a:schemeClr val="tx1"/>
                </a:solidFill>
                <a:latin typeface="Courier New" charset="0"/>
                <a:ea typeface="Courier New" charset="0"/>
                <a:cs typeface="Courier New" charset="0"/>
              </a:rPr>
              <a:t>…</a:t>
            </a:r>
            <a:r>
              <a:rPr lang="de-DE" sz="1800" dirty="0" smtClean="0">
                <a:solidFill>
                  <a:schemeClr val="tx1"/>
                </a:solidFill>
                <a:latin typeface="Courier New" charset="0"/>
                <a:ea typeface="Courier New" charset="0"/>
                <a:cs typeface="Courier New" charset="0"/>
              </a:rPr>
              <a:t> </a:t>
            </a:r>
          </a:p>
          <a:p>
            <a:r>
              <a:rPr lang="de-DE" sz="1800" dirty="0" smtClean="0">
                <a:solidFill>
                  <a:schemeClr val="tx1"/>
                </a:solidFill>
                <a:latin typeface="Courier New" charset="0"/>
                <a:ea typeface="Courier New" charset="0"/>
                <a:cs typeface="Courier New" charset="0"/>
              </a:rPr>
              <a:t>&lt;host-1-id&gt;    </a:t>
            </a:r>
            <a:r>
              <a:rPr lang="de-DE" sz="1800" dirty="0" err="1" smtClean="0">
                <a:solidFill>
                  <a:schemeClr val="tx1"/>
                </a:solidFill>
                <a:latin typeface="Courier New" charset="0"/>
                <a:ea typeface="Courier New" charset="0"/>
                <a:cs typeface="Courier New" charset="0"/>
              </a:rPr>
              <a:t>Image:name</a:t>
            </a:r>
            <a:endParaRPr lang="en-US" sz="1800" dirty="0">
              <a:solidFill>
                <a:schemeClr val="tx1"/>
              </a:solidFill>
              <a:latin typeface="Courier New" charset="0"/>
              <a:ea typeface="Courier New" charset="0"/>
              <a:cs typeface="Courier New" charset="0"/>
            </a:endParaRPr>
          </a:p>
        </p:txBody>
      </p:sp>
      <p:sp>
        <p:nvSpPr>
          <p:cNvPr id="9" name="Content Placeholder 2"/>
          <p:cNvSpPr>
            <a:spLocks noGrp="1"/>
          </p:cNvSpPr>
          <p:nvPr/>
        </p:nvSpPr>
        <p:spPr>
          <a:xfrm>
            <a:off x="4246874" y="4800600"/>
            <a:ext cx="3759210" cy="815688"/>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de-DE" sz="1800" dirty="0" smtClean="0">
                <a:solidFill>
                  <a:schemeClr val="tx1"/>
                </a:solidFill>
                <a:latin typeface="Courier New" charset="0"/>
                <a:ea typeface="Courier New" charset="0"/>
                <a:cs typeface="Courier New" charset="0"/>
              </a:rPr>
              <a:t>CONTAINER </a:t>
            </a:r>
            <a:r>
              <a:rPr lang="de-DE" sz="1800" dirty="0">
                <a:solidFill>
                  <a:schemeClr val="tx1"/>
                </a:solidFill>
                <a:latin typeface="Courier New" charset="0"/>
                <a:ea typeface="Courier New" charset="0"/>
                <a:cs typeface="Courier New" charset="0"/>
              </a:rPr>
              <a:t>ID   </a:t>
            </a:r>
            <a:r>
              <a:rPr lang="de-DE" sz="1800" dirty="0" smtClean="0">
                <a:solidFill>
                  <a:schemeClr val="tx1"/>
                </a:solidFill>
                <a:latin typeface="Courier New" charset="0"/>
                <a:ea typeface="Courier New" charset="0"/>
                <a:cs typeface="Courier New" charset="0"/>
              </a:rPr>
              <a:t>IMAGE</a:t>
            </a:r>
            <a:r>
              <a:rPr lang="is-IS" sz="1800" dirty="0" smtClean="0">
                <a:solidFill>
                  <a:schemeClr val="tx1"/>
                </a:solidFill>
                <a:latin typeface="Courier New" charset="0"/>
                <a:ea typeface="Courier New" charset="0"/>
                <a:cs typeface="Courier New" charset="0"/>
              </a:rPr>
              <a:t>…</a:t>
            </a:r>
            <a:r>
              <a:rPr lang="de-DE" sz="1800" dirty="0" smtClean="0">
                <a:solidFill>
                  <a:schemeClr val="tx1"/>
                </a:solidFill>
                <a:latin typeface="Courier New" charset="0"/>
                <a:ea typeface="Courier New" charset="0"/>
                <a:cs typeface="Courier New" charset="0"/>
              </a:rPr>
              <a:t> </a:t>
            </a:r>
          </a:p>
          <a:p>
            <a:r>
              <a:rPr lang="de-DE" sz="1800" dirty="0" smtClean="0">
                <a:solidFill>
                  <a:schemeClr val="tx1"/>
                </a:solidFill>
                <a:latin typeface="Courier New" charset="0"/>
                <a:ea typeface="Courier New" charset="0"/>
                <a:cs typeface="Courier New" charset="0"/>
              </a:rPr>
              <a:t>&lt;host-2-id&gt;    </a:t>
            </a:r>
            <a:r>
              <a:rPr lang="de-DE" sz="1800" dirty="0" err="1" smtClean="0">
                <a:solidFill>
                  <a:schemeClr val="tx1"/>
                </a:solidFill>
                <a:latin typeface="Courier New" charset="0"/>
                <a:ea typeface="Courier New" charset="0"/>
                <a:cs typeface="Courier New" charset="0"/>
              </a:rPr>
              <a:t>Image:name</a:t>
            </a:r>
            <a:endParaRPr lang="en-US" sz="18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492118096"/>
      </p:ext>
    </p:extLst>
  </p:cSld>
  <p:clrMapOvr>
    <a:masterClrMapping/>
  </p:clrMapOvr>
  <p:transition>
    <p:fade/>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Deployment Verification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If </a:t>
            </a:r>
            <a:r>
              <a:rPr lang="en-US" sz="2400" dirty="0"/>
              <a:t>we issue an HTTP request to the </a:t>
            </a:r>
            <a:r>
              <a:rPr lang="en-US" sz="2400" b="1" dirty="0"/>
              <a:t>public</a:t>
            </a:r>
            <a:r>
              <a:rPr lang="en-US" sz="2400" dirty="0"/>
              <a:t> port, it will be processed by the two </a:t>
            </a:r>
            <a:r>
              <a:rPr lang="en-US" sz="2400" dirty="0" smtClean="0"/>
              <a:t>containers:</a:t>
            </a:r>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Output:</a:t>
            </a:r>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r>
              <a:rPr lang="en-US" sz="2400" dirty="0" smtClean="0"/>
              <a:t> If we issue the same command again, what do you think the results will be?</a:t>
            </a:r>
            <a:endParaRPr lang="en-US" sz="2400" dirty="0"/>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334</a:t>
            </a:fld>
            <a:endParaRPr lang="en-US" altLang="en-US"/>
          </a:p>
        </p:txBody>
      </p:sp>
      <p:sp>
        <p:nvSpPr>
          <p:cNvPr id="8" name="Content Placeholder 2"/>
          <p:cNvSpPr>
            <a:spLocks noGrp="1"/>
          </p:cNvSpPr>
          <p:nvPr/>
        </p:nvSpPr>
        <p:spPr>
          <a:xfrm>
            <a:off x="3810001" y="1905000"/>
            <a:ext cx="2819400"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bg1"/>
                </a:solidFill>
                <a:latin typeface="Courier New" charset="0"/>
                <a:ea typeface="Courier New" charset="0"/>
                <a:cs typeface="Courier New" charset="0"/>
              </a:rPr>
              <a:t>c</a:t>
            </a:r>
            <a:r>
              <a:rPr lang="en-US" dirty="0" smtClean="0">
                <a:solidFill>
                  <a:schemeClr val="bg1"/>
                </a:solidFill>
                <a:latin typeface="Courier New" charset="0"/>
                <a:ea typeface="Courier New" charset="0"/>
                <a:cs typeface="Courier New" charset="0"/>
              </a:rPr>
              <a:t>url &lt;localhost&gt;</a:t>
            </a:r>
            <a:endParaRPr lang="en-US" dirty="0">
              <a:solidFill>
                <a:schemeClr val="bg1"/>
              </a:solidFill>
              <a:latin typeface="Courier New" charset="0"/>
              <a:ea typeface="Courier New" charset="0"/>
              <a:cs typeface="Courier New" charset="0"/>
            </a:endParaRPr>
          </a:p>
        </p:txBody>
      </p:sp>
      <p:sp>
        <p:nvSpPr>
          <p:cNvPr id="9" name="Content Placeholder 2"/>
          <p:cNvSpPr>
            <a:spLocks noGrp="1"/>
          </p:cNvSpPr>
          <p:nvPr/>
        </p:nvSpPr>
        <p:spPr>
          <a:xfrm>
            <a:off x="2049778" y="3111630"/>
            <a:ext cx="8153399" cy="381847"/>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latin typeface="Courier New" charset="0"/>
                <a:ea typeface="Courier New" charset="0"/>
                <a:cs typeface="Courier New" charset="0"/>
              </a:rPr>
              <a:t>&lt;h1&gt;This request was processed by host</a:t>
            </a:r>
            <a:r>
              <a:rPr lang="en-US" sz="1800">
                <a:solidFill>
                  <a:schemeClr val="tx1"/>
                </a:solidFill>
                <a:latin typeface="Courier New" charset="0"/>
                <a:ea typeface="Courier New" charset="0"/>
                <a:cs typeface="Courier New" charset="0"/>
              </a:rPr>
              <a:t>: </a:t>
            </a:r>
            <a:r>
              <a:rPr lang="en-US" sz="1800" smtClean="0">
                <a:solidFill>
                  <a:schemeClr val="tx1"/>
                </a:solidFill>
                <a:latin typeface="Courier New" charset="0"/>
                <a:ea typeface="Courier New" charset="0"/>
                <a:cs typeface="Courier New" charset="0"/>
              </a:rPr>
              <a:t>“host-1-id”&lt;/</a:t>
            </a:r>
            <a:r>
              <a:rPr lang="en-US" sz="1800" dirty="0">
                <a:solidFill>
                  <a:schemeClr val="tx1"/>
                </a:solidFill>
                <a:latin typeface="Courier New" charset="0"/>
                <a:ea typeface="Courier New" charset="0"/>
                <a:cs typeface="Courier New" charset="0"/>
              </a:rPr>
              <a:t>h1&gt;</a:t>
            </a:r>
          </a:p>
        </p:txBody>
      </p:sp>
    </p:spTree>
    <p:extLst>
      <p:ext uri="{BB962C8B-B14F-4D97-AF65-F5344CB8AC3E}">
        <p14:creationId xmlns:p14="http://schemas.microsoft.com/office/powerpoint/2010/main" val="2139393193"/>
      </p:ext>
    </p:extLst>
  </p:cSld>
  <p:clrMapOvr>
    <a:masterClrMapping/>
  </p:clrMapOvr>
  <p:transition>
    <p:fade/>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Deployment Verification </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Everything happens just like before, except this request was processed by host 2’s container instance:</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335</a:t>
            </a:fld>
            <a:endParaRPr lang="en-US" altLang="en-US"/>
          </a:p>
        </p:txBody>
      </p:sp>
      <p:sp>
        <p:nvSpPr>
          <p:cNvPr id="9" name="Content Placeholder 2"/>
          <p:cNvSpPr>
            <a:spLocks noGrp="1"/>
          </p:cNvSpPr>
          <p:nvPr/>
        </p:nvSpPr>
        <p:spPr>
          <a:xfrm>
            <a:off x="2049779" y="2438400"/>
            <a:ext cx="8153399" cy="381847"/>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latin typeface="Courier New" charset="0"/>
                <a:ea typeface="Courier New" charset="0"/>
                <a:cs typeface="Courier New" charset="0"/>
              </a:rPr>
              <a:t>&lt;h1&gt;This request was processed by host: </a:t>
            </a:r>
            <a:r>
              <a:rPr lang="en-US" sz="1800" dirty="0" smtClean="0">
                <a:solidFill>
                  <a:schemeClr val="tx1"/>
                </a:solidFill>
                <a:latin typeface="Courier New" charset="0"/>
                <a:ea typeface="Courier New" charset="0"/>
                <a:cs typeface="Courier New" charset="0"/>
              </a:rPr>
              <a:t>“host-2-id”&lt;/</a:t>
            </a:r>
            <a:r>
              <a:rPr lang="en-US" sz="1800" dirty="0">
                <a:solidFill>
                  <a:schemeClr val="tx1"/>
                </a:solidFill>
                <a:latin typeface="Courier New" charset="0"/>
                <a:ea typeface="Courier New" charset="0"/>
                <a:cs typeface="Courier New" charset="0"/>
              </a:rPr>
              <a:t>h1&gt;</a:t>
            </a:r>
          </a:p>
        </p:txBody>
      </p:sp>
      <p:cxnSp>
        <p:nvCxnSpPr>
          <p:cNvPr id="10" name="Straight Connector 9"/>
          <p:cNvCxnSpPr/>
          <p:nvPr/>
        </p:nvCxnSpPr>
        <p:spPr>
          <a:xfrm flipH="1">
            <a:off x="7547192" y="2743200"/>
            <a:ext cx="961798" cy="736415"/>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98467" y="3599488"/>
            <a:ext cx="5358005" cy="830997"/>
          </a:xfrm>
          <a:prstGeom prst="rect">
            <a:avLst/>
          </a:prstGeom>
          <a:noFill/>
        </p:spPr>
        <p:txBody>
          <a:bodyPr wrap="none" rtlCol="0">
            <a:spAutoFit/>
          </a:bodyPr>
          <a:lstStyle/>
          <a:p>
            <a:pPr algn="ctr"/>
            <a:r>
              <a:rPr lang="en-US" sz="2400" dirty="0" smtClean="0"/>
              <a:t>Notice which container id is given. Again, </a:t>
            </a:r>
          </a:p>
          <a:p>
            <a:pPr algn="ctr"/>
            <a:r>
              <a:rPr lang="en-US" sz="2400" dirty="0" smtClean="0"/>
              <a:t>using </a:t>
            </a:r>
            <a:r>
              <a:rPr lang="en-US" sz="2400" dirty="0" err="1" smtClean="0">
                <a:latin typeface="Courier New" charset="0"/>
                <a:ea typeface="Courier New" charset="0"/>
                <a:cs typeface="Courier New" charset="0"/>
              </a:rPr>
              <a:t>ps</a:t>
            </a:r>
            <a:r>
              <a:rPr lang="en-US" sz="2400" dirty="0" smtClean="0"/>
              <a:t> we could verify this.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973" y="2594853"/>
            <a:ext cx="3473244" cy="3473244"/>
          </a:xfrm>
          <a:prstGeom prst="rect">
            <a:avLst/>
          </a:prstGeom>
        </p:spPr>
      </p:pic>
    </p:spTree>
    <p:extLst>
      <p:ext uri="{BB962C8B-B14F-4D97-AF65-F5344CB8AC3E}">
        <p14:creationId xmlns:p14="http://schemas.microsoft.com/office/powerpoint/2010/main" val="1236448001"/>
      </p:ext>
    </p:extLst>
  </p:cSld>
  <p:clrMapOvr>
    <a:masterClrMapping/>
  </p:clrMapOvr>
  <p:transition>
    <p:fade/>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if we do it again?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A2278F1-C508-473B-BA88-559DB2570B26}" type="slidenum">
              <a:rPr lang="en-US" altLang="en-US" smtClean="0"/>
              <a:pPr/>
              <a:t>336</a:t>
            </a:fld>
            <a:endParaRPr lang="en-US" altLang="en-US"/>
          </a:p>
        </p:txBody>
      </p:sp>
    </p:spTree>
    <p:extLst>
      <p:ext uri="{BB962C8B-B14F-4D97-AF65-F5344CB8AC3E}">
        <p14:creationId xmlns:p14="http://schemas.microsoft.com/office/powerpoint/2010/main" val="44147840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Health Inspection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t>The Service concept allows you to inspect the health and state of your cluster and the running applications</a:t>
            </a:r>
            <a:r>
              <a:rPr lang="en-US" sz="2400" dirty="0" smtClean="0"/>
              <a:t>.</a:t>
            </a:r>
          </a:p>
          <a:p>
            <a:pPr>
              <a:buFont typeface="Wingdings" panose="05000000000000000000" pitchFamily="2" charset="2"/>
              <a:buChar char="q"/>
            </a:pPr>
            <a:r>
              <a:rPr lang="en-US" sz="2400" dirty="0"/>
              <a:t> You can view the list of all the tasks associated with a service across the </a:t>
            </a:r>
            <a:r>
              <a:rPr lang="en-US" sz="2400" dirty="0" smtClean="0"/>
              <a:t>cluster</a:t>
            </a:r>
            <a:r>
              <a:rPr lang="en-US" sz="2400" dirty="0"/>
              <a:t>:</a:t>
            </a:r>
            <a:endParaRPr lang="en-US" sz="2400" dirty="0" smtClean="0"/>
          </a:p>
          <a:p>
            <a:pPr>
              <a:buFont typeface="Wingdings" panose="05000000000000000000" pitchFamily="2" charset="2"/>
              <a:buChar char="q"/>
            </a:pPr>
            <a:endParaRPr lang="en-US" sz="2400" dirty="0"/>
          </a:p>
          <a:p>
            <a:pPr lvl="1">
              <a:buFont typeface="Wingdings" panose="05000000000000000000" pitchFamily="2" charset="2"/>
              <a:buChar char="q"/>
            </a:pPr>
            <a:r>
              <a:rPr lang="en-US" sz="2200" dirty="0" smtClean="0"/>
              <a:t> NOTE: In </a:t>
            </a:r>
            <a:r>
              <a:rPr lang="en-US" sz="2200" dirty="0"/>
              <a:t>this case, each task is a </a:t>
            </a:r>
            <a:r>
              <a:rPr lang="en-US" sz="2200" dirty="0" smtClean="0"/>
              <a:t>container.</a:t>
            </a:r>
            <a:r>
              <a:rPr lang="en-US" sz="2200" dirty="0"/>
              <a:t> </a:t>
            </a:r>
            <a:endParaRPr lang="en-US" sz="2400" dirty="0" smtClean="0"/>
          </a:p>
          <a:p>
            <a:pPr>
              <a:buFont typeface="Wingdings" panose="05000000000000000000" pitchFamily="2" charset="2"/>
              <a:buChar char="q"/>
            </a:pPr>
            <a:r>
              <a:rPr lang="en-US" sz="2400" dirty="0" smtClean="0"/>
              <a:t> Output:</a:t>
            </a: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337</a:t>
            </a:fld>
            <a:endParaRPr lang="en-US" altLang="en-US"/>
          </a:p>
        </p:txBody>
      </p:sp>
      <p:sp>
        <p:nvSpPr>
          <p:cNvPr id="8" name="Content Placeholder 2"/>
          <p:cNvSpPr>
            <a:spLocks noGrp="1"/>
          </p:cNvSpPr>
          <p:nvPr/>
        </p:nvSpPr>
        <p:spPr>
          <a:xfrm>
            <a:off x="3995413" y="2456048"/>
            <a:ext cx="4262131" cy="432995"/>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200" dirty="0" err="1" smtClean="0">
                <a:solidFill>
                  <a:schemeClr val="bg1"/>
                </a:solidFill>
                <a:latin typeface="Courier New" charset="0"/>
                <a:ea typeface="Courier New" charset="0"/>
                <a:cs typeface="Courier New" charset="0"/>
              </a:rPr>
              <a:t>docker</a:t>
            </a:r>
            <a:r>
              <a:rPr lang="en-US" sz="2200" dirty="0" smtClean="0">
                <a:solidFill>
                  <a:schemeClr val="bg1"/>
                </a:solidFill>
                <a:latin typeface="Courier New" charset="0"/>
                <a:ea typeface="Courier New" charset="0"/>
                <a:cs typeface="Courier New" charset="0"/>
              </a:rPr>
              <a:t> </a:t>
            </a:r>
            <a:r>
              <a:rPr lang="en-US" sz="2200" dirty="0">
                <a:solidFill>
                  <a:schemeClr val="bg1"/>
                </a:solidFill>
                <a:latin typeface="Courier New" charset="0"/>
                <a:ea typeface="Courier New" charset="0"/>
                <a:cs typeface="Courier New" charset="0"/>
              </a:rPr>
              <a:t>service </a:t>
            </a:r>
            <a:r>
              <a:rPr lang="en-US" sz="2200" dirty="0" err="1">
                <a:solidFill>
                  <a:schemeClr val="bg1"/>
                </a:solidFill>
                <a:latin typeface="Courier New" charset="0"/>
                <a:ea typeface="Courier New" charset="0"/>
                <a:cs typeface="Courier New" charset="0"/>
              </a:rPr>
              <a:t>ps</a:t>
            </a:r>
            <a:r>
              <a:rPr lang="en-US" sz="2200" dirty="0">
                <a:solidFill>
                  <a:schemeClr val="bg1"/>
                </a:solidFill>
                <a:latin typeface="Courier New" charset="0"/>
                <a:ea typeface="Courier New" charset="0"/>
                <a:cs typeface="Courier New" charset="0"/>
              </a:rPr>
              <a:t> http</a:t>
            </a:r>
          </a:p>
        </p:txBody>
      </p:sp>
      <p:sp>
        <p:nvSpPr>
          <p:cNvPr id="9" name="Content Placeholder 2"/>
          <p:cNvSpPr>
            <a:spLocks noGrp="1"/>
          </p:cNvSpPr>
          <p:nvPr/>
        </p:nvSpPr>
        <p:spPr>
          <a:xfrm>
            <a:off x="1295400" y="4260456"/>
            <a:ext cx="9860280" cy="1373294"/>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de-DE" sz="1800" dirty="0" smtClean="0">
                <a:solidFill>
                  <a:schemeClr val="tx1"/>
                </a:solidFill>
                <a:latin typeface="Courier New" charset="0"/>
                <a:ea typeface="Courier New" charset="0"/>
                <a:cs typeface="Courier New" charset="0"/>
              </a:rPr>
              <a:t>ID             NAME    IMAGE                               NODE </a:t>
            </a:r>
          </a:p>
          <a:p>
            <a:r>
              <a:rPr lang="de-DE" sz="1800" dirty="0" smtClean="0">
                <a:solidFill>
                  <a:schemeClr val="tx1"/>
                </a:solidFill>
                <a:latin typeface="Courier New" charset="0"/>
                <a:ea typeface="Courier New" charset="0"/>
                <a:cs typeface="Courier New" charset="0"/>
              </a:rPr>
              <a:t>&lt;service-id-1&gt; http.1  </a:t>
            </a:r>
            <a:r>
              <a:rPr lang="de-DE" sz="1800" dirty="0" err="1">
                <a:solidFill>
                  <a:schemeClr val="tx1"/>
                </a:solidFill>
                <a:latin typeface="Courier New" charset="0"/>
                <a:ea typeface="Courier New" charset="0"/>
                <a:cs typeface="Courier New" charset="0"/>
              </a:rPr>
              <a:t>katacoda</a:t>
            </a:r>
            <a:r>
              <a:rPr lang="de-DE" sz="1800" dirty="0">
                <a:solidFill>
                  <a:schemeClr val="tx1"/>
                </a:solidFill>
                <a:latin typeface="Courier New" charset="0"/>
                <a:ea typeface="Courier New" charset="0"/>
                <a:cs typeface="Courier New" charset="0"/>
              </a:rPr>
              <a:t>/</a:t>
            </a:r>
            <a:r>
              <a:rPr lang="de-DE" sz="1800" dirty="0" err="1">
                <a:solidFill>
                  <a:schemeClr val="tx1"/>
                </a:solidFill>
                <a:latin typeface="Courier New" charset="0"/>
                <a:ea typeface="Courier New" charset="0"/>
                <a:cs typeface="Courier New" charset="0"/>
              </a:rPr>
              <a:t>docker-http-server:latest</a:t>
            </a:r>
            <a:r>
              <a:rPr lang="de-DE" sz="1800" dirty="0">
                <a:solidFill>
                  <a:schemeClr val="tx1"/>
                </a:solidFill>
                <a:latin typeface="Courier New" charset="0"/>
                <a:ea typeface="Courier New" charset="0"/>
                <a:cs typeface="Courier New" charset="0"/>
              </a:rPr>
              <a:t>  </a:t>
            </a:r>
            <a:r>
              <a:rPr lang="de-DE" sz="1800" dirty="0" err="1" smtClean="0">
                <a:solidFill>
                  <a:schemeClr val="tx1"/>
                </a:solidFill>
                <a:latin typeface="Courier New" charset="0"/>
                <a:ea typeface="Courier New" charset="0"/>
                <a:cs typeface="Courier New" charset="0"/>
              </a:rPr>
              <a:t>docker</a:t>
            </a:r>
            <a:endParaRPr lang="de-DE" sz="1800" dirty="0" smtClean="0">
              <a:solidFill>
                <a:schemeClr val="tx1"/>
              </a:solidFill>
              <a:latin typeface="Courier New" charset="0"/>
              <a:ea typeface="Courier New" charset="0"/>
              <a:cs typeface="Courier New" charset="0"/>
            </a:endParaRPr>
          </a:p>
          <a:p>
            <a:r>
              <a:rPr lang="de-DE" sz="1800" dirty="0" smtClean="0">
                <a:solidFill>
                  <a:schemeClr val="tx1"/>
                </a:solidFill>
                <a:latin typeface="Courier New" charset="0"/>
                <a:ea typeface="Courier New" charset="0"/>
                <a:cs typeface="Courier New" charset="0"/>
              </a:rPr>
              <a:t>&lt;service-id-2&gt; http.2  </a:t>
            </a:r>
            <a:r>
              <a:rPr lang="de-DE" sz="1800" dirty="0" err="1">
                <a:solidFill>
                  <a:schemeClr val="tx1"/>
                </a:solidFill>
                <a:latin typeface="Courier New" charset="0"/>
                <a:ea typeface="Courier New" charset="0"/>
                <a:cs typeface="Courier New" charset="0"/>
              </a:rPr>
              <a:t>katacoda</a:t>
            </a:r>
            <a:r>
              <a:rPr lang="de-DE" sz="1800" dirty="0">
                <a:solidFill>
                  <a:schemeClr val="tx1"/>
                </a:solidFill>
                <a:latin typeface="Courier New" charset="0"/>
                <a:ea typeface="Courier New" charset="0"/>
                <a:cs typeface="Courier New" charset="0"/>
              </a:rPr>
              <a:t>/</a:t>
            </a:r>
            <a:r>
              <a:rPr lang="de-DE" sz="1800" dirty="0" err="1">
                <a:solidFill>
                  <a:schemeClr val="tx1"/>
                </a:solidFill>
                <a:latin typeface="Courier New" charset="0"/>
                <a:ea typeface="Courier New" charset="0"/>
                <a:cs typeface="Courier New" charset="0"/>
              </a:rPr>
              <a:t>docker-http-server:latest</a:t>
            </a:r>
            <a:r>
              <a:rPr lang="de-DE" sz="1800" dirty="0">
                <a:solidFill>
                  <a:schemeClr val="tx1"/>
                </a:solidFill>
                <a:latin typeface="Courier New" charset="0"/>
                <a:ea typeface="Courier New" charset="0"/>
                <a:cs typeface="Courier New" charset="0"/>
              </a:rPr>
              <a:t>  </a:t>
            </a:r>
            <a:r>
              <a:rPr lang="de-DE" sz="1800" dirty="0" err="1">
                <a:solidFill>
                  <a:schemeClr val="tx1"/>
                </a:solidFill>
                <a:latin typeface="Courier New" charset="0"/>
                <a:ea typeface="Courier New" charset="0"/>
                <a:cs typeface="Courier New" charset="0"/>
              </a:rPr>
              <a:t>docker</a:t>
            </a:r>
            <a:endParaRPr lang="en-US" sz="1800" dirty="0">
              <a:solidFill>
                <a:schemeClr val="tx1"/>
              </a:solidFill>
              <a:latin typeface="Courier New" charset="0"/>
              <a:ea typeface="Courier New" charset="0"/>
              <a:cs typeface="Courier New" charset="0"/>
            </a:endParaRPr>
          </a:p>
          <a:p>
            <a:endParaRPr lang="en-US" sz="18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371535643"/>
      </p:ext>
    </p:extLst>
  </p:cSld>
  <p:clrMapOvr>
    <a:masterClrMapping/>
  </p:clrMapOvr>
  <p:transition>
    <p:fade/>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Health Inspection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You can view </a:t>
            </a:r>
            <a:r>
              <a:rPr lang="en-US" sz="2400" dirty="0" smtClean="0"/>
              <a:t>more details </a:t>
            </a:r>
            <a:r>
              <a:rPr lang="en-US" sz="2400" dirty="0"/>
              <a:t>and </a:t>
            </a:r>
            <a:r>
              <a:rPr lang="en-US" sz="2400" dirty="0" smtClean="0"/>
              <a:t>the configuration </a:t>
            </a:r>
            <a:r>
              <a:rPr lang="en-US" sz="2400" dirty="0"/>
              <a:t>of a </a:t>
            </a:r>
            <a:r>
              <a:rPr lang="en-US" sz="2400" dirty="0" smtClean="0"/>
              <a:t>service by using:</a:t>
            </a: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latin typeface="+mj-lt"/>
              <a:ea typeface="Courier New" charset="0"/>
              <a:cs typeface="Courier New" charset="0"/>
            </a:endParaRPr>
          </a:p>
          <a:p>
            <a:pPr>
              <a:buFont typeface="Wingdings" panose="05000000000000000000" pitchFamily="2" charset="2"/>
              <a:buChar char="q"/>
            </a:pPr>
            <a:r>
              <a:rPr lang="en-US" sz="2400" dirty="0">
                <a:latin typeface="+mj-lt"/>
                <a:ea typeface="Courier New" charset="0"/>
                <a:cs typeface="Courier New" charset="0"/>
              </a:rPr>
              <a:t> </a:t>
            </a:r>
            <a:r>
              <a:rPr lang="en-US" sz="2400" dirty="0" smtClean="0">
                <a:latin typeface="+mj-lt"/>
                <a:ea typeface="Courier New" charset="0"/>
                <a:cs typeface="Courier New" charset="0"/>
              </a:rPr>
              <a:t>Output:</a:t>
            </a:r>
            <a:endParaRPr lang="en-US" sz="2400" dirty="0">
              <a:latin typeface="+mj-lt"/>
              <a:ea typeface="Courier New" charset="0"/>
              <a:cs typeface="Courier New" charset="0"/>
            </a:endParaRP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338</a:t>
            </a:fld>
            <a:endParaRPr lang="en-US" altLang="en-US"/>
          </a:p>
        </p:txBody>
      </p:sp>
      <p:sp>
        <p:nvSpPr>
          <p:cNvPr id="8" name="Content Placeholder 2"/>
          <p:cNvSpPr>
            <a:spLocks noGrp="1"/>
          </p:cNvSpPr>
          <p:nvPr/>
        </p:nvSpPr>
        <p:spPr>
          <a:xfrm>
            <a:off x="2590800" y="1752600"/>
            <a:ext cx="5918190"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docker</a:t>
            </a:r>
            <a:r>
              <a:rPr lang="en-US" sz="2000" dirty="0">
                <a:solidFill>
                  <a:schemeClr val="bg1"/>
                </a:solidFill>
                <a:latin typeface="Courier New" charset="0"/>
                <a:ea typeface="Courier New" charset="0"/>
                <a:cs typeface="Courier New" charset="0"/>
              </a:rPr>
              <a:t> service inspect --pretty http</a:t>
            </a:r>
          </a:p>
        </p:txBody>
      </p:sp>
      <p:sp>
        <p:nvSpPr>
          <p:cNvPr id="10" name="Content Placeholder 2"/>
          <p:cNvSpPr>
            <a:spLocks noGrp="1"/>
          </p:cNvSpPr>
          <p:nvPr/>
        </p:nvSpPr>
        <p:spPr>
          <a:xfrm>
            <a:off x="2872739" y="3382368"/>
            <a:ext cx="6446521" cy="2171700"/>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de-DE" sz="1800" dirty="0">
                <a:solidFill>
                  <a:schemeClr val="tx1"/>
                </a:solidFill>
                <a:latin typeface="Courier New" charset="0"/>
                <a:ea typeface="Courier New" charset="0"/>
                <a:cs typeface="Courier New" charset="0"/>
              </a:rPr>
              <a:t>ID:             </a:t>
            </a:r>
            <a:r>
              <a:rPr lang="de-DE" sz="1800" dirty="0" smtClean="0">
                <a:solidFill>
                  <a:schemeClr val="tx1"/>
                </a:solidFill>
                <a:latin typeface="Courier New" charset="0"/>
                <a:ea typeface="Courier New" charset="0"/>
                <a:cs typeface="Courier New" charset="0"/>
              </a:rPr>
              <a:t>9b60zdcri52tvo1sskwsta44f</a:t>
            </a:r>
          </a:p>
          <a:p>
            <a:r>
              <a:rPr lang="de-DE" sz="1800" dirty="0" smtClean="0">
                <a:solidFill>
                  <a:schemeClr val="tx1"/>
                </a:solidFill>
                <a:latin typeface="Courier New" charset="0"/>
                <a:ea typeface="Courier New" charset="0"/>
                <a:cs typeface="Courier New" charset="0"/>
              </a:rPr>
              <a:t>Name</a:t>
            </a:r>
            <a:r>
              <a:rPr lang="de-DE" sz="1800" dirty="0">
                <a:solidFill>
                  <a:schemeClr val="tx1"/>
                </a:solidFill>
                <a:latin typeface="Courier New" charset="0"/>
                <a:ea typeface="Courier New" charset="0"/>
                <a:cs typeface="Courier New" charset="0"/>
              </a:rPr>
              <a:t>:           </a:t>
            </a:r>
            <a:r>
              <a:rPr lang="de-DE" sz="1800" dirty="0" smtClean="0">
                <a:solidFill>
                  <a:schemeClr val="tx1"/>
                </a:solidFill>
                <a:latin typeface="Courier New" charset="0"/>
                <a:ea typeface="Courier New" charset="0"/>
                <a:cs typeface="Courier New" charset="0"/>
              </a:rPr>
              <a:t>http</a:t>
            </a:r>
          </a:p>
          <a:p>
            <a:r>
              <a:rPr lang="de-DE" sz="1800" dirty="0" smtClean="0">
                <a:solidFill>
                  <a:schemeClr val="tx1"/>
                </a:solidFill>
                <a:latin typeface="Courier New" charset="0"/>
                <a:ea typeface="Courier New" charset="0"/>
                <a:cs typeface="Courier New" charset="0"/>
              </a:rPr>
              <a:t>Service </a:t>
            </a:r>
            <a:r>
              <a:rPr lang="de-DE" sz="1800" dirty="0">
                <a:solidFill>
                  <a:schemeClr val="tx1"/>
                </a:solidFill>
                <a:latin typeface="Courier New" charset="0"/>
                <a:ea typeface="Courier New" charset="0"/>
                <a:cs typeface="Courier New" charset="0"/>
              </a:rPr>
              <a:t>Mode:   </a:t>
            </a:r>
            <a:r>
              <a:rPr lang="de-DE" sz="1800" dirty="0" err="1">
                <a:solidFill>
                  <a:schemeClr val="tx1"/>
                </a:solidFill>
                <a:latin typeface="Courier New" charset="0"/>
                <a:ea typeface="Courier New" charset="0"/>
                <a:cs typeface="Courier New" charset="0"/>
              </a:rPr>
              <a:t>Replicated</a:t>
            </a:r>
            <a:r>
              <a:rPr lang="de-DE" sz="1800" dirty="0">
                <a:solidFill>
                  <a:schemeClr val="tx1"/>
                </a:solidFill>
                <a:latin typeface="Courier New" charset="0"/>
                <a:ea typeface="Courier New" charset="0"/>
                <a:cs typeface="Courier New" charset="0"/>
              </a:rPr>
              <a:t> </a:t>
            </a:r>
            <a:endParaRPr lang="de-DE" sz="1800" dirty="0" smtClean="0">
              <a:solidFill>
                <a:schemeClr val="tx1"/>
              </a:solidFill>
              <a:latin typeface="Courier New" charset="0"/>
              <a:ea typeface="Courier New" charset="0"/>
              <a:cs typeface="Courier New" charset="0"/>
            </a:endParaRPr>
          </a:p>
          <a:p>
            <a:r>
              <a:rPr lang="de-DE" sz="1800" dirty="0" err="1" smtClean="0">
                <a:solidFill>
                  <a:schemeClr val="tx1"/>
                </a:solidFill>
                <a:latin typeface="Courier New" charset="0"/>
                <a:ea typeface="Courier New" charset="0"/>
                <a:cs typeface="Courier New" charset="0"/>
              </a:rPr>
              <a:t>Replicas</a:t>
            </a:r>
            <a:r>
              <a:rPr lang="de-DE" sz="1800" dirty="0">
                <a:solidFill>
                  <a:schemeClr val="tx1"/>
                </a:solidFill>
                <a:latin typeface="Courier New" charset="0"/>
                <a:ea typeface="Courier New" charset="0"/>
                <a:cs typeface="Courier New" charset="0"/>
              </a:rPr>
              <a:t>:      </a:t>
            </a:r>
            <a:r>
              <a:rPr lang="de-DE" sz="1800" dirty="0" smtClean="0">
                <a:solidFill>
                  <a:schemeClr val="tx1"/>
                </a:solidFill>
                <a:latin typeface="Courier New" charset="0"/>
                <a:ea typeface="Courier New" charset="0"/>
                <a:cs typeface="Courier New" charset="0"/>
              </a:rPr>
              <a:t>2</a:t>
            </a:r>
          </a:p>
          <a:p>
            <a:r>
              <a:rPr lang="is-IS" sz="1800" dirty="0" smtClean="0">
                <a:solidFill>
                  <a:schemeClr val="tx1"/>
                </a:solidFill>
                <a:latin typeface="Courier New" charset="0"/>
                <a:ea typeface="Courier New" charset="0"/>
                <a:cs typeface="Courier New" charset="0"/>
              </a:rPr>
              <a:t>...</a:t>
            </a:r>
            <a:endParaRPr lang="de-DE" sz="1800" dirty="0" smtClean="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495870635"/>
      </p:ext>
    </p:extLst>
  </p:cSld>
  <p:clrMapOvr>
    <a:masterClrMapping/>
  </p:clrMapOvr>
  <p:transition>
    <p:fade/>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Health Inspection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a:t>On each node, you can ask what tasks it is currently running. </a:t>
            </a:r>
            <a:endParaRPr lang="en-US" sz="2400" dirty="0" smtClean="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a:p>
            <a:pPr lvl="1">
              <a:buFont typeface="Wingdings" panose="05000000000000000000" pitchFamily="2" charset="2"/>
              <a:buChar char="q"/>
            </a:pPr>
            <a:r>
              <a:rPr lang="en-US" sz="2200" dirty="0" smtClean="0"/>
              <a:t>NOTE: Self </a:t>
            </a:r>
            <a:r>
              <a:rPr lang="en-US" sz="2200" dirty="0"/>
              <a:t>refers to the manager node Leader: </a:t>
            </a:r>
            <a:endParaRPr lang="en-US" sz="2200" dirty="0" smtClean="0"/>
          </a:p>
          <a:p>
            <a:pPr lvl="1">
              <a:buFont typeface="Wingdings" panose="05000000000000000000" pitchFamily="2" charset="2"/>
              <a:buChar char="q"/>
            </a:pPr>
            <a:endParaRPr lang="en-US" sz="2400" dirty="0" smtClean="0"/>
          </a:p>
          <a:p>
            <a:pPr>
              <a:buFont typeface="Wingdings" panose="05000000000000000000" pitchFamily="2" charset="2"/>
              <a:buChar char="q"/>
            </a:pPr>
            <a:r>
              <a:rPr lang="en-US" sz="2600" dirty="0">
                <a:ea typeface="Courier New" charset="0"/>
                <a:cs typeface="Courier New" charset="0"/>
              </a:rPr>
              <a:t> </a:t>
            </a:r>
            <a:r>
              <a:rPr lang="en-US" sz="2600" dirty="0" smtClean="0">
                <a:ea typeface="Courier New" charset="0"/>
                <a:cs typeface="Courier New" charset="0"/>
              </a:rPr>
              <a:t>Output:</a:t>
            </a: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339</a:t>
            </a:fld>
            <a:endParaRPr lang="en-US" altLang="en-US"/>
          </a:p>
        </p:txBody>
      </p:sp>
      <p:sp>
        <p:nvSpPr>
          <p:cNvPr id="8" name="Content Placeholder 2"/>
          <p:cNvSpPr>
            <a:spLocks noGrp="1"/>
          </p:cNvSpPr>
          <p:nvPr/>
        </p:nvSpPr>
        <p:spPr>
          <a:xfrm>
            <a:off x="4198619" y="1709489"/>
            <a:ext cx="3345182" cy="424111"/>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docker</a:t>
            </a:r>
            <a:r>
              <a:rPr lang="en-US" sz="2000" dirty="0">
                <a:solidFill>
                  <a:schemeClr val="bg1"/>
                </a:solidFill>
                <a:latin typeface="Courier New" charset="0"/>
                <a:ea typeface="Courier New" charset="0"/>
                <a:cs typeface="Courier New" charset="0"/>
              </a:rPr>
              <a:t> node </a:t>
            </a:r>
            <a:r>
              <a:rPr lang="en-US" sz="2000" dirty="0" err="1">
                <a:solidFill>
                  <a:schemeClr val="bg1"/>
                </a:solidFill>
                <a:latin typeface="Courier New" charset="0"/>
                <a:ea typeface="Courier New" charset="0"/>
                <a:cs typeface="Courier New" charset="0"/>
              </a:rPr>
              <a:t>ps</a:t>
            </a:r>
            <a:r>
              <a:rPr lang="en-US" sz="2000" dirty="0">
                <a:solidFill>
                  <a:schemeClr val="bg1"/>
                </a:solidFill>
                <a:latin typeface="Courier New" charset="0"/>
                <a:ea typeface="Courier New" charset="0"/>
                <a:cs typeface="Courier New" charset="0"/>
              </a:rPr>
              <a:t> self</a:t>
            </a:r>
          </a:p>
        </p:txBody>
      </p:sp>
      <p:sp>
        <p:nvSpPr>
          <p:cNvPr id="9" name="Content Placeholder 2"/>
          <p:cNvSpPr>
            <a:spLocks noGrp="1"/>
          </p:cNvSpPr>
          <p:nvPr/>
        </p:nvSpPr>
        <p:spPr>
          <a:xfrm>
            <a:off x="1295400" y="4260456"/>
            <a:ext cx="9860280" cy="921144"/>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de-DE" sz="1800" dirty="0" smtClean="0">
                <a:solidFill>
                  <a:schemeClr val="tx1"/>
                </a:solidFill>
                <a:latin typeface="Courier New" charset="0"/>
                <a:ea typeface="Courier New" charset="0"/>
                <a:cs typeface="Courier New" charset="0"/>
              </a:rPr>
              <a:t>ID             NAME    IMAGE                               NODE </a:t>
            </a:r>
            <a:r>
              <a:rPr lang="is-IS" sz="1800" dirty="0" smtClean="0">
                <a:solidFill>
                  <a:schemeClr val="tx1"/>
                </a:solidFill>
                <a:latin typeface="Courier New" charset="0"/>
                <a:ea typeface="Courier New" charset="0"/>
                <a:cs typeface="Courier New" charset="0"/>
              </a:rPr>
              <a:t>…</a:t>
            </a:r>
            <a:endParaRPr lang="de-DE" sz="1800" dirty="0" smtClean="0">
              <a:solidFill>
                <a:schemeClr val="tx1"/>
              </a:solidFill>
              <a:latin typeface="Courier New" charset="0"/>
              <a:ea typeface="Courier New" charset="0"/>
              <a:cs typeface="Courier New" charset="0"/>
            </a:endParaRPr>
          </a:p>
          <a:p>
            <a:r>
              <a:rPr lang="de-DE" sz="1800" dirty="0" smtClean="0">
                <a:solidFill>
                  <a:schemeClr val="tx1"/>
                </a:solidFill>
                <a:latin typeface="Courier New" charset="0"/>
                <a:ea typeface="Courier New" charset="0"/>
                <a:cs typeface="Courier New" charset="0"/>
              </a:rPr>
              <a:t>&lt;service-id-1&gt; http.2  </a:t>
            </a:r>
            <a:r>
              <a:rPr lang="de-DE" sz="1800" dirty="0" err="1" smtClean="0">
                <a:solidFill>
                  <a:schemeClr val="tx1"/>
                </a:solidFill>
                <a:latin typeface="Courier New" charset="0"/>
                <a:ea typeface="Courier New" charset="0"/>
                <a:cs typeface="Courier New" charset="0"/>
              </a:rPr>
              <a:t>katacoda</a:t>
            </a:r>
            <a:r>
              <a:rPr lang="de-DE" sz="1800" dirty="0" smtClean="0">
                <a:solidFill>
                  <a:schemeClr val="tx1"/>
                </a:solidFill>
                <a:latin typeface="Courier New" charset="0"/>
                <a:ea typeface="Courier New" charset="0"/>
                <a:cs typeface="Courier New" charset="0"/>
              </a:rPr>
              <a:t>/</a:t>
            </a:r>
            <a:r>
              <a:rPr lang="de-DE" sz="1800" dirty="0" err="1" smtClean="0">
                <a:solidFill>
                  <a:schemeClr val="tx1"/>
                </a:solidFill>
                <a:latin typeface="Courier New" charset="0"/>
                <a:ea typeface="Courier New" charset="0"/>
                <a:cs typeface="Courier New" charset="0"/>
              </a:rPr>
              <a:t>docker-http-server:latest</a:t>
            </a:r>
            <a:r>
              <a:rPr lang="de-DE" sz="1800" dirty="0" smtClean="0">
                <a:solidFill>
                  <a:schemeClr val="tx1"/>
                </a:solidFill>
                <a:latin typeface="Courier New" charset="0"/>
                <a:ea typeface="Courier New" charset="0"/>
                <a:cs typeface="Courier New" charset="0"/>
              </a:rPr>
              <a:t>  </a:t>
            </a:r>
            <a:r>
              <a:rPr lang="de-DE" sz="1800" dirty="0" err="1" smtClean="0">
                <a:solidFill>
                  <a:schemeClr val="tx1"/>
                </a:solidFill>
                <a:latin typeface="Courier New" charset="0"/>
                <a:ea typeface="Courier New" charset="0"/>
                <a:cs typeface="Courier New" charset="0"/>
              </a:rPr>
              <a:t>docker</a:t>
            </a:r>
            <a:r>
              <a:rPr lang="de-DE" sz="1800" dirty="0" smtClean="0">
                <a:solidFill>
                  <a:schemeClr val="tx1"/>
                </a:solidFill>
                <a:latin typeface="Courier New" charset="0"/>
                <a:ea typeface="Courier New" charset="0"/>
                <a:cs typeface="Courier New" charset="0"/>
              </a:rPr>
              <a:t> </a:t>
            </a:r>
            <a:r>
              <a:rPr lang="is-IS" sz="1800" dirty="0" smtClean="0">
                <a:solidFill>
                  <a:schemeClr val="tx1"/>
                </a:solidFill>
                <a:latin typeface="Courier New" charset="0"/>
                <a:ea typeface="Courier New" charset="0"/>
                <a:cs typeface="Courier New" charset="0"/>
              </a:rPr>
              <a:t>…</a:t>
            </a:r>
            <a:endParaRPr lang="en-US" sz="1800" dirty="0" smtClean="0">
              <a:solidFill>
                <a:schemeClr val="tx1"/>
              </a:solidFill>
              <a:latin typeface="Courier New" charset="0"/>
              <a:ea typeface="Courier New" charset="0"/>
              <a:cs typeface="Courier New" charset="0"/>
            </a:endParaRPr>
          </a:p>
          <a:p>
            <a:endParaRPr lang="en-US" sz="18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45215755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Understanding Tomcat</a:t>
            </a:r>
            <a:endParaRPr lang="en-US" dirty="0"/>
          </a:p>
        </p:txBody>
      </p:sp>
      <p:sp>
        <p:nvSpPr>
          <p:cNvPr id="7" name="Content Placeholder 2"/>
          <p:cNvSpPr>
            <a:spLocks noGrp="1"/>
          </p:cNvSpPr>
          <p:nvPr>
            <p:ph idx="1"/>
          </p:nvPr>
        </p:nvSpPr>
        <p:spPr>
          <a:xfrm>
            <a:off x="1097279" y="1066801"/>
            <a:ext cx="10058401" cy="2133599"/>
          </a:xfrm>
        </p:spPr>
        <p:txBody>
          <a:bodyPr>
            <a:noAutofit/>
          </a:bodyPr>
          <a:lstStyle/>
          <a:p>
            <a:pPr>
              <a:buFont typeface="Wingdings" charset="2"/>
              <a:buChar char="q"/>
            </a:pPr>
            <a:r>
              <a:rPr lang="en-US" sz="2400" dirty="0" smtClean="0"/>
              <a:t> </a:t>
            </a:r>
            <a:r>
              <a:rPr lang="en-US" sz="2400" dirty="0"/>
              <a:t>Apache Tomcat (or simply Tomcat) is an open source web server and servlet container developed by the Apache Software Foundation (ASF). </a:t>
            </a:r>
            <a:endParaRPr lang="en-US" sz="2400" dirty="0" smtClean="0"/>
          </a:p>
          <a:p>
            <a:pPr>
              <a:buFont typeface="Wingdings" charset="2"/>
              <a:buChar char="q"/>
            </a:pPr>
            <a:r>
              <a:rPr lang="en-US" sz="2400" dirty="0"/>
              <a:t> </a:t>
            </a:r>
            <a:r>
              <a:rPr lang="en-US" sz="2400" dirty="0" smtClean="0"/>
              <a:t>Tomcat </a:t>
            </a:r>
            <a:r>
              <a:rPr lang="en-US" sz="2400" dirty="0"/>
              <a:t>implements the Java Servlet and the </a:t>
            </a:r>
            <a:r>
              <a:rPr lang="en-US" sz="2400" dirty="0" err="1"/>
              <a:t>JavaServer</a:t>
            </a:r>
            <a:r>
              <a:rPr lang="en-US" sz="2400" dirty="0"/>
              <a:t> Pages (JSP) specifications from </a:t>
            </a:r>
            <a:r>
              <a:rPr lang="en-US" sz="2400" dirty="0" smtClean="0"/>
              <a:t>Oracle. </a:t>
            </a:r>
          </a:p>
          <a:p>
            <a:pPr>
              <a:buFont typeface="Wingdings" charset="2"/>
              <a:buChar char="q"/>
            </a:pPr>
            <a:r>
              <a:rPr lang="en-US" sz="2400" dirty="0"/>
              <a:t> </a:t>
            </a:r>
            <a:r>
              <a:rPr lang="en-US" sz="2400" dirty="0" smtClean="0"/>
              <a:t>It provides </a:t>
            </a:r>
            <a:r>
              <a:rPr lang="en-US" sz="2400" dirty="0"/>
              <a:t>a "pure Java" HTTP web server environment for Java code to run in. </a:t>
            </a:r>
            <a:endParaRPr lang="en-US" sz="2400" dirty="0" smtClean="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3137954"/>
            <a:ext cx="4457700" cy="2973286"/>
          </a:xfrm>
          <a:prstGeom prst="rect">
            <a:avLst/>
          </a:prstGeom>
        </p:spPr>
      </p:pic>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557832735"/>
      </p:ext>
    </p:extLst>
  </p:cSld>
  <p:clrMapOvr>
    <a:masterClrMapping/>
  </p:clrMapOvr>
  <p:transition>
    <p:fade/>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Health Inspection</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a:t>Using the ID of a node you can query individual hosts </a:t>
            </a:r>
            <a:endParaRPr lang="en-US" sz="2400" dirty="0" smtClean="0"/>
          </a:p>
          <a:p>
            <a:pPr>
              <a:buFont typeface="Wingdings" panose="05000000000000000000" pitchFamily="2" charset="2"/>
              <a:buChar char="q"/>
            </a:pPr>
            <a:endParaRPr lang="en-US" sz="2400" dirty="0" smtClean="0"/>
          </a:p>
          <a:p>
            <a:pPr lvl="1">
              <a:buFont typeface="Wingdings" panose="05000000000000000000" pitchFamily="2" charset="2"/>
              <a:buChar char="q"/>
            </a:pPr>
            <a:endParaRPr lang="en-US" sz="2400" dirty="0" smtClean="0"/>
          </a:p>
          <a:p>
            <a:pPr lvl="1">
              <a:buFont typeface="Wingdings" panose="05000000000000000000" pitchFamily="2" charset="2"/>
              <a:buChar char="q"/>
            </a:pPr>
            <a:endParaRPr lang="en-US" sz="2400" dirty="0" smtClean="0"/>
          </a:p>
          <a:p>
            <a:pPr>
              <a:buFont typeface="Wingdings" panose="05000000000000000000" pitchFamily="2" charset="2"/>
              <a:buChar char="q"/>
            </a:pPr>
            <a:r>
              <a:rPr lang="en-US" sz="2600" dirty="0">
                <a:ea typeface="Courier New" charset="0"/>
                <a:cs typeface="Courier New" charset="0"/>
              </a:rPr>
              <a:t> </a:t>
            </a:r>
            <a:r>
              <a:rPr lang="en-US" sz="2600" dirty="0" smtClean="0">
                <a:ea typeface="Courier New" charset="0"/>
                <a:cs typeface="Courier New" charset="0"/>
              </a:rPr>
              <a:t>Output:</a:t>
            </a:r>
          </a:p>
          <a:p>
            <a:pPr>
              <a:buFont typeface="Wingdings" panose="05000000000000000000" pitchFamily="2" charset="2"/>
              <a:buChar char="q"/>
            </a:pP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340</a:t>
            </a:fld>
            <a:endParaRPr lang="en-US" altLang="en-US"/>
          </a:p>
        </p:txBody>
      </p:sp>
      <p:sp>
        <p:nvSpPr>
          <p:cNvPr id="8" name="Content Placeholder 2"/>
          <p:cNvSpPr>
            <a:spLocks noGrp="1"/>
          </p:cNvSpPr>
          <p:nvPr/>
        </p:nvSpPr>
        <p:spPr>
          <a:xfrm>
            <a:off x="1746883" y="1778499"/>
            <a:ext cx="7473317" cy="41408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sz="2000" dirty="0" err="1">
                <a:solidFill>
                  <a:schemeClr val="bg1"/>
                </a:solidFill>
                <a:latin typeface="Courier New" charset="0"/>
                <a:ea typeface="Courier New" charset="0"/>
                <a:cs typeface="Courier New" charset="0"/>
              </a:rPr>
              <a:t>docker</a:t>
            </a:r>
            <a:r>
              <a:rPr lang="en-US" sz="2000" dirty="0">
                <a:solidFill>
                  <a:schemeClr val="bg1"/>
                </a:solidFill>
                <a:latin typeface="Courier New" charset="0"/>
                <a:ea typeface="Courier New" charset="0"/>
                <a:cs typeface="Courier New" charset="0"/>
              </a:rPr>
              <a:t> node </a:t>
            </a:r>
            <a:r>
              <a:rPr lang="en-US" sz="2000" dirty="0" err="1">
                <a:solidFill>
                  <a:schemeClr val="bg1"/>
                </a:solidFill>
                <a:latin typeface="Courier New" charset="0"/>
                <a:ea typeface="Courier New" charset="0"/>
                <a:cs typeface="Courier New" charset="0"/>
              </a:rPr>
              <a:t>ps</a:t>
            </a:r>
            <a:r>
              <a:rPr lang="en-US" sz="2000" dirty="0">
                <a:solidFill>
                  <a:schemeClr val="bg1"/>
                </a:solidFill>
                <a:latin typeface="Courier New" charset="0"/>
                <a:ea typeface="Courier New" charset="0"/>
                <a:cs typeface="Courier New" charset="0"/>
              </a:rPr>
              <a:t> $(</a:t>
            </a:r>
            <a:r>
              <a:rPr lang="en-US" sz="2000" dirty="0" err="1">
                <a:solidFill>
                  <a:schemeClr val="bg1"/>
                </a:solidFill>
                <a:latin typeface="Courier New" charset="0"/>
                <a:ea typeface="Courier New" charset="0"/>
                <a:cs typeface="Courier New" charset="0"/>
              </a:rPr>
              <a:t>docker</a:t>
            </a:r>
            <a:r>
              <a:rPr lang="en-US" sz="2000" dirty="0">
                <a:solidFill>
                  <a:schemeClr val="bg1"/>
                </a:solidFill>
                <a:latin typeface="Courier New" charset="0"/>
                <a:ea typeface="Courier New" charset="0"/>
                <a:cs typeface="Courier New" charset="0"/>
              </a:rPr>
              <a:t> node ls -q | head -n1)</a:t>
            </a:r>
          </a:p>
        </p:txBody>
      </p:sp>
      <p:sp>
        <p:nvSpPr>
          <p:cNvPr id="9" name="Content Placeholder 2"/>
          <p:cNvSpPr>
            <a:spLocks noGrp="1"/>
          </p:cNvSpPr>
          <p:nvPr/>
        </p:nvSpPr>
        <p:spPr>
          <a:xfrm>
            <a:off x="1196338" y="3570269"/>
            <a:ext cx="9860280" cy="921144"/>
          </a:xfrm>
          <a:prstGeom prst="rect">
            <a:avLst/>
          </a:prstGeom>
          <a:solidFill>
            <a:schemeClr val="accent5">
              <a:lumMod val="60000"/>
              <a:lumOff val="40000"/>
            </a:schemeClr>
          </a:solidFill>
          <a:effectLst/>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de-DE" sz="1800" dirty="0" smtClean="0">
                <a:solidFill>
                  <a:schemeClr val="tx1"/>
                </a:solidFill>
                <a:latin typeface="Courier New" charset="0"/>
                <a:ea typeface="Courier New" charset="0"/>
                <a:cs typeface="Courier New" charset="0"/>
              </a:rPr>
              <a:t>ID             NAME    IMAGE                               NODE </a:t>
            </a:r>
            <a:r>
              <a:rPr lang="is-IS" sz="1800" dirty="0" smtClean="0">
                <a:solidFill>
                  <a:schemeClr val="tx1"/>
                </a:solidFill>
                <a:latin typeface="Courier New" charset="0"/>
                <a:ea typeface="Courier New" charset="0"/>
                <a:cs typeface="Courier New" charset="0"/>
              </a:rPr>
              <a:t>…</a:t>
            </a:r>
            <a:endParaRPr lang="de-DE" sz="1800" dirty="0" smtClean="0">
              <a:solidFill>
                <a:schemeClr val="tx1"/>
              </a:solidFill>
              <a:latin typeface="Courier New" charset="0"/>
              <a:ea typeface="Courier New" charset="0"/>
              <a:cs typeface="Courier New" charset="0"/>
            </a:endParaRPr>
          </a:p>
          <a:p>
            <a:r>
              <a:rPr lang="de-DE" sz="1800" dirty="0" smtClean="0">
                <a:solidFill>
                  <a:schemeClr val="tx1"/>
                </a:solidFill>
                <a:latin typeface="Courier New" charset="0"/>
                <a:ea typeface="Courier New" charset="0"/>
                <a:cs typeface="Courier New" charset="0"/>
              </a:rPr>
              <a:t>&lt;service-id-2&gt; http.1  </a:t>
            </a:r>
            <a:r>
              <a:rPr lang="de-DE" sz="1800" dirty="0" err="1" smtClean="0">
                <a:solidFill>
                  <a:schemeClr val="tx1"/>
                </a:solidFill>
                <a:latin typeface="Courier New" charset="0"/>
                <a:ea typeface="Courier New" charset="0"/>
                <a:cs typeface="Courier New" charset="0"/>
              </a:rPr>
              <a:t>katacoda</a:t>
            </a:r>
            <a:r>
              <a:rPr lang="de-DE" sz="1800" dirty="0" smtClean="0">
                <a:solidFill>
                  <a:schemeClr val="tx1"/>
                </a:solidFill>
                <a:latin typeface="Courier New" charset="0"/>
                <a:ea typeface="Courier New" charset="0"/>
                <a:cs typeface="Courier New" charset="0"/>
              </a:rPr>
              <a:t>/</a:t>
            </a:r>
            <a:r>
              <a:rPr lang="de-DE" sz="1800" dirty="0" err="1" smtClean="0">
                <a:solidFill>
                  <a:schemeClr val="tx1"/>
                </a:solidFill>
                <a:latin typeface="Courier New" charset="0"/>
                <a:ea typeface="Courier New" charset="0"/>
                <a:cs typeface="Courier New" charset="0"/>
              </a:rPr>
              <a:t>docker-http-server:latest</a:t>
            </a:r>
            <a:r>
              <a:rPr lang="de-DE" sz="1800" dirty="0" smtClean="0">
                <a:solidFill>
                  <a:schemeClr val="tx1"/>
                </a:solidFill>
                <a:latin typeface="Courier New" charset="0"/>
                <a:ea typeface="Courier New" charset="0"/>
                <a:cs typeface="Courier New" charset="0"/>
              </a:rPr>
              <a:t>  </a:t>
            </a:r>
            <a:r>
              <a:rPr lang="de-DE" sz="1800" dirty="0" err="1" smtClean="0">
                <a:solidFill>
                  <a:schemeClr val="tx1"/>
                </a:solidFill>
                <a:latin typeface="Courier New" charset="0"/>
                <a:ea typeface="Courier New" charset="0"/>
                <a:cs typeface="Courier New" charset="0"/>
              </a:rPr>
              <a:t>docker</a:t>
            </a:r>
            <a:r>
              <a:rPr lang="de-DE" sz="1800" dirty="0" smtClean="0">
                <a:solidFill>
                  <a:schemeClr val="tx1"/>
                </a:solidFill>
                <a:latin typeface="Courier New" charset="0"/>
                <a:ea typeface="Courier New" charset="0"/>
                <a:cs typeface="Courier New" charset="0"/>
              </a:rPr>
              <a:t> </a:t>
            </a:r>
            <a:r>
              <a:rPr lang="is-IS" sz="1800" dirty="0" smtClean="0">
                <a:solidFill>
                  <a:schemeClr val="tx1"/>
                </a:solidFill>
                <a:latin typeface="Courier New" charset="0"/>
                <a:ea typeface="Courier New" charset="0"/>
                <a:cs typeface="Courier New" charset="0"/>
              </a:rPr>
              <a:t>…</a:t>
            </a:r>
            <a:endParaRPr lang="en-US" sz="1800" dirty="0" smtClean="0">
              <a:solidFill>
                <a:schemeClr val="tx1"/>
              </a:solidFill>
              <a:latin typeface="Courier New" charset="0"/>
              <a:ea typeface="Courier New" charset="0"/>
              <a:cs typeface="Courier New" charset="0"/>
            </a:endParaRPr>
          </a:p>
          <a:p>
            <a:endParaRPr lang="en-US" sz="18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78593022"/>
      </p:ext>
    </p:extLst>
  </p:cSld>
  <p:clrMapOvr>
    <a:masterClrMapping/>
  </p:clrMapOvr>
  <p:transition>
    <p:fade/>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Scale Service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ea typeface="Courier New" charset="0"/>
                <a:cs typeface="Courier New" charset="0"/>
              </a:rPr>
              <a:t> </a:t>
            </a:r>
            <a:r>
              <a:rPr lang="en-US" sz="2400" dirty="0"/>
              <a:t>A Service </a:t>
            </a:r>
            <a:r>
              <a:rPr lang="en-US" sz="2400" dirty="0" smtClean="0"/>
              <a:t>also allows </a:t>
            </a:r>
            <a:r>
              <a:rPr lang="en-US" sz="2400" dirty="0"/>
              <a:t>us to scale how many instances of a task is running across the cluster. </a:t>
            </a:r>
            <a:endParaRPr lang="en-US" sz="2400" dirty="0" smtClean="0"/>
          </a:p>
          <a:p>
            <a:pPr>
              <a:buFont typeface="Wingdings" panose="05000000000000000000" pitchFamily="2" charset="2"/>
              <a:buChar char="q"/>
            </a:pPr>
            <a:r>
              <a:rPr lang="en-US" sz="2400" dirty="0"/>
              <a:t> </a:t>
            </a:r>
            <a:r>
              <a:rPr lang="en-US" sz="2400" dirty="0" smtClean="0"/>
              <a:t>As </a:t>
            </a:r>
            <a:r>
              <a:rPr lang="en-US" sz="2400" dirty="0"/>
              <a:t>it understands how to launch containers and which containers are running, it can easily start, or remove, containers as required. </a:t>
            </a:r>
            <a:endParaRPr lang="en-US" sz="2400" dirty="0" smtClean="0"/>
          </a:p>
          <a:p>
            <a:pPr>
              <a:buFont typeface="Wingdings" panose="05000000000000000000" pitchFamily="2" charset="2"/>
              <a:buChar char="q"/>
            </a:pPr>
            <a:r>
              <a:rPr lang="en-US" sz="2400" dirty="0"/>
              <a:t> </a:t>
            </a:r>
            <a:r>
              <a:rPr lang="en-US" sz="2400" dirty="0" smtClean="0"/>
              <a:t>At </a:t>
            </a:r>
            <a:r>
              <a:rPr lang="en-US" sz="2400" dirty="0"/>
              <a:t>the moment the scaling is manual</a:t>
            </a:r>
            <a:r>
              <a:rPr lang="en-US" sz="2400" dirty="0" smtClean="0"/>
              <a:t>. </a:t>
            </a:r>
          </a:p>
          <a:p>
            <a:pPr lvl="1">
              <a:buFont typeface="Wingdings" panose="05000000000000000000" pitchFamily="2" charset="2"/>
              <a:buChar char="q"/>
            </a:pPr>
            <a:r>
              <a:rPr lang="en-US" sz="2200" dirty="0"/>
              <a:t> </a:t>
            </a:r>
            <a:r>
              <a:rPr lang="en-US" sz="2400" dirty="0" smtClean="0"/>
              <a:t>However</a:t>
            </a:r>
            <a:r>
              <a:rPr lang="en-US" sz="2400" dirty="0"/>
              <a:t>, the API could be hooked up to </a:t>
            </a:r>
            <a:r>
              <a:rPr lang="en-US" sz="2400" dirty="0" smtClean="0"/>
              <a:t>                                                                              an </a:t>
            </a:r>
            <a:r>
              <a:rPr lang="en-US" sz="2400" dirty="0"/>
              <a:t>external system such as a metrics </a:t>
            </a:r>
            <a:r>
              <a:rPr lang="en-US" sz="2400" dirty="0" smtClean="0"/>
              <a:t>                                                                     dashboard</a:t>
            </a:r>
            <a:r>
              <a:rPr lang="en-US" sz="2400" dirty="0"/>
              <a:t>. </a:t>
            </a:r>
            <a:endParaRPr lang="en-US" sz="2400" dirty="0">
              <a:latin typeface="+mj-lt"/>
              <a:ea typeface="Courier New" charset="0"/>
              <a:cs typeface="Courier New" charset="0"/>
            </a:endParaRPr>
          </a:p>
          <a:p>
            <a:pPr>
              <a:buFont typeface="Wingdings" panose="05000000000000000000" pitchFamily="2"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341</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851" y="2451543"/>
            <a:ext cx="4572000" cy="3804047"/>
          </a:xfrm>
          <a:prstGeom prst="rect">
            <a:avLst/>
          </a:prstGeom>
        </p:spPr>
      </p:pic>
    </p:spTree>
    <p:extLst>
      <p:ext uri="{BB962C8B-B14F-4D97-AF65-F5344CB8AC3E}">
        <p14:creationId xmlns:p14="http://schemas.microsoft.com/office/powerpoint/2010/main" val="196889521"/>
      </p:ext>
    </p:extLst>
  </p:cSld>
  <p:clrMapOvr>
    <a:masterClrMapping/>
  </p:clrMapOvr>
  <p:transition>
    <p:fade/>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Scale Service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smtClean="0"/>
              <a:t>In our example, </a:t>
            </a:r>
            <a:r>
              <a:rPr lang="en-US" sz="2400" dirty="0"/>
              <a:t>we </a:t>
            </a:r>
            <a:r>
              <a:rPr lang="en-US" sz="2400" dirty="0" smtClean="0"/>
              <a:t>had two </a:t>
            </a:r>
            <a:r>
              <a:rPr lang="en-US" sz="2400" dirty="0"/>
              <a:t>load-balanced containers running</a:t>
            </a:r>
            <a:r>
              <a:rPr lang="en-US" sz="2400" dirty="0" smtClean="0"/>
              <a:t>, </a:t>
            </a:r>
            <a:r>
              <a:rPr lang="en-US" sz="2400" dirty="0"/>
              <a:t>processing our requests </a:t>
            </a:r>
            <a:r>
              <a:rPr lang="en-US" sz="2400" dirty="0">
                <a:latin typeface="Courier New" charset="0"/>
                <a:ea typeface="Courier New" charset="0"/>
                <a:cs typeface="Courier New" charset="0"/>
              </a:rPr>
              <a:t>curl </a:t>
            </a:r>
            <a:r>
              <a:rPr lang="en-US" sz="2400" dirty="0" err="1" smtClean="0">
                <a:latin typeface="Courier New" charset="0"/>
                <a:ea typeface="Courier New" charset="0"/>
                <a:cs typeface="Courier New" charset="0"/>
              </a:rPr>
              <a:t>docker</a:t>
            </a:r>
            <a:r>
              <a:rPr lang="en-US" sz="2400" dirty="0" smtClean="0">
                <a:latin typeface="Courier New" charset="0"/>
                <a:ea typeface="Courier New" charset="0"/>
                <a:cs typeface="Courier New" charset="0"/>
              </a:rPr>
              <a:t>.</a:t>
            </a:r>
            <a:r>
              <a:rPr lang="en-US" sz="2400" dirty="0"/>
              <a:t> </a:t>
            </a:r>
            <a:endParaRPr lang="en-US" sz="2400" dirty="0" smtClean="0"/>
          </a:p>
          <a:p>
            <a:pPr>
              <a:buFont typeface="Wingdings" panose="05000000000000000000" pitchFamily="2" charset="2"/>
              <a:buChar char="q"/>
            </a:pPr>
            <a:r>
              <a:rPr lang="en-US" sz="2400" dirty="0" smtClean="0"/>
              <a:t> Command </a:t>
            </a:r>
            <a:r>
              <a:rPr lang="en-US" sz="2400" dirty="0"/>
              <a:t>below </a:t>
            </a:r>
            <a:r>
              <a:rPr lang="en-US" sz="2400" dirty="0" smtClean="0"/>
              <a:t>would scale </a:t>
            </a:r>
            <a:r>
              <a:rPr lang="en-US" sz="2400" dirty="0"/>
              <a:t>our </a:t>
            </a:r>
            <a:r>
              <a:rPr lang="en-US" sz="2400" dirty="0">
                <a:latin typeface="Courier New" charset="0"/>
                <a:ea typeface="Courier New" charset="0"/>
                <a:cs typeface="Courier New" charset="0"/>
              </a:rPr>
              <a:t>http</a:t>
            </a:r>
            <a:r>
              <a:rPr lang="en-US" sz="2400" dirty="0"/>
              <a:t> service to be </a:t>
            </a:r>
            <a:r>
              <a:rPr lang="en-US" sz="2400" dirty="0" smtClean="0"/>
              <a:t>run </a:t>
            </a:r>
            <a:r>
              <a:rPr lang="en-US" sz="2400" dirty="0"/>
              <a:t>across five </a:t>
            </a:r>
            <a:r>
              <a:rPr lang="en-US" sz="2400" dirty="0" smtClean="0"/>
              <a:t>containers:</a:t>
            </a: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r>
              <a:rPr lang="en-US" sz="2400" dirty="0"/>
              <a:t> On each host, you will see additional nodes being </a:t>
            </a:r>
            <a:r>
              <a:rPr lang="en-US" sz="2400" dirty="0" smtClean="0"/>
              <a:t>started. </a:t>
            </a:r>
          </a:p>
          <a:p>
            <a:pPr>
              <a:buFont typeface="Wingdings" panose="05000000000000000000" pitchFamily="2" charset="2"/>
              <a:buChar char="q"/>
            </a:pPr>
            <a:r>
              <a:rPr lang="en-US" sz="2400" dirty="0"/>
              <a:t> The load balancer will automatically be updated. </a:t>
            </a:r>
            <a:endParaRPr lang="en-US" sz="2400" dirty="0" smtClean="0"/>
          </a:p>
          <a:p>
            <a:pPr>
              <a:buFont typeface="Wingdings" panose="05000000000000000000" pitchFamily="2" charset="2"/>
              <a:buChar char="q"/>
            </a:pPr>
            <a:r>
              <a:rPr lang="en-US" sz="2400" dirty="0"/>
              <a:t> </a:t>
            </a:r>
            <a:r>
              <a:rPr lang="en-US" sz="2400" dirty="0" smtClean="0"/>
              <a:t>Requests </a:t>
            </a:r>
            <a:r>
              <a:rPr lang="en-US" sz="2400" dirty="0"/>
              <a:t>will now be processed across the new containers.</a:t>
            </a:r>
            <a:endParaRPr lang="en-US" sz="2400" dirty="0" smtClean="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342</a:t>
            </a:fld>
            <a:endParaRPr lang="en-US" altLang="en-US"/>
          </a:p>
        </p:txBody>
      </p:sp>
      <p:sp>
        <p:nvSpPr>
          <p:cNvPr id="10" name="Content Placeholder 2"/>
          <p:cNvSpPr>
            <a:spLocks noGrp="1"/>
          </p:cNvSpPr>
          <p:nvPr/>
        </p:nvSpPr>
        <p:spPr>
          <a:xfrm>
            <a:off x="3352800" y="2872902"/>
            <a:ext cx="5444807" cy="38605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a:solidFill>
                  <a:schemeClr val="bg1"/>
                </a:solidFill>
                <a:latin typeface="Courier New" charset="0"/>
                <a:ea typeface="Courier New" charset="0"/>
                <a:cs typeface="Courier New" charset="0"/>
              </a:rPr>
              <a:t>docker</a:t>
            </a:r>
            <a:r>
              <a:rPr lang="en-US" sz="2400" dirty="0">
                <a:solidFill>
                  <a:schemeClr val="bg1"/>
                </a:solidFill>
                <a:latin typeface="Courier New" charset="0"/>
                <a:ea typeface="Courier New" charset="0"/>
                <a:cs typeface="Courier New" charset="0"/>
              </a:rPr>
              <a:t> service scale http=5</a:t>
            </a:r>
          </a:p>
        </p:txBody>
      </p:sp>
    </p:spTree>
    <p:extLst>
      <p:ext uri="{BB962C8B-B14F-4D97-AF65-F5344CB8AC3E}">
        <p14:creationId xmlns:p14="http://schemas.microsoft.com/office/powerpoint/2010/main" val="216697165"/>
      </p:ext>
    </p:extLst>
  </p:cSld>
  <p:clrMapOvr>
    <a:masterClrMapping/>
  </p:clrMapOvr>
  <p:transition>
    <p:fade/>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Result Summary</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latin typeface="+mj-lt"/>
                <a:ea typeface="Courier New" charset="0"/>
                <a:cs typeface="Courier New" charset="0"/>
              </a:rPr>
              <a:t> </a:t>
            </a:r>
            <a:r>
              <a:rPr lang="en-US" sz="2400" dirty="0" smtClean="0"/>
              <a:t>The </a:t>
            </a:r>
            <a:r>
              <a:rPr lang="en-US" sz="2400" dirty="0"/>
              <a:t>result of this scenario is a two-node Swarm </a:t>
            </a:r>
            <a:r>
              <a:rPr lang="en-US" sz="2400" dirty="0" smtClean="0"/>
              <a:t>cluster </a:t>
            </a:r>
            <a:r>
              <a:rPr lang="en-US" sz="2400" dirty="0"/>
              <a:t>which can run load-balanced containers that can be scaled up and down</a:t>
            </a:r>
            <a:r>
              <a:rPr lang="en-US" sz="2400" dirty="0" smtClean="0"/>
              <a:t>. </a:t>
            </a:r>
            <a:endParaRPr lang="en-US" sz="2400" dirty="0"/>
          </a:p>
          <a:p>
            <a:r>
              <a:rPr lang="en-US" sz="2400" dirty="0"/>
              <a:t/>
            </a:r>
            <a:br>
              <a:rPr lang="en-US" sz="2400" dirty="0"/>
            </a:br>
            <a:endParaRPr lang="en-US" sz="2400" dirty="0"/>
          </a:p>
          <a:p>
            <a:pPr>
              <a:buFont typeface="Wingdings" panose="05000000000000000000" pitchFamily="2" charset="2"/>
              <a:buChar char="q"/>
            </a:pPr>
            <a:endParaRPr lang="en-US" sz="2400" dirty="0" smtClean="0"/>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343</a:t>
            </a:fld>
            <a:endParaRPr lang="en-US" altLang="en-US"/>
          </a:p>
        </p:txBody>
      </p:sp>
    </p:spTree>
    <p:extLst>
      <p:ext uri="{BB962C8B-B14F-4D97-AF65-F5344CB8AC3E}">
        <p14:creationId xmlns:p14="http://schemas.microsoft.com/office/powerpoint/2010/main" val="1677173430"/>
      </p:ext>
    </p:extLst>
  </p:cSld>
  <p:clrMapOvr>
    <a:masterClrMapping/>
  </p:clrMapOvr>
  <p:transition>
    <p:fade/>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smtClean="0"/>
              <a:t>Hands-on Exercise(s)</a:t>
            </a:r>
            <a:endParaRPr lang="en-US" dirty="0"/>
          </a:p>
        </p:txBody>
      </p:sp>
    </p:spTree>
    <p:extLst>
      <p:ext uri="{BB962C8B-B14F-4D97-AF65-F5344CB8AC3E}">
        <p14:creationId xmlns:p14="http://schemas.microsoft.com/office/powerpoint/2010/main" val="67578616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Tree>
    <p:extLst>
      <p:ext uri="{BB962C8B-B14F-4D97-AF65-F5344CB8AC3E}">
        <p14:creationId xmlns:p14="http://schemas.microsoft.com/office/powerpoint/2010/main" val="2044617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Understanding Tomcat</a:t>
            </a:r>
            <a:endParaRPr lang="en-US" dirty="0"/>
          </a:p>
        </p:txBody>
      </p:sp>
      <p:sp>
        <p:nvSpPr>
          <p:cNvPr id="9" name="Content Placeholder 2"/>
          <p:cNvSpPr txBox="1">
            <a:spLocks/>
          </p:cNvSpPr>
          <p:nvPr/>
        </p:nvSpPr>
        <p:spPr>
          <a:xfrm>
            <a:off x="1068387" y="990600"/>
            <a:ext cx="10087293" cy="51816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buFont typeface="Wingdings" charset="2"/>
              <a:buChar char="q"/>
            </a:pPr>
            <a:r>
              <a:rPr lang="en-US" sz="2400" dirty="0" smtClean="0"/>
              <a:t> In </a:t>
            </a:r>
            <a:r>
              <a:rPr lang="en-US" sz="2400" dirty="0"/>
              <a:t>the simplest </a:t>
            </a:r>
            <a:r>
              <a:rPr lang="en-US" sz="2400" dirty="0" smtClean="0"/>
              <a:t>configuration </a:t>
            </a:r>
            <a:r>
              <a:rPr lang="en-US" sz="2400" dirty="0"/>
              <a:t>Tomcat runs in a single operating system </a:t>
            </a:r>
            <a:r>
              <a:rPr lang="en-US" sz="2400" dirty="0" smtClean="0"/>
              <a:t>process </a:t>
            </a:r>
            <a:endParaRPr lang="en-US" sz="2400" dirty="0"/>
          </a:p>
          <a:p>
            <a:pPr marL="285750" indent="-285750">
              <a:buFont typeface="Wingdings" charset="2"/>
              <a:buChar char="q"/>
            </a:pPr>
            <a:r>
              <a:rPr lang="en-US" sz="2400" dirty="0"/>
              <a:t> The process runs a Java virtual machine (JVM</a:t>
            </a:r>
            <a:r>
              <a:rPr lang="en-US" sz="2400" dirty="0" smtClean="0"/>
              <a:t>)</a:t>
            </a:r>
            <a:endParaRPr lang="en-US" sz="2400" dirty="0"/>
          </a:p>
          <a:p>
            <a:pPr marL="285750" indent="-285750">
              <a:buFont typeface="Wingdings" charset="2"/>
              <a:buChar char="q"/>
            </a:pPr>
            <a:r>
              <a:rPr lang="en-US" sz="2400" dirty="0"/>
              <a:t> Every single HTTP request from a browser to Tomcat is processed in the Tomcat process in a separate </a:t>
            </a:r>
            <a:r>
              <a:rPr lang="en-US" sz="2400" dirty="0" smtClean="0"/>
              <a:t>thread</a:t>
            </a:r>
            <a:endParaRPr lang="en-US" sz="2400" dirty="0"/>
          </a:p>
          <a:p>
            <a:pPr marL="285750" indent="-285750">
              <a:buFont typeface="Wingdings" charset="2"/>
              <a:buChar char="q"/>
            </a:pPr>
            <a:endParaRPr lang="en-US" sz="2400" dirty="0"/>
          </a:p>
          <a:p>
            <a:pPr fontAlgn="auto">
              <a:buFont typeface="Wingdings" charset="2"/>
              <a:buChar char="q"/>
            </a:pPr>
            <a:endParaRPr lang="en-US" sz="2400" dirty="0" smtClean="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55602483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 Apache </a:t>
            </a:r>
            <a:r>
              <a:rPr lang="en-US" dirty="0" smtClean="0"/>
              <a:t>Tomcat in Docker</a:t>
            </a:r>
            <a:endParaRPr lang="en-US" dirty="0"/>
          </a:p>
        </p:txBody>
      </p:sp>
      <p:sp>
        <p:nvSpPr>
          <p:cNvPr id="7" name="Content Placeholder 2"/>
          <p:cNvSpPr>
            <a:spLocks noGrp="1"/>
          </p:cNvSpPr>
          <p:nvPr>
            <p:ph idx="1"/>
          </p:nvPr>
        </p:nvSpPr>
        <p:spPr>
          <a:xfrm>
            <a:off x="1097279" y="1066801"/>
            <a:ext cx="10058401" cy="5105399"/>
          </a:xfrm>
        </p:spPr>
        <p:txBody>
          <a:bodyPr>
            <a:noAutofit/>
          </a:bodyPr>
          <a:lstStyle/>
          <a:p>
            <a:pPr>
              <a:buFont typeface="Wingdings" charset="2"/>
              <a:buChar char="q"/>
            </a:pPr>
            <a:r>
              <a:rPr lang="en-US" sz="2400" dirty="0"/>
              <a:t>Now let’s run a JVM based application like Apache </a:t>
            </a:r>
            <a:r>
              <a:rPr lang="en-US" sz="2400" dirty="0" smtClean="0"/>
              <a:t>Tomcat:</a:t>
            </a:r>
          </a:p>
          <a:p>
            <a:pPr>
              <a:buFont typeface="Wingdings" charset="2"/>
              <a:buChar char="q"/>
            </a:pPr>
            <a:endParaRPr lang="en-US" sz="2400" dirty="0"/>
          </a:p>
          <a:p>
            <a:pPr>
              <a:buFont typeface="Wingdings" charset="2"/>
              <a:buChar char="q"/>
            </a:pPr>
            <a:r>
              <a:rPr lang="en-US" sz="2400" dirty="0" smtClean="0"/>
              <a:t> Output:</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smtClean="0"/>
          </a:p>
        </p:txBody>
      </p:sp>
      <p:sp>
        <p:nvSpPr>
          <p:cNvPr id="14" name="Content Placeholder 2"/>
          <p:cNvSpPr>
            <a:spLocks noGrp="1"/>
          </p:cNvSpPr>
          <p:nvPr/>
        </p:nvSpPr>
        <p:spPr>
          <a:xfrm>
            <a:off x="3116579" y="1655940"/>
            <a:ext cx="6019800" cy="32525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err="1" smtClean="0">
                <a:solidFill>
                  <a:schemeClr val="bg1"/>
                </a:solidFill>
                <a:latin typeface="Courier New" panose="02070309020205020404" pitchFamily="49" charset="0"/>
                <a:cs typeface="Courier New" panose="02070309020205020404" pitchFamily="49" charset="0"/>
              </a:rPr>
              <a:t>docker</a:t>
            </a:r>
            <a:r>
              <a:rPr lang="en-US" sz="1800" dirty="0" smtClean="0">
                <a:solidFill>
                  <a:schemeClr val="bg1"/>
                </a:solidFill>
                <a:latin typeface="Courier New" panose="02070309020205020404" pitchFamily="49" charset="0"/>
                <a:cs typeface="Courier New" panose="02070309020205020404" pitchFamily="49" charset="0"/>
              </a:rPr>
              <a:t> run --</a:t>
            </a:r>
            <a:r>
              <a:rPr lang="en-US" sz="1800" dirty="0" err="1" smtClean="0">
                <a:solidFill>
                  <a:schemeClr val="bg1"/>
                </a:solidFill>
                <a:latin typeface="Courier New" panose="02070309020205020404" pitchFamily="49" charset="0"/>
                <a:cs typeface="Courier New" panose="02070309020205020404" pitchFamily="49" charset="0"/>
              </a:rPr>
              <a:t>rm</a:t>
            </a:r>
            <a:r>
              <a:rPr lang="en-US" sz="1800" dirty="0" smtClean="0">
                <a:solidFill>
                  <a:schemeClr val="bg1"/>
                </a:solidFill>
                <a:latin typeface="Courier New" panose="02070309020205020404" pitchFamily="49" charset="0"/>
                <a:cs typeface="Courier New" panose="02070309020205020404" pitchFamily="49" charset="0"/>
              </a:rPr>
              <a:t> –p 8888:8080 tomcat:8.0</a:t>
            </a:r>
            <a:endParaRPr lang="en-US" sz="1800" dirty="0">
              <a:solidFill>
                <a:schemeClr val="bg1"/>
              </a:solidFill>
              <a:latin typeface="Courier New" panose="02070309020205020404" pitchFamily="49" charset="0"/>
              <a:cs typeface="Courier New" panose="02070309020205020404" pitchFamily="49" charset="0"/>
            </a:endParaRPr>
          </a:p>
        </p:txBody>
      </p:sp>
      <p:sp>
        <p:nvSpPr>
          <p:cNvPr id="17" name="Content Placeholder 2"/>
          <p:cNvSpPr>
            <a:spLocks noGrp="1"/>
          </p:cNvSpPr>
          <p:nvPr/>
        </p:nvSpPr>
        <p:spPr>
          <a:xfrm>
            <a:off x="1371600" y="2590800"/>
            <a:ext cx="9677400" cy="3406628"/>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050" dirty="0" smtClean="0">
                <a:solidFill>
                  <a:schemeClr val="tx1"/>
                </a:solidFill>
                <a:latin typeface="Courier New" panose="02070309020205020404" pitchFamily="49" charset="0"/>
                <a:cs typeface="Courier New" panose="02070309020205020404" pitchFamily="49" charset="0"/>
              </a:rPr>
              <a:t>16-Oct-2016 </a:t>
            </a:r>
            <a:r>
              <a:rPr lang="en-US" sz="1050" dirty="0">
                <a:solidFill>
                  <a:schemeClr val="tx1"/>
                </a:solidFill>
                <a:latin typeface="Courier New" panose="02070309020205020404" pitchFamily="49" charset="0"/>
                <a:cs typeface="Courier New" panose="02070309020205020404" pitchFamily="49" charset="0"/>
              </a:rPr>
              <a:t>18:30:51.541 INFO [localhost-startStop-1] </a:t>
            </a:r>
            <a:r>
              <a:rPr lang="en-US" sz="1050" dirty="0" err="1">
                <a:solidFill>
                  <a:schemeClr val="tx1"/>
                </a:solidFill>
                <a:latin typeface="Courier New" panose="02070309020205020404" pitchFamily="49" charset="0"/>
                <a:cs typeface="Courier New" panose="02070309020205020404" pitchFamily="49" charset="0"/>
              </a:rPr>
              <a:t>org.apache.catalina.startup.HostConfig.deployDirectory</a:t>
            </a:r>
            <a:r>
              <a:rPr lang="en-US" sz="1050" dirty="0">
                <a:solidFill>
                  <a:schemeClr val="tx1"/>
                </a:solidFill>
                <a:latin typeface="Courier New" panose="02070309020205020404" pitchFamily="49" charset="0"/>
                <a:cs typeface="Courier New" panose="02070309020205020404" pitchFamily="49" charset="0"/>
              </a:rPr>
              <a:t> Deployment of web application directory /</a:t>
            </a:r>
            <a:r>
              <a:rPr lang="en-US" sz="1050" dirty="0" err="1">
                <a:solidFill>
                  <a:schemeClr val="tx1"/>
                </a:solidFill>
                <a:latin typeface="Courier New" panose="02070309020205020404" pitchFamily="49" charset="0"/>
                <a:cs typeface="Courier New" panose="02070309020205020404" pitchFamily="49" charset="0"/>
              </a:rPr>
              <a:t>usr</a:t>
            </a:r>
            <a:r>
              <a:rPr lang="en-US" sz="1050" dirty="0">
                <a:solidFill>
                  <a:schemeClr val="tx1"/>
                </a:solidFill>
                <a:latin typeface="Courier New" panose="02070309020205020404" pitchFamily="49" charset="0"/>
                <a:cs typeface="Courier New" panose="02070309020205020404" pitchFamily="49" charset="0"/>
              </a:rPr>
              <a:t>/local/tomcat/</a:t>
            </a:r>
            <a:r>
              <a:rPr lang="en-US" sz="1050" dirty="0" err="1">
                <a:solidFill>
                  <a:schemeClr val="tx1"/>
                </a:solidFill>
                <a:latin typeface="Courier New" panose="02070309020205020404" pitchFamily="49" charset="0"/>
                <a:cs typeface="Courier New" panose="02070309020205020404" pitchFamily="49" charset="0"/>
              </a:rPr>
              <a:t>webapps</a:t>
            </a:r>
            <a:r>
              <a:rPr lang="en-US" sz="1050" dirty="0">
                <a:solidFill>
                  <a:schemeClr val="tx1"/>
                </a:solidFill>
                <a:latin typeface="Courier New" panose="02070309020205020404" pitchFamily="49" charset="0"/>
                <a:cs typeface="Courier New" panose="02070309020205020404" pitchFamily="49" charset="0"/>
              </a:rPr>
              <a:t>/manager has finished in 28 </a:t>
            </a:r>
            <a:r>
              <a:rPr lang="en-US" sz="1050" dirty="0" err="1">
                <a:solidFill>
                  <a:schemeClr val="tx1"/>
                </a:solidFill>
                <a:latin typeface="Courier New" panose="02070309020205020404" pitchFamily="49" charset="0"/>
                <a:cs typeface="Courier New" panose="02070309020205020404" pitchFamily="49" charset="0"/>
              </a:rPr>
              <a:t>ms</a:t>
            </a:r>
            <a:endParaRPr lang="en-US" sz="1050" dirty="0">
              <a:solidFill>
                <a:schemeClr val="tx1"/>
              </a:solidFill>
              <a:latin typeface="Courier New" panose="02070309020205020404" pitchFamily="49" charset="0"/>
              <a:cs typeface="Courier New" panose="02070309020205020404" pitchFamily="49" charset="0"/>
            </a:endParaRPr>
          </a:p>
          <a:p>
            <a:r>
              <a:rPr lang="en-US" sz="1050" dirty="0" smtClean="0">
                <a:solidFill>
                  <a:schemeClr val="tx1"/>
                </a:solidFill>
                <a:latin typeface="Courier New" panose="02070309020205020404" pitchFamily="49" charset="0"/>
                <a:cs typeface="Courier New" panose="02070309020205020404" pitchFamily="49" charset="0"/>
              </a:rPr>
              <a:t>16-Oct-2016 </a:t>
            </a:r>
            <a:r>
              <a:rPr lang="en-US" sz="1050" dirty="0">
                <a:solidFill>
                  <a:schemeClr val="tx1"/>
                </a:solidFill>
                <a:latin typeface="Courier New" panose="02070309020205020404" pitchFamily="49" charset="0"/>
                <a:cs typeface="Courier New" panose="02070309020205020404" pitchFamily="49" charset="0"/>
              </a:rPr>
              <a:t>18:30:51.542 INFO [localhost-startStop-1] </a:t>
            </a:r>
            <a:r>
              <a:rPr lang="en-US" sz="1050" dirty="0" err="1">
                <a:solidFill>
                  <a:schemeClr val="tx1"/>
                </a:solidFill>
                <a:latin typeface="Courier New" panose="02070309020205020404" pitchFamily="49" charset="0"/>
                <a:cs typeface="Courier New" panose="02070309020205020404" pitchFamily="49" charset="0"/>
              </a:rPr>
              <a:t>org.apache.catalina.startup.HostConfig.deployDirectory</a:t>
            </a:r>
            <a:r>
              <a:rPr lang="en-US" sz="1050" dirty="0">
                <a:solidFill>
                  <a:schemeClr val="tx1"/>
                </a:solidFill>
                <a:latin typeface="Courier New" panose="02070309020205020404" pitchFamily="49" charset="0"/>
                <a:cs typeface="Courier New" panose="02070309020205020404" pitchFamily="49" charset="0"/>
              </a:rPr>
              <a:t> Deploying web application directory /</a:t>
            </a:r>
            <a:r>
              <a:rPr lang="en-US" sz="1050" dirty="0" err="1">
                <a:solidFill>
                  <a:schemeClr val="tx1"/>
                </a:solidFill>
                <a:latin typeface="Courier New" panose="02070309020205020404" pitchFamily="49" charset="0"/>
                <a:cs typeface="Courier New" panose="02070309020205020404" pitchFamily="49" charset="0"/>
              </a:rPr>
              <a:t>usr</a:t>
            </a:r>
            <a:r>
              <a:rPr lang="en-US" sz="1050" dirty="0">
                <a:solidFill>
                  <a:schemeClr val="tx1"/>
                </a:solidFill>
                <a:latin typeface="Courier New" panose="02070309020205020404" pitchFamily="49" charset="0"/>
                <a:cs typeface="Courier New" panose="02070309020205020404" pitchFamily="49" charset="0"/>
              </a:rPr>
              <a:t>/local/tomcat/</a:t>
            </a:r>
            <a:r>
              <a:rPr lang="en-US" sz="1050" dirty="0" err="1">
                <a:solidFill>
                  <a:schemeClr val="tx1"/>
                </a:solidFill>
                <a:latin typeface="Courier New" panose="02070309020205020404" pitchFamily="49" charset="0"/>
                <a:cs typeface="Courier New" panose="02070309020205020404" pitchFamily="49" charset="0"/>
              </a:rPr>
              <a:t>webapps</a:t>
            </a:r>
            <a:r>
              <a:rPr lang="en-US" sz="1050" dirty="0">
                <a:solidFill>
                  <a:schemeClr val="tx1"/>
                </a:solidFill>
                <a:latin typeface="Courier New" panose="02070309020205020404" pitchFamily="49" charset="0"/>
                <a:cs typeface="Courier New" panose="02070309020205020404" pitchFamily="49" charset="0"/>
              </a:rPr>
              <a:t>/examples</a:t>
            </a:r>
          </a:p>
          <a:p>
            <a:r>
              <a:rPr lang="en-US" sz="1050" dirty="0" smtClean="0">
                <a:solidFill>
                  <a:schemeClr val="tx1"/>
                </a:solidFill>
                <a:latin typeface="Courier New" panose="02070309020205020404" pitchFamily="49" charset="0"/>
                <a:cs typeface="Courier New" panose="02070309020205020404" pitchFamily="49" charset="0"/>
              </a:rPr>
              <a:t>16-Oct-2016 </a:t>
            </a:r>
            <a:r>
              <a:rPr lang="en-US" sz="1050" dirty="0">
                <a:solidFill>
                  <a:schemeClr val="tx1"/>
                </a:solidFill>
                <a:latin typeface="Courier New" panose="02070309020205020404" pitchFamily="49" charset="0"/>
                <a:cs typeface="Courier New" panose="02070309020205020404" pitchFamily="49" charset="0"/>
              </a:rPr>
              <a:t>18:30:52.108 INFO [localhost-startStop-1] </a:t>
            </a:r>
            <a:r>
              <a:rPr lang="en-US" sz="1050" dirty="0" err="1">
                <a:solidFill>
                  <a:schemeClr val="tx1"/>
                </a:solidFill>
                <a:latin typeface="Courier New" panose="02070309020205020404" pitchFamily="49" charset="0"/>
                <a:cs typeface="Courier New" panose="02070309020205020404" pitchFamily="49" charset="0"/>
              </a:rPr>
              <a:t>org.apache.catalina.startup.HostConfig.deployDirectory</a:t>
            </a:r>
            <a:r>
              <a:rPr lang="en-US" sz="1050" dirty="0">
                <a:solidFill>
                  <a:schemeClr val="tx1"/>
                </a:solidFill>
                <a:latin typeface="Courier New" panose="02070309020205020404" pitchFamily="49" charset="0"/>
                <a:cs typeface="Courier New" panose="02070309020205020404" pitchFamily="49" charset="0"/>
              </a:rPr>
              <a:t> Deployment of web application directory /</a:t>
            </a:r>
            <a:r>
              <a:rPr lang="en-US" sz="1050" dirty="0" err="1">
                <a:solidFill>
                  <a:schemeClr val="tx1"/>
                </a:solidFill>
                <a:latin typeface="Courier New" panose="02070309020205020404" pitchFamily="49" charset="0"/>
                <a:cs typeface="Courier New" panose="02070309020205020404" pitchFamily="49" charset="0"/>
              </a:rPr>
              <a:t>usr</a:t>
            </a:r>
            <a:r>
              <a:rPr lang="en-US" sz="1050" dirty="0">
                <a:solidFill>
                  <a:schemeClr val="tx1"/>
                </a:solidFill>
                <a:latin typeface="Courier New" panose="02070309020205020404" pitchFamily="49" charset="0"/>
                <a:cs typeface="Courier New" panose="02070309020205020404" pitchFamily="49" charset="0"/>
              </a:rPr>
              <a:t>/local/tomcat/</a:t>
            </a:r>
            <a:r>
              <a:rPr lang="en-US" sz="1050" dirty="0" err="1">
                <a:solidFill>
                  <a:schemeClr val="tx1"/>
                </a:solidFill>
                <a:latin typeface="Courier New" panose="02070309020205020404" pitchFamily="49" charset="0"/>
                <a:cs typeface="Courier New" panose="02070309020205020404" pitchFamily="49" charset="0"/>
              </a:rPr>
              <a:t>webapps</a:t>
            </a:r>
            <a:r>
              <a:rPr lang="en-US" sz="1050" dirty="0">
                <a:solidFill>
                  <a:schemeClr val="tx1"/>
                </a:solidFill>
                <a:latin typeface="Courier New" panose="02070309020205020404" pitchFamily="49" charset="0"/>
                <a:cs typeface="Courier New" panose="02070309020205020404" pitchFamily="49" charset="0"/>
              </a:rPr>
              <a:t>/examples has finished in 566 </a:t>
            </a:r>
            <a:r>
              <a:rPr lang="en-US" sz="1050" dirty="0" err="1">
                <a:solidFill>
                  <a:schemeClr val="tx1"/>
                </a:solidFill>
                <a:latin typeface="Courier New" panose="02070309020205020404" pitchFamily="49" charset="0"/>
                <a:cs typeface="Courier New" panose="02070309020205020404" pitchFamily="49" charset="0"/>
              </a:rPr>
              <a:t>ms</a:t>
            </a:r>
            <a:endParaRPr lang="en-US" sz="1050" dirty="0">
              <a:solidFill>
                <a:schemeClr val="tx1"/>
              </a:solidFill>
              <a:latin typeface="Courier New" panose="02070309020205020404" pitchFamily="49" charset="0"/>
              <a:cs typeface="Courier New" panose="02070309020205020404" pitchFamily="49" charset="0"/>
            </a:endParaRPr>
          </a:p>
          <a:p>
            <a:r>
              <a:rPr lang="en-US" sz="1050" dirty="0" smtClean="0">
                <a:solidFill>
                  <a:schemeClr val="tx1"/>
                </a:solidFill>
                <a:latin typeface="Courier New" panose="02070309020205020404" pitchFamily="49" charset="0"/>
                <a:cs typeface="Courier New" panose="02070309020205020404" pitchFamily="49" charset="0"/>
              </a:rPr>
              <a:t>16-Oct-2016 </a:t>
            </a:r>
            <a:r>
              <a:rPr lang="en-US" sz="1050" dirty="0">
                <a:solidFill>
                  <a:schemeClr val="tx1"/>
                </a:solidFill>
                <a:latin typeface="Courier New" panose="02070309020205020404" pitchFamily="49" charset="0"/>
                <a:cs typeface="Courier New" panose="02070309020205020404" pitchFamily="49" charset="0"/>
              </a:rPr>
              <a:t>18:30:52.117 INFO [localhost-startStop-1] </a:t>
            </a:r>
            <a:r>
              <a:rPr lang="en-US" sz="1050" dirty="0" err="1">
                <a:solidFill>
                  <a:schemeClr val="tx1"/>
                </a:solidFill>
                <a:latin typeface="Courier New" panose="02070309020205020404" pitchFamily="49" charset="0"/>
                <a:cs typeface="Courier New" panose="02070309020205020404" pitchFamily="49" charset="0"/>
              </a:rPr>
              <a:t>org.apache.catalina.startup.HostConfig.deployDirectory</a:t>
            </a:r>
            <a:r>
              <a:rPr lang="en-US" sz="1050" dirty="0">
                <a:solidFill>
                  <a:schemeClr val="tx1"/>
                </a:solidFill>
                <a:latin typeface="Courier New" panose="02070309020205020404" pitchFamily="49" charset="0"/>
                <a:cs typeface="Courier New" panose="02070309020205020404" pitchFamily="49" charset="0"/>
              </a:rPr>
              <a:t> Deploying web application directory /</a:t>
            </a:r>
            <a:r>
              <a:rPr lang="en-US" sz="1050" dirty="0" err="1">
                <a:solidFill>
                  <a:schemeClr val="tx1"/>
                </a:solidFill>
                <a:latin typeface="Courier New" panose="02070309020205020404" pitchFamily="49" charset="0"/>
                <a:cs typeface="Courier New" panose="02070309020205020404" pitchFamily="49" charset="0"/>
              </a:rPr>
              <a:t>usr</a:t>
            </a:r>
            <a:r>
              <a:rPr lang="en-US" sz="1050" dirty="0">
                <a:solidFill>
                  <a:schemeClr val="tx1"/>
                </a:solidFill>
                <a:latin typeface="Courier New" panose="02070309020205020404" pitchFamily="49" charset="0"/>
                <a:cs typeface="Courier New" panose="02070309020205020404" pitchFamily="49" charset="0"/>
              </a:rPr>
              <a:t>/local/tomcat/</a:t>
            </a:r>
            <a:r>
              <a:rPr lang="en-US" sz="1050" dirty="0" err="1">
                <a:solidFill>
                  <a:schemeClr val="tx1"/>
                </a:solidFill>
                <a:latin typeface="Courier New" panose="02070309020205020404" pitchFamily="49" charset="0"/>
                <a:cs typeface="Courier New" panose="02070309020205020404" pitchFamily="49" charset="0"/>
              </a:rPr>
              <a:t>webapps</a:t>
            </a:r>
            <a:r>
              <a:rPr lang="en-US" sz="1050" dirty="0">
                <a:solidFill>
                  <a:schemeClr val="tx1"/>
                </a:solidFill>
                <a:latin typeface="Courier New" panose="02070309020205020404" pitchFamily="49" charset="0"/>
                <a:cs typeface="Courier New" panose="02070309020205020404" pitchFamily="49" charset="0"/>
              </a:rPr>
              <a:t>/ROOT</a:t>
            </a:r>
          </a:p>
          <a:p>
            <a:r>
              <a:rPr lang="en-US" sz="1050" dirty="0" smtClean="0">
                <a:solidFill>
                  <a:schemeClr val="tx1"/>
                </a:solidFill>
                <a:latin typeface="Courier New" panose="02070309020205020404" pitchFamily="49" charset="0"/>
                <a:cs typeface="Courier New" panose="02070309020205020404" pitchFamily="49" charset="0"/>
              </a:rPr>
              <a:t>16-Oct-2016 </a:t>
            </a:r>
            <a:r>
              <a:rPr lang="en-US" sz="1050" dirty="0">
                <a:solidFill>
                  <a:schemeClr val="tx1"/>
                </a:solidFill>
                <a:latin typeface="Courier New" panose="02070309020205020404" pitchFamily="49" charset="0"/>
                <a:cs typeface="Courier New" panose="02070309020205020404" pitchFamily="49" charset="0"/>
              </a:rPr>
              <a:t>18:30:52.161 INFO [localhost-startStop-1] </a:t>
            </a:r>
            <a:r>
              <a:rPr lang="en-US" sz="1050" dirty="0" err="1">
                <a:solidFill>
                  <a:schemeClr val="tx1"/>
                </a:solidFill>
                <a:latin typeface="Courier New" panose="02070309020205020404" pitchFamily="49" charset="0"/>
                <a:cs typeface="Courier New" panose="02070309020205020404" pitchFamily="49" charset="0"/>
              </a:rPr>
              <a:t>org.apache.catalina.startup.HostConfig.deployDirectory</a:t>
            </a:r>
            <a:r>
              <a:rPr lang="en-US" sz="1050" dirty="0">
                <a:solidFill>
                  <a:schemeClr val="tx1"/>
                </a:solidFill>
                <a:latin typeface="Courier New" panose="02070309020205020404" pitchFamily="49" charset="0"/>
                <a:cs typeface="Courier New" panose="02070309020205020404" pitchFamily="49" charset="0"/>
              </a:rPr>
              <a:t> Deployment of web application directory /</a:t>
            </a:r>
            <a:r>
              <a:rPr lang="en-US" sz="1050" dirty="0" err="1">
                <a:solidFill>
                  <a:schemeClr val="tx1"/>
                </a:solidFill>
                <a:latin typeface="Courier New" panose="02070309020205020404" pitchFamily="49" charset="0"/>
                <a:cs typeface="Courier New" panose="02070309020205020404" pitchFamily="49" charset="0"/>
              </a:rPr>
              <a:t>usr</a:t>
            </a:r>
            <a:r>
              <a:rPr lang="en-US" sz="1050" dirty="0">
                <a:solidFill>
                  <a:schemeClr val="tx1"/>
                </a:solidFill>
                <a:latin typeface="Courier New" panose="02070309020205020404" pitchFamily="49" charset="0"/>
                <a:cs typeface="Courier New" panose="02070309020205020404" pitchFamily="49" charset="0"/>
              </a:rPr>
              <a:t>/local/tomcat/</a:t>
            </a:r>
            <a:r>
              <a:rPr lang="en-US" sz="1050" dirty="0" err="1">
                <a:solidFill>
                  <a:schemeClr val="tx1"/>
                </a:solidFill>
                <a:latin typeface="Courier New" panose="02070309020205020404" pitchFamily="49" charset="0"/>
                <a:cs typeface="Courier New" panose="02070309020205020404" pitchFamily="49" charset="0"/>
              </a:rPr>
              <a:t>webapps</a:t>
            </a:r>
            <a:r>
              <a:rPr lang="en-US" sz="1050" dirty="0">
                <a:solidFill>
                  <a:schemeClr val="tx1"/>
                </a:solidFill>
                <a:latin typeface="Courier New" panose="02070309020205020404" pitchFamily="49" charset="0"/>
                <a:cs typeface="Courier New" panose="02070309020205020404" pitchFamily="49" charset="0"/>
              </a:rPr>
              <a:t>/ROOT has finished in 45 </a:t>
            </a:r>
            <a:r>
              <a:rPr lang="en-US" sz="1050" dirty="0" err="1">
                <a:solidFill>
                  <a:schemeClr val="tx1"/>
                </a:solidFill>
                <a:latin typeface="Courier New" panose="02070309020205020404" pitchFamily="49" charset="0"/>
                <a:cs typeface="Courier New" panose="02070309020205020404" pitchFamily="49" charset="0"/>
              </a:rPr>
              <a:t>ms</a:t>
            </a:r>
            <a:endParaRPr lang="en-US" sz="1050" dirty="0">
              <a:solidFill>
                <a:schemeClr val="tx1"/>
              </a:solidFill>
              <a:latin typeface="Courier New" panose="02070309020205020404" pitchFamily="49" charset="0"/>
              <a:cs typeface="Courier New" panose="02070309020205020404" pitchFamily="49" charset="0"/>
            </a:endParaRPr>
          </a:p>
          <a:p>
            <a:r>
              <a:rPr lang="en-US" sz="1050" dirty="0" smtClean="0">
                <a:solidFill>
                  <a:schemeClr val="tx1"/>
                </a:solidFill>
                <a:latin typeface="Courier New" panose="02070309020205020404" pitchFamily="49" charset="0"/>
                <a:cs typeface="Courier New" panose="02070309020205020404" pitchFamily="49" charset="0"/>
              </a:rPr>
              <a:t>16-Oct-2016 </a:t>
            </a:r>
            <a:r>
              <a:rPr lang="en-US" sz="1050" dirty="0">
                <a:solidFill>
                  <a:schemeClr val="tx1"/>
                </a:solidFill>
                <a:latin typeface="Courier New" panose="02070309020205020404" pitchFamily="49" charset="0"/>
                <a:cs typeface="Courier New" panose="02070309020205020404" pitchFamily="49" charset="0"/>
              </a:rPr>
              <a:t>18:30:52.176 INFO [main] </a:t>
            </a:r>
            <a:r>
              <a:rPr lang="en-US" sz="1050" dirty="0" err="1">
                <a:solidFill>
                  <a:schemeClr val="tx1"/>
                </a:solidFill>
                <a:latin typeface="Courier New" panose="02070309020205020404" pitchFamily="49" charset="0"/>
                <a:cs typeface="Courier New" panose="02070309020205020404" pitchFamily="49" charset="0"/>
              </a:rPr>
              <a:t>org.apache.coyote.AbstractProtocol.start</a:t>
            </a:r>
            <a:r>
              <a:rPr lang="en-US" sz="1050" dirty="0">
                <a:solidFill>
                  <a:schemeClr val="tx1"/>
                </a:solidFill>
                <a:latin typeface="Courier New" panose="02070309020205020404" pitchFamily="49" charset="0"/>
                <a:cs typeface="Courier New" panose="02070309020205020404" pitchFamily="49" charset="0"/>
              </a:rPr>
              <a:t> Starting </a:t>
            </a:r>
            <a:r>
              <a:rPr lang="en-US" sz="1050" dirty="0" err="1">
                <a:solidFill>
                  <a:schemeClr val="tx1"/>
                </a:solidFill>
                <a:latin typeface="Courier New" panose="02070309020205020404" pitchFamily="49" charset="0"/>
                <a:cs typeface="Courier New" panose="02070309020205020404" pitchFamily="49" charset="0"/>
              </a:rPr>
              <a:t>ProtocolHandler</a:t>
            </a:r>
            <a:r>
              <a:rPr lang="en-US" sz="1050" dirty="0">
                <a:solidFill>
                  <a:schemeClr val="tx1"/>
                </a:solidFill>
                <a:latin typeface="Courier New" panose="02070309020205020404" pitchFamily="49" charset="0"/>
                <a:cs typeface="Courier New" panose="02070309020205020404" pitchFamily="49" charset="0"/>
              </a:rPr>
              <a:t> ["http-nio-8080"]</a:t>
            </a:r>
          </a:p>
          <a:p>
            <a:r>
              <a:rPr lang="en-US" sz="1050" dirty="0" smtClean="0">
                <a:solidFill>
                  <a:schemeClr val="tx1"/>
                </a:solidFill>
                <a:latin typeface="Courier New" panose="02070309020205020404" pitchFamily="49" charset="0"/>
                <a:cs typeface="Courier New" panose="02070309020205020404" pitchFamily="49" charset="0"/>
              </a:rPr>
              <a:t>16-Oct-2016 </a:t>
            </a:r>
            <a:r>
              <a:rPr lang="en-US" sz="1050" dirty="0">
                <a:solidFill>
                  <a:schemeClr val="tx1"/>
                </a:solidFill>
                <a:latin typeface="Courier New" panose="02070309020205020404" pitchFamily="49" charset="0"/>
                <a:cs typeface="Courier New" panose="02070309020205020404" pitchFamily="49" charset="0"/>
              </a:rPr>
              <a:t>18:30:52.206 INFO [main] </a:t>
            </a:r>
            <a:r>
              <a:rPr lang="en-US" sz="1050" dirty="0" err="1">
                <a:solidFill>
                  <a:schemeClr val="tx1"/>
                </a:solidFill>
                <a:latin typeface="Courier New" panose="02070309020205020404" pitchFamily="49" charset="0"/>
                <a:cs typeface="Courier New" panose="02070309020205020404" pitchFamily="49" charset="0"/>
              </a:rPr>
              <a:t>org.apache.coyote.AbstractProtocol.start</a:t>
            </a:r>
            <a:r>
              <a:rPr lang="en-US" sz="1050" dirty="0">
                <a:solidFill>
                  <a:schemeClr val="tx1"/>
                </a:solidFill>
                <a:latin typeface="Courier New" panose="02070309020205020404" pitchFamily="49" charset="0"/>
                <a:cs typeface="Courier New" panose="02070309020205020404" pitchFamily="49" charset="0"/>
              </a:rPr>
              <a:t> Starting </a:t>
            </a:r>
            <a:r>
              <a:rPr lang="en-US" sz="1050" dirty="0" err="1">
                <a:solidFill>
                  <a:schemeClr val="tx1"/>
                </a:solidFill>
                <a:latin typeface="Courier New" panose="02070309020205020404" pitchFamily="49" charset="0"/>
                <a:cs typeface="Courier New" panose="02070309020205020404" pitchFamily="49" charset="0"/>
              </a:rPr>
              <a:t>ProtocolHandler</a:t>
            </a:r>
            <a:r>
              <a:rPr lang="en-US" sz="1050" dirty="0">
                <a:solidFill>
                  <a:schemeClr val="tx1"/>
                </a:solidFill>
                <a:latin typeface="Courier New" panose="02070309020205020404" pitchFamily="49" charset="0"/>
                <a:cs typeface="Courier New" panose="02070309020205020404" pitchFamily="49" charset="0"/>
              </a:rPr>
              <a:t> ["ajp-nio-8009"]</a:t>
            </a:r>
          </a:p>
          <a:p>
            <a:r>
              <a:rPr lang="en-US" sz="1050" dirty="0" smtClean="0">
                <a:solidFill>
                  <a:schemeClr val="tx1"/>
                </a:solidFill>
                <a:latin typeface="Courier New" panose="02070309020205020404" pitchFamily="49" charset="0"/>
                <a:cs typeface="Courier New" panose="02070309020205020404" pitchFamily="49" charset="0"/>
              </a:rPr>
              <a:t>16-Oct-2016 </a:t>
            </a:r>
            <a:r>
              <a:rPr lang="en-US" sz="1050" dirty="0">
                <a:solidFill>
                  <a:schemeClr val="tx1"/>
                </a:solidFill>
                <a:latin typeface="Courier New" panose="02070309020205020404" pitchFamily="49" charset="0"/>
                <a:cs typeface="Courier New" panose="02070309020205020404" pitchFamily="49" charset="0"/>
              </a:rPr>
              <a:t>18:30:52.208 INFO [main] </a:t>
            </a:r>
            <a:r>
              <a:rPr lang="en-US" sz="1050" dirty="0" err="1">
                <a:solidFill>
                  <a:schemeClr val="tx1"/>
                </a:solidFill>
                <a:latin typeface="Courier New" panose="02070309020205020404" pitchFamily="49" charset="0"/>
                <a:cs typeface="Courier New" panose="02070309020205020404" pitchFamily="49" charset="0"/>
              </a:rPr>
              <a:t>org.apache.catalina.startup.Catalina.start</a:t>
            </a:r>
            <a:r>
              <a:rPr lang="en-US" sz="1050" dirty="0">
                <a:solidFill>
                  <a:schemeClr val="tx1"/>
                </a:solidFill>
                <a:latin typeface="Courier New" panose="02070309020205020404" pitchFamily="49" charset="0"/>
                <a:cs typeface="Courier New" panose="02070309020205020404" pitchFamily="49" charset="0"/>
              </a:rPr>
              <a:t> Server startup in 1589 </a:t>
            </a:r>
            <a:r>
              <a:rPr lang="en-US" sz="1050" dirty="0" err="1">
                <a:solidFill>
                  <a:schemeClr val="tx1"/>
                </a:solidFill>
                <a:latin typeface="Courier New" panose="02070309020205020404" pitchFamily="49" charset="0"/>
                <a:cs typeface="Courier New" panose="02070309020205020404" pitchFamily="49" charset="0"/>
              </a:rPr>
              <a:t>ms</a:t>
            </a:r>
            <a:endParaRPr lang="en-US" sz="1050" dirty="0">
              <a:solidFill>
                <a:schemeClr val="tx1"/>
              </a:solidFill>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40798652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 Apache </a:t>
            </a:r>
            <a:r>
              <a:rPr lang="en-US" dirty="0" smtClean="0"/>
              <a:t>Tomcat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Let’s </a:t>
            </a:r>
            <a:r>
              <a:rPr lang="en-US" sz="2400" dirty="0"/>
              <a:t>explore that command for a quick </a:t>
            </a:r>
            <a:r>
              <a:rPr lang="en-US" sz="2400" dirty="0" smtClean="0"/>
              <a:t>sec:</a:t>
            </a:r>
          </a:p>
          <a:p>
            <a:pPr>
              <a:buFont typeface="Wingdings" charset="2"/>
              <a:buChar char="q"/>
            </a:pPr>
            <a:endParaRPr lang="en-US" sz="2400" dirty="0" smtClean="0"/>
          </a:p>
          <a:p>
            <a:pPr>
              <a:buFont typeface="Wingdings" charset="2"/>
              <a:buChar char="q"/>
            </a:pPr>
            <a:endParaRPr lang="en-US" sz="2400" dirty="0"/>
          </a:p>
          <a:p>
            <a:pPr>
              <a:buFont typeface="Wingdings" charset="2"/>
              <a:buChar char="q"/>
            </a:pPr>
            <a:r>
              <a:rPr lang="en-US" sz="2400" dirty="0" smtClean="0"/>
              <a:t> The option (--</a:t>
            </a:r>
            <a:r>
              <a:rPr lang="en-US" sz="2400" dirty="0" err="1" smtClean="0">
                <a:latin typeface="Courier New" charset="0"/>
                <a:ea typeface="Courier New" charset="0"/>
                <a:cs typeface="Courier New" charset="0"/>
              </a:rPr>
              <a:t>rm</a:t>
            </a:r>
            <a:r>
              <a:rPr lang="en-US" sz="2400" dirty="0" smtClean="0"/>
              <a:t>) tells Docker we </a:t>
            </a:r>
            <a:r>
              <a:rPr lang="en-US" sz="2400" dirty="0"/>
              <a:t>want to remove the </a:t>
            </a:r>
            <a:r>
              <a:rPr lang="en-US" sz="2400" dirty="0" smtClean="0"/>
              <a:t>container when </a:t>
            </a:r>
            <a:r>
              <a:rPr lang="en-US" sz="2400" dirty="0"/>
              <a:t>it’s done </a:t>
            </a:r>
            <a:r>
              <a:rPr lang="en-US" sz="2400" dirty="0" smtClean="0"/>
              <a:t>running.</a:t>
            </a:r>
            <a:endParaRPr lang="en-US" sz="2400" dirty="0"/>
          </a:p>
          <a:p>
            <a:pPr>
              <a:buFont typeface="Wingdings" charset="2"/>
              <a:buChar char="q"/>
            </a:pPr>
            <a:r>
              <a:rPr lang="en-US" sz="2400" dirty="0">
                <a:cs typeface="Courier New" panose="02070309020205020404" pitchFamily="49" charset="0"/>
              </a:rPr>
              <a:t> </a:t>
            </a:r>
            <a:r>
              <a:rPr lang="en-US" sz="2400" dirty="0" smtClean="0">
                <a:cs typeface="Courier New" panose="02070309020205020404" pitchFamily="49" charset="0"/>
              </a:rPr>
              <a:t>We are exposing ports </a:t>
            </a:r>
            <a:r>
              <a:rPr lang="en-US" sz="2400" dirty="0" smtClean="0">
                <a:latin typeface="Courier New" panose="02070309020205020404" pitchFamily="49" charset="0"/>
                <a:cs typeface="Courier New" panose="02070309020205020404" pitchFamily="49" charset="0"/>
              </a:rPr>
              <a:t>8888:8080 </a:t>
            </a:r>
            <a:r>
              <a:rPr lang="en-US" sz="2400" dirty="0" smtClean="0">
                <a:cs typeface="Courier New" panose="02070309020205020404" pitchFamily="49" charset="0"/>
              </a:rPr>
              <a:t>with</a:t>
            </a:r>
            <a:r>
              <a:rPr lang="en-US" sz="2400" dirty="0" smtClean="0">
                <a:latin typeface="Courier New" panose="02070309020205020404" pitchFamily="49" charset="0"/>
                <a:cs typeface="Courier New" panose="02070309020205020404" pitchFamily="49" charset="0"/>
              </a:rPr>
              <a:t> (-p), </a:t>
            </a:r>
            <a:r>
              <a:rPr lang="en-US" sz="2400" dirty="0" smtClean="0">
                <a:cs typeface="Courier New" panose="02070309020205020404" pitchFamily="49" charset="0"/>
              </a:rPr>
              <a:t>which</a:t>
            </a:r>
            <a:r>
              <a:rPr lang="en-US" sz="2400" dirty="0" smtClean="0">
                <a:latin typeface="Courier New" panose="02070309020205020404" pitchFamily="49" charset="0"/>
                <a:cs typeface="Courier New" panose="02070309020205020404" pitchFamily="49" charset="0"/>
              </a:rPr>
              <a:t> </a:t>
            </a:r>
            <a:r>
              <a:rPr lang="en-US" sz="2400" dirty="0"/>
              <a:t>tells </a:t>
            </a:r>
            <a:r>
              <a:rPr lang="en-US" sz="2400" dirty="0" smtClean="0"/>
              <a:t>Docker we </a:t>
            </a:r>
            <a:r>
              <a:rPr lang="en-US" sz="2400" dirty="0"/>
              <a:t>want to map the container’s port 8080 to the host port of </a:t>
            </a:r>
            <a:r>
              <a:rPr lang="en-US" sz="2400" dirty="0" smtClean="0"/>
              <a:t>8888</a:t>
            </a:r>
          </a:p>
          <a:p>
            <a:pPr>
              <a:buFont typeface="Wingdings" charset="2"/>
              <a:buChar char="q"/>
            </a:pPr>
            <a:r>
              <a:rPr lang="en-US" sz="2400" dirty="0"/>
              <a:t> If we were to connect to </a:t>
            </a:r>
            <a:r>
              <a:rPr lang="en-US" sz="2400" dirty="0">
                <a:latin typeface="Courier New" panose="02070309020205020404" pitchFamily="49" charset="0"/>
                <a:cs typeface="Courier New" panose="02070309020205020404" pitchFamily="49" charset="0"/>
              </a:rPr>
              <a:t>http://localhost:8888 </a:t>
            </a:r>
            <a:r>
              <a:rPr lang="en-US" sz="2400" dirty="0"/>
              <a:t>we should be able to reach our </a:t>
            </a:r>
            <a:r>
              <a:rPr lang="en-US" sz="2400" dirty="0" err="1" smtClean="0"/>
              <a:t>tomct</a:t>
            </a:r>
            <a:r>
              <a:rPr lang="en-US" sz="2400" dirty="0" smtClean="0"/>
              <a:t> </a:t>
            </a:r>
            <a:r>
              <a:rPr lang="en-US" sz="2400" dirty="0"/>
              <a:t>server</a:t>
            </a:r>
            <a:r>
              <a:rPr lang="en-US" sz="2400" dirty="0" smtClean="0"/>
              <a:t>.</a:t>
            </a:r>
            <a:endParaRPr lang="en-US" sz="2400" dirty="0"/>
          </a:p>
        </p:txBody>
      </p:sp>
      <p:sp>
        <p:nvSpPr>
          <p:cNvPr id="11" name="Content Placeholder 2"/>
          <p:cNvSpPr>
            <a:spLocks noGrp="1"/>
          </p:cNvSpPr>
          <p:nvPr/>
        </p:nvSpPr>
        <p:spPr>
          <a:xfrm>
            <a:off x="3116579" y="1752600"/>
            <a:ext cx="6256022"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run --</a:t>
            </a:r>
            <a:r>
              <a:rPr lang="en-US" dirty="0" err="1" smtClean="0">
                <a:solidFill>
                  <a:schemeClr val="bg1"/>
                </a:solidFill>
                <a:latin typeface="Courier New" panose="02070309020205020404" pitchFamily="49" charset="0"/>
                <a:cs typeface="Courier New" panose="02070309020205020404" pitchFamily="49" charset="0"/>
              </a:rPr>
              <a:t>rm</a:t>
            </a:r>
            <a:r>
              <a:rPr lang="en-US" dirty="0" smtClean="0">
                <a:solidFill>
                  <a:schemeClr val="bg1"/>
                </a:solidFill>
                <a:latin typeface="Courier New" panose="02070309020205020404" pitchFamily="49" charset="0"/>
                <a:cs typeface="Courier New" panose="02070309020205020404" pitchFamily="49" charset="0"/>
              </a:rPr>
              <a:t> -p 8888:8080 tomcat:8.0</a:t>
            </a:r>
            <a:endParaRPr lang="en-US" dirty="0">
              <a:solidFill>
                <a:schemeClr val="bg1"/>
              </a:solidFill>
              <a:latin typeface="Courier New" panose="02070309020205020404" pitchFamily="49" charset="0"/>
              <a:cs typeface="Courier New" panose="02070309020205020404" pitchFamily="49" charset="0"/>
            </a:endParaRPr>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90713534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102409" y="2328900"/>
            <a:ext cx="6374886" cy="3204803"/>
          </a:xfrm>
          <a:prstGeom prst="rect">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Deploy Apache </a:t>
            </a:r>
            <a:r>
              <a:rPr lang="en-US" dirty="0" smtClean="0"/>
              <a:t>Tomcat VM</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If we are operating Docker from inside a VM image, there is some additional work to be done. Here’s a look at the problem:</a:t>
            </a:r>
            <a:endParaRPr lang="en-US" sz="2400" dirty="0"/>
          </a:p>
        </p:txBody>
      </p:sp>
      <p:sp>
        <p:nvSpPr>
          <p:cNvPr id="9" name="Rounded Rectangle 8"/>
          <p:cNvSpPr/>
          <p:nvPr/>
        </p:nvSpPr>
        <p:spPr>
          <a:xfrm>
            <a:off x="2331009" y="2942999"/>
            <a:ext cx="4289404" cy="2441649"/>
          </a:xfrm>
          <a:prstGeom prst="roundRect">
            <a:avLst/>
          </a:prstGeom>
          <a:noFill/>
          <a:ln w="635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209" y="2942999"/>
            <a:ext cx="2325164" cy="232516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568" y="3783420"/>
            <a:ext cx="1521337" cy="1014732"/>
          </a:xfrm>
          <a:prstGeom prst="rect">
            <a:avLst/>
          </a:prstGeom>
        </p:spPr>
      </p:pic>
      <p:sp>
        <p:nvSpPr>
          <p:cNvPr id="13" name="&quot;No&quot; Symbol 12"/>
          <p:cNvSpPr/>
          <p:nvPr/>
        </p:nvSpPr>
        <p:spPr>
          <a:xfrm>
            <a:off x="8038223" y="2456012"/>
            <a:ext cx="883371" cy="883371"/>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278128" y="3774833"/>
            <a:ext cx="1542272" cy="1542272"/>
          </a:xfrm>
          <a:prstGeom prst="rect">
            <a:avLst/>
          </a:prstGeom>
        </p:spPr>
      </p:pic>
      <p:sp>
        <p:nvSpPr>
          <p:cNvPr id="20" name="TextBox 19"/>
          <p:cNvSpPr txBox="1"/>
          <p:nvPr/>
        </p:nvSpPr>
        <p:spPr>
          <a:xfrm>
            <a:off x="2331009" y="2095522"/>
            <a:ext cx="2654894" cy="461665"/>
          </a:xfrm>
          <a:prstGeom prst="rect">
            <a:avLst/>
          </a:prstGeom>
          <a:solidFill>
            <a:schemeClr val="bg1"/>
          </a:solidFill>
        </p:spPr>
        <p:txBody>
          <a:bodyPr wrap="none" rtlCol="0">
            <a:spAutoFit/>
          </a:bodyPr>
          <a:lstStyle/>
          <a:p>
            <a:r>
              <a:rPr lang="en-US" sz="2400" b="1" dirty="0" smtClean="0"/>
              <a:t>Virtual Machine OS</a:t>
            </a:r>
            <a:endParaRPr lang="en-US" sz="2400" b="1" dirty="0"/>
          </a:p>
        </p:txBody>
      </p:sp>
      <p:sp>
        <p:nvSpPr>
          <p:cNvPr id="22" name="TextBox 21"/>
          <p:cNvSpPr txBox="1"/>
          <p:nvPr/>
        </p:nvSpPr>
        <p:spPr>
          <a:xfrm>
            <a:off x="2971016" y="4665492"/>
            <a:ext cx="1109279" cy="461665"/>
          </a:xfrm>
          <a:prstGeom prst="rect">
            <a:avLst/>
          </a:prstGeom>
          <a:noFill/>
        </p:spPr>
        <p:txBody>
          <a:bodyPr wrap="none" rtlCol="0">
            <a:spAutoFit/>
          </a:bodyPr>
          <a:lstStyle/>
          <a:p>
            <a:pPr algn="ctr"/>
            <a:r>
              <a:rPr lang="en-US" sz="2400" b="1" dirty="0" smtClean="0"/>
              <a:t>Tomcat</a:t>
            </a:r>
            <a:endParaRPr lang="en-US" sz="2400" b="1" dirty="0"/>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99328" y="4399500"/>
            <a:ext cx="1544100" cy="1544100"/>
          </a:xfrm>
          <a:prstGeom prst="rect">
            <a:avLst/>
          </a:prstGeom>
        </p:spPr>
      </p:pic>
      <p:sp>
        <p:nvSpPr>
          <p:cNvPr id="25" name="TextBox 24"/>
          <p:cNvSpPr txBox="1"/>
          <p:nvPr/>
        </p:nvSpPr>
        <p:spPr>
          <a:xfrm>
            <a:off x="4484487" y="2718857"/>
            <a:ext cx="1731051" cy="461665"/>
          </a:xfrm>
          <a:prstGeom prst="rect">
            <a:avLst/>
          </a:prstGeom>
          <a:solidFill>
            <a:schemeClr val="bg1"/>
          </a:solidFill>
        </p:spPr>
        <p:txBody>
          <a:bodyPr wrap="none" rtlCol="0">
            <a:spAutoFit/>
          </a:bodyPr>
          <a:lstStyle/>
          <a:p>
            <a:r>
              <a:rPr lang="en-US" sz="2400" b="1" smtClean="0"/>
              <a:t>Docker Host</a:t>
            </a:r>
            <a:endParaRPr lang="en-US" sz="2400" b="1" dirty="0"/>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499" y="4248789"/>
            <a:ext cx="1675336" cy="1251831"/>
          </a:xfrm>
          <a:prstGeom prst="rect">
            <a:avLst/>
          </a:prstGeom>
        </p:spPr>
      </p:pic>
      <p:sp>
        <p:nvSpPr>
          <p:cNvPr id="27" name="TextBox 26"/>
          <p:cNvSpPr txBox="1"/>
          <p:nvPr/>
        </p:nvSpPr>
        <p:spPr>
          <a:xfrm>
            <a:off x="9189009" y="3348335"/>
            <a:ext cx="1073980" cy="461665"/>
          </a:xfrm>
          <a:prstGeom prst="rect">
            <a:avLst/>
          </a:prstGeom>
          <a:noFill/>
        </p:spPr>
        <p:txBody>
          <a:bodyPr wrap="square" rtlCol="0">
            <a:spAutoFit/>
          </a:bodyPr>
          <a:lstStyle/>
          <a:p>
            <a:r>
              <a:rPr lang="en-US" sz="2400" b="1" dirty="0" smtClean="0"/>
              <a:t>Client</a:t>
            </a:r>
            <a:endParaRPr lang="en-US" sz="2400" b="1" dirty="0"/>
          </a:p>
        </p:txBody>
      </p:sp>
      <p:sp>
        <p:nvSpPr>
          <p:cNvPr id="28" name="Pentagon 27"/>
          <p:cNvSpPr/>
          <p:nvPr/>
        </p:nvSpPr>
        <p:spPr>
          <a:xfrm>
            <a:off x="6377528" y="3321657"/>
            <a:ext cx="1041283" cy="548474"/>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8888</a:t>
            </a:r>
            <a:endParaRPr lang="en-US" sz="2400" b="1" dirty="0"/>
          </a:p>
        </p:txBody>
      </p:sp>
      <p:sp>
        <p:nvSpPr>
          <p:cNvPr id="29" name="Pentagon 28"/>
          <p:cNvSpPr/>
          <p:nvPr/>
        </p:nvSpPr>
        <p:spPr>
          <a:xfrm>
            <a:off x="4342977" y="4027751"/>
            <a:ext cx="1041283" cy="548474"/>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8080</a:t>
            </a:r>
            <a:endParaRPr lang="en-US" sz="2400" b="1" dirty="0"/>
          </a:p>
        </p:txBody>
      </p:sp>
      <p:cxnSp>
        <p:nvCxnSpPr>
          <p:cNvPr id="31" name="Elbow Connector 30"/>
          <p:cNvCxnSpPr>
            <a:stCxn id="29" idx="3"/>
            <a:endCxn id="28" idx="1"/>
          </p:cNvCxnSpPr>
          <p:nvPr/>
        </p:nvCxnSpPr>
        <p:spPr>
          <a:xfrm flipV="1">
            <a:off x="5384260" y="3595894"/>
            <a:ext cx="993268" cy="706094"/>
          </a:xfrm>
          <a:prstGeom prst="bentConnector3">
            <a:avLst/>
          </a:prstGeom>
          <a:ln w="63500"/>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6"/>
            <a:endCxn id="14" idx="3"/>
          </p:cNvCxnSpPr>
          <p:nvPr/>
        </p:nvCxnSpPr>
        <p:spPr>
          <a:xfrm>
            <a:off x="8921594" y="2897698"/>
            <a:ext cx="356534" cy="1648271"/>
          </a:xfrm>
          <a:prstGeom prst="bentConnector3">
            <a:avLst>
              <a:gd name="adj1" fmla="val 50000"/>
            </a:avLst>
          </a:prstGeom>
          <a:ln w="63500"/>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8" idx="3"/>
            <a:endCxn id="13" idx="2"/>
          </p:cNvCxnSpPr>
          <p:nvPr/>
        </p:nvCxnSpPr>
        <p:spPr>
          <a:xfrm flipV="1">
            <a:off x="7418811" y="2897698"/>
            <a:ext cx="619412" cy="698196"/>
          </a:xfrm>
          <a:prstGeom prst="bentConnector3">
            <a:avLst/>
          </a:prstGeom>
          <a:ln w="63500"/>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23736697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102409" y="2328900"/>
            <a:ext cx="6374886" cy="3204803"/>
          </a:xfrm>
          <a:prstGeom prst="rect">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Deploy Apache </a:t>
            </a:r>
            <a:r>
              <a:rPr lang="en-US" dirty="0" smtClean="0"/>
              <a:t>Tomcat VM</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t>Our Docker Host has been mapped properly, but we cannot reach it from our host (Windows/</a:t>
            </a:r>
            <a:r>
              <a:rPr lang="en-US" sz="2400" dirty="0" err="1"/>
              <a:t>MacOSX</a:t>
            </a:r>
            <a:r>
              <a:rPr lang="en-US" sz="2400" dirty="0"/>
              <a:t>) because the VM does not expose those ports.</a:t>
            </a:r>
          </a:p>
        </p:txBody>
      </p:sp>
      <p:sp>
        <p:nvSpPr>
          <p:cNvPr id="9" name="Rounded Rectangle 8"/>
          <p:cNvSpPr/>
          <p:nvPr/>
        </p:nvSpPr>
        <p:spPr>
          <a:xfrm>
            <a:off x="2331009" y="2942999"/>
            <a:ext cx="4289404" cy="2441649"/>
          </a:xfrm>
          <a:prstGeom prst="roundRect">
            <a:avLst/>
          </a:prstGeom>
          <a:noFill/>
          <a:ln w="635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209" y="2942999"/>
            <a:ext cx="2325164" cy="232516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568" y="3783420"/>
            <a:ext cx="1521337" cy="1014732"/>
          </a:xfrm>
          <a:prstGeom prst="rect">
            <a:avLst/>
          </a:prstGeom>
        </p:spPr>
      </p:pic>
      <p:sp>
        <p:nvSpPr>
          <p:cNvPr id="13" name="&quot;No&quot; Symbol 12"/>
          <p:cNvSpPr/>
          <p:nvPr/>
        </p:nvSpPr>
        <p:spPr>
          <a:xfrm>
            <a:off x="8038223" y="2456012"/>
            <a:ext cx="883371" cy="883371"/>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278128" y="3774833"/>
            <a:ext cx="1542272" cy="1542272"/>
          </a:xfrm>
          <a:prstGeom prst="rect">
            <a:avLst/>
          </a:prstGeom>
        </p:spPr>
      </p:pic>
      <p:sp>
        <p:nvSpPr>
          <p:cNvPr id="20" name="TextBox 19"/>
          <p:cNvSpPr txBox="1"/>
          <p:nvPr/>
        </p:nvSpPr>
        <p:spPr>
          <a:xfrm>
            <a:off x="2331009" y="2095522"/>
            <a:ext cx="2654894" cy="461665"/>
          </a:xfrm>
          <a:prstGeom prst="rect">
            <a:avLst/>
          </a:prstGeom>
          <a:solidFill>
            <a:schemeClr val="bg1"/>
          </a:solidFill>
        </p:spPr>
        <p:txBody>
          <a:bodyPr wrap="none" rtlCol="0">
            <a:spAutoFit/>
          </a:bodyPr>
          <a:lstStyle/>
          <a:p>
            <a:r>
              <a:rPr lang="en-US" sz="2400" b="1" dirty="0" smtClean="0"/>
              <a:t>Virtual Machine OS</a:t>
            </a:r>
            <a:endParaRPr lang="en-US" sz="2400" b="1" dirty="0"/>
          </a:p>
        </p:txBody>
      </p:sp>
      <p:sp>
        <p:nvSpPr>
          <p:cNvPr id="22" name="TextBox 21"/>
          <p:cNvSpPr txBox="1"/>
          <p:nvPr/>
        </p:nvSpPr>
        <p:spPr>
          <a:xfrm>
            <a:off x="2971016" y="4665492"/>
            <a:ext cx="1109279" cy="461665"/>
          </a:xfrm>
          <a:prstGeom prst="rect">
            <a:avLst/>
          </a:prstGeom>
          <a:noFill/>
        </p:spPr>
        <p:txBody>
          <a:bodyPr wrap="none" rtlCol="0">
            <a:spAutoFit/>
          </a:bodyPr>
          <a:lstStyle/>
          <a:p>
            <a:pPr algn="ctr"/>
            <a:r>
              <a:rPr lang="en-US" sz="2400" b="1" dirty="0" smtClean="0"/>
              <a:t>Tomcat</a:t>
            </a:r>
            <a:endParaRPr lang="en-US" sz="2400" b="1" dirty="0"/>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99328" y="4399500"/>
            <a:ext cx="1544100" cy="1544100"/>
          </a:xfrm>
          <a:prstGeom prst="rect">
            <a:avLst/>
          </a:prstGeom>
        </p:spPr>
      </p:pic>
      <p:sp>
        <p:nvSpPr>
          <p:cNvPr id="25" name="TextBox 24"/>
          <p:cNvSpPr txBox="1"/>
          <p:nvPr/>
        </p:nvSpPr>
        <p:spPr>
          <a:xfrm>
            <a:off x="4484487" y="2718857"/>
            <a:ext cx="1731051" cy="461665"/>
          </a:xfrm>
          <a:prstGeom prst="rect">
            <a:avLst/>
          </a:prstGeom>
          <a:solidFill>
            <a:schemeClr val="bg1"/>
          </a:solidFill>
        </p:spPr>
        <p:txBody>
          <a:bodyPr wrap="none" rtlCol="0">
            <a:spAutoFit/>
          </a:bodyPr>
          <a:lstStyle/>
          <a:p>
            <a:r>
              <a:rPr lang="en-US" sz="2400" b="1" smtClean="0"/>
              <a:t>Docker Host</a:t>
            </a:r>
            <a:endParaRPr lang="en-US" sz="2400" b="1" dirty="0"/>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9499" y="4248789"/>
            <a:ext cx="1675336" cy="1251831"/>
          </a:xfrm>
          <a:prstGeom prst="rect">
            <a:avLst/>
          </a:prstGeom>
        </p:spPr>
      </p:pic>
      <p:sp>
        <p:nvSpPr>
          <p:cNvPr id="27" name="TextBox 26"/>
          <p:cNvSpPr txBox="1"/>
          <p:nvPr/>
        </p:nvSpPr>
        <p:spPr>
          <a:xfrm>
            <a:off x="9189009" y="3348335"/>
            <a:ext cx="1073980" cy="461665"/>
          </a:xfrm>
          <a:prstGeom prst="rect">
            <a:avLst/>
          </a:prstGeom>
          <a:noFill/>
        </p:spPr>
        <p:txBody>
          <a:bodyPr wrap="square" rtlCol="0">
            <a:spAutoFit/>
          </a:bodyPr>
          <a:lstStyle/>
          <a:p>
            <a:r>
              <a:rPr lang="en-US" sz="2400" b="1" dirty="0" smtClean="0"/>
              <a:t>Client</a:t>
            </a:r>
            <a:endParaRPr lang="en-US" sz="2400" b="1" dirty="0"/>
          </a:p>
        </p:txBody>
      </p:sp>
      <p:sp>
        <p:nvSpPr>
          <p:cNvPr id="28" name="Pentagon 27"/>
          <p:cNvSpPr/>
          <p:nvPr/>
        </p:nvSpPr>
        <p:spPr>
          <a:xfrm>
            <a:off x="6377528" y="3321657"/>
            <a:ext cx="1041283" cy="548474"/>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8888</a:t>
            </a:r>
            <a:endParaRPr lang="en-US" sz="2400" b="1" dirty="0"/>
          </a:p>
        </p:txBody>
      </p:sp>
      <p:sp>
        <p:nvSpPr>
          <p:cNvPr id="29" name="Pentagon 28"/>
          <p:cNvSpPr/>
          <p:nvPr/>
        </p:nvSpPr>
        <p:spPr>
          <a:xfrm>
            <a:off x="4342977" y="4027751"/>
            <a:ext cx="1041283" cy="548474"/>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8080</a:t>
            </a:r>
            <a:endParaRPr lang="en-US" sz="2400" b="1" dirty="0"/>
          </a:p>
        </p:txBody>
      </p:sp>
      <p:cxnSp>
        <p:nvCxnSpPr>
          <p:cNvPr id="31" name="Elbow Connector 30"/>
          <p:cNvCxnSpPr>
            <a:stCxn id="29" idx="3"/>
            <a:endCxn id="28" idx="1"/>
          </p:cNvCxnSpPr>
          <p:nvPr/>
        </p:nvCxnSpPr>
        <p:spPr>
          <a:xfrm flipV="1">
            <a:off x="5384260" y="3595894"/>
            <a:ext cx="993268" cy="706094"/>
          </a:xfrm>
          <a:prstGeom prst="bentConnector3">
            <a:avLst/>
          </a:prstGeom>
          <a:ln w="63500"/>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6"/>
            <a:endCxn id="14" idx="3"/>
          </p:cNvCxnSpPr>
          <p:nvPr/>
        </p:nvCxnSpPr>
        <p:spPr>
          <a:xfrm>
            <a:off x="8921594" y="2897698"/>
            <a:ext cx="356534" cy="1648271"/>
          </a:xfrm>
          <a:prstGeom prst="bentConnector3">
            <a:avLst>
              <a:gd name="adj1" fmla="val 50000"/>
            </a:avLst>
          </a:prstGeom>
          <a:ln w="63500"/>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8" idx="3"/>
            <a:endCxn id="13" idx="2"/>
          </p:cNvCxnSpPr>
          <p:nvPr/>
        </p:nvCxnSpPr>
        <p:spPr>
          <a:xfrm flipV="1">
            <a:off x="7418811" y="2897698"/>
            <a:ext cx="619412" cy="698196"/>
          </a:xfrm>
          <a:prstGeom prst="bentConnector3">
            <a:avLst/>
          </a:prstGeom>
          <a:ln w="63500"/>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31017881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to Know Each Other</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Welcome!</a:t>
            </a:r>
          </a:p>
          <a:p>
            <a:pPr>
              <a:buFont typeface="Wingdings" charset="2"/>
              <a:buChar char="q"/>
            </a:pPr>
            <a:r>
              <a:rPr lang="en-US" sz="2400" dirty="0"/>
              <a:t> </a:t>
            </a:r>
            <a:r>
              <a:rPr lang="en-US" sz="2400" dirty="0" smtClean="0"/>
              <a:t>A little about myself...</a:t>
            </a:r>
          </a:p>
          <a:p>
            <a:pPr>
              <a:buFont typeface="Wingdings" charset="2"/>
              <a:buChar char="q"/>
            </a:pPr>
            <a:r>
              <a:rPr lang="en-US" sz="2400" dirty="0"/>
              <a:t> </a:t>
            </a:r>
            <a:r>
              <a:rPr lang="en-US" sz="2400" dirty="0" smtClean="0"/>
              <a:t>Tell me about yourself...</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690" y="2362200"/>
            <a:ext cx="5562600" cy="3744057"/>
          </a:xfrm>
          <a:prstGeom prst="rect">
            <a:avLst/>
          </a:prstGeom>
        </p:spPr>
      </p:pic>
    </p:spTree>
    <p:extLst>
      <p:ext uri="{BB962C8B-B14F-4D97-AF65-F5344CB8AC3E}">
        <p14:creationId xmlns:p14="http://schemas.microsoft.com/office/powerpoint/2010/main" val="63875756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a:t>
            </a:r>
            <a:r>
              <a:rPr lang="en-US" dirty="0" smtClean="0"/>
              <a:t>Ports </a:t>
            </a:r>
            <a:r>
              <a:rPr lang="en-US" dirty="0"/>
              <a:t>for </a:t>
            </a:r>
            <a:r>
              <a:rPr lang="en-US" dirty="0" smtClean="0"/>
              <a:t>Tomcat VM</a:t>
            </a:r>
            <a:endParaRPr lang="en-US" dirty="0"/>
          </a:p>
        </p:txBody>
      </p:sp>
      <p:sp>
        <p:nvSpPr>
          <p:cNvPr id="3" name="Content Placeholder 2"/>
          <p:cNvSpPr>
            <a:spLocks noGrp="1"/>
          </p:cNvSpPr>
          <p:nvPr>
            <p:ph idx="1"/>
          </p:nvPr>
        </p:nvSpPr>
        <p:spPr/>
        <p:txBody>
          <a:bodyPr/>
          <a:lstStyle/>
          <a:p>
            <a:pPr>
              <a:buFont typeface="Wingdings" charset="2"/>
              <a:buChar char="q"/>
            </a:pPr>
            <a:r>
              <a:rPr lang="en-US" sz="2400" dirty="0" smtClean="0"/>
              <a:t> Enable </a:t>
            </a:r>
            <a:r>
              <a:rPr lang="en-US" sz="2400" dirty="0"/>
              <a:t>port forwarding between the VM Host (windows/Mac) and the VM Guest (Docker host):</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5" y="1922883"/>
            <a:ext cx="6222990" cy="4111311"/>
          </a:xfrm>
          <a:prstGeom prst="rect">
            <a:avLst/>
          </a:prstGeom>
        </p:spPr>
      </p:pic>
      <p:sp>
        <p:nvSpPr>
          <p:cNvPr id="7" name="Footer Placeholder 6"/>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67529388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p:cNvSpPr>
            <a:spLocks noGrp="1"/>
          </p:cNvSpPr>
          <p:nvPr>
            <p:ph idx="1"/>
          </p:nvPr>
        </p:nvSpPr>
        <p:spPr>
          <a:xfrm>
            <a:off x="1097279" y="1066801"/>
            <a:ext cx="10058401" cy="4802293"/>
          </a:xfrm>
        </p:spPr>
        <p:txBody>
          <a:bodyPr>
            <a:normAutofit/>
          </a:bodyPr>
          <a:lstStyle/>
          <a:p>
            <a:pPr marL="342900" indent="-342900">
              <a:buFont typeface="Wingdings" charset="2"/>
              <a:buChar char="q"/>
            </a:pPr>
            <a:r>
              <a:rPr lang="en-US" sz="2400" smtClean="0"/>
              <a:t>The </a:t>
            </a:r>
            <a:r>
              <a:rPr lang="en-US" sz="2400"/>
              <a:t>outcome is represented in the diagram below:</a:t>
            </a:r>
            <a:endParaRPr lang="en-US" sz="2400" dirty="0"/>
          </a:p>
        </p:txBody>
      </p:sp>
      <p:sp>
        <p:nvSpPr>
          <p:cNvPr id="2" name="Title 1"/>
          <p:cNvSpPr>
            <a:spLocks noGrp="1"/>
          </p:cNvSpPr>
          <p:nvPr>
            <p:ph type="title"/>
          </p:nvPr>
        </p:nvSpPr>
        <p:spPr/>
        <p:txBody>
          <a:bodyPr>
            <a:normAutofit/>
          </a:bodyPr>
          <a:lstStyle/>
          <a:p>
            <a:r>
              <a:rPr lang="en-US" dirty="0"/>
              <a:t>Map Ports for Tomcat</a:t>
            </a:r>
          </a:p>
        </p:txBody>
      </p:sp>
      <p:sp>
        <p:nvSpPr>
          <p:cNvPr id="6" name="Rectangle 5"/>
          <p:cNvSpPr/>
          <p:nvPr/>
        </p:nvSpPr>
        <p:spPr>
          <a:xfrm>
            <a:off x="1828800" y="2062178"/>
            <a:ext cx="6374886" cy="3204803"/>
          </a:xfrm>
          <a:prstGeom prst="rect">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057400" y="2676277"/>
            <a:ext cx="4289404" cy="2441649"/>
          </a:xfrm>
          <a:prstGeom prst="roundRect">
            <a:avLst/>
          </a:prstGeom>
          <a:noFill/>
          <a:ln w="635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2676277"/>
            <a:ext cx="2325164" cy="232516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959" y="3516698"/>
            <a:ext cx="1521337" cy="101473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004519" y="3508111"/>
            <a:ext cx="1542272" cy="1542272"/>
          </a:xfrm>
          <a:prstGeom prst="rect">
            <a:avLst/>
          </a:prstGeom>
        </p:spPr>
      </p:pic>
      <p:sp>
        <p:nvSpPr>
          <p:cNvPr id="13" name="TextBox 12"/>
          <p:cNvSpPr txBox="1"/>
          <p:nvPr/>
        </p:nvSpPr>
        <p:spPr>
          <a:xfrm>
            <a:off x="2057400" y="1828800"/>
            <a:ext cx="2654894" cy="461665"/>
          </a:xfrm>
          <a:prstGeom prst="rect">
            <a:avLst/>
          </a:prstGeom>
          <a:solidFill>
            <a:schemeClr val="bg1"/>
          </a:solidFill>
        </p:spPr>
        <p:txBody>
          <a:bodyPr wrap="none" rtlCol="0">
            <a:spAutoFit/>
          </a:bodyPr>
          <a:lstStyle/>
          <a:p>
            <a:r>
              <a:rPr lang="en-US" sz="2400" b="1" dirty="0" smtClean="0"/>
              <a:t>Virtual Machine OS</a:t>
            </a:r>
            <a:endParaRPr lang="en-US" sz="2400" b="1" dirty="0"/>
          </a:p>
        </p:txBody>
      </p:sp>
      <p:sp>
        <p:nvSpPr>
          <p:cNvPr id="14" name="TextBox 13"/>
          <p:cNvSpPr txBox="1"/>
          <p:nvPr/>
        </p:nvSpPr>
        <p:spPr>
          <a:xfrm>
            <a:off x="2697407" y="4398770"/>
            <a:ext cx="1109279" cy="461665"/>
          </a:xfrm>
          <a:prstGeom prst="rect">
            <a:avLst/>
          </a:prstGeom>
          <a:noFill/>
        </p:spPr>
        <p:txBody>
          <a:bodyPr wrap="none" rtlCol="0">
            <a:spAutoFit/>
          </a:bodyPr>
          <a:lstStyle/>
          <a:p>
            <a:pPr algn="ctr"/>
            <a:r>
              <a:rPr lang="en-US" sz="2400" b="1" dirty="0" smtClean="0"/>
              <a:t>Tomcat</a:t>
            </a:r>
            <a:endParaRPr lang="en-US" sz="2400" b="1" dirty="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125719" y="4132778"/>
            <a:ext cx="1544100" cy="1544100"/>
          </a:xfrm>
          <a:prstGeom prst="rect">
            <a:avLst/>
          </a:prstGeom>
        </p:spPr>
      </p:pic>
      <p:sp>
        <p:nvSpPr>
          <p:cNvPr id="16" name="TextBox 15"/>
          <p:cNvSpPr txBox="1"/>
          <p:nvPr/>
        </p:nvSpPr>
        <p:spPr>
          <a:xfrm>
            <a:off x="4210878" y="2452135"/>
            <a:ext cx="1731051" cy="461665"/>
          </a:xfrm>
          <a:prstGeom prst="rect">
            <a:avLst/>
          </a:prstGeom>
          <a:solidFill>
            <a:schemeClr val="bg1"/>
          </a:solidFill>
        </p:spPr>
        <p:txBody>
          <a:bodyPr wrap="none" rtlCol="0">
            <a:spAutoFit/>
          </a:bodyPr>
          <a:lstStyle/>
          <a:p>
            <a:r>
              <a:rPr lang="en-US" sz="2400" b="1" smtClean="0"/>
              <a:t>Docker Host</a:t>
            </a:r>
            <a:endParaRPr lang="en-US" sz="2400" b="1" dirty="0"/>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5890" y="3982067"/>
            <a:ext cx="1675336" cy="1251831"/>
          </a:xfrm>
          <a:prstGeom prst="rect">
            <a:avLst/>
          </a:prstGeom>
        </p:spPr>
      </p:pic>
      <p:sp>
        <p:nvSpPr>
          <p:cNvPr id="18" name="TextBox 17"/>
          <p:cNvSpPr txBox="1"/>
          <p:nvPr/>
        </p:nvSpPr>
        <p:spPr>
          <a:xfrm>
            <a:off x="8915400" y="3081613"/>
            <a:ext cx="1073980" cy="461665"/>
          </a:xfrm>
          <a:prstGeom prst="rect">
            <a:avLst/>
          </a:prstGeom>
          <a:noFill/>
        </p:spPr>
        <p:txBody>
          <a:bodyPr wrap="square" rtlCol="0">
            <a:spAutoFit/>
          </a:bodyPr>
          <a:lstStyle/>
          <a:p>
            <a:r>
              <a:rPr lang="en-US" sz="2400" b="1" dirty="0" smtClean="0"/>
              <a:t>Client</a:t>
            </a:r>
            <a:endParaRPr lang="en-US" sz="2400" b="1" dirty="0"/>
          </a:p>
        </p:txBody>
      </p:sp>
      <p:sp>
        <p:nvSpPr>
          <p:cNvPr id="19" name="Pentagon 18"/>
          <p:cNvSpPr/>
          <p:nvPr/>
        </p:nvSpPr>
        <p:spPr>
          <a:xfrm>
            <a:off x="6103919" y="3054935"/>
            <a:ext cx="1041283" cy="548474"/>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8888</a:t>
            </a:r>
            <a:endParaRPr lang="en-US" sz="2400" b="1" dirty="0"/>
          </a:p>
        </p:txBody>
      </p:sp>
      <p:sp>
        <p:nvSpPr>
          <p:cNvPr id="20" name="Pentagon 19"/>
          <p:cNvSpPr/>
          <p:nvPr/>
        </p:nvSpPr>
        <p:spPr>
          <a:xfrm>
            <a:off x="4069368" y="3761029"/>
            <a:ext cx="1041283" cy="548474"/>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8080</a:t>
            </a:r>
            <a:endParaRPr lang="en-US" sz="2400" b="1" dirty="0"/>
          </a:p>
        </p:txBody>
      </p:sp>
      <p:cxnSp>
        <p:nvCxnSpPr>
          <p:cNvPr id="21" name="Elbow Connector 20"/>
          <p:cNvCxnSpPr/>
          <p:nvPr/>
        </p:nvCxnSpPr>
        <p:spPr>
          <a:xfrm flipV="1">
            <a:off x="5110651" y="3329172"/>
            <a:ext cx="993268" cy="706094"/>
          </a:xfrm>
          <a:prstGeom prst="bentConnector3">
            <a:avLst/>
          </a:prstGeom>
          <a:ln w="63500"/>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5" idx="3"/>
            <a:endCxn id="12" idx="3"/>
          </p:cNvCxnSpPr>
          <p:nvPr/>
        </p:nvCxnSpPr>
        <p:spPr>
          <a:xfrm>
            <a:off x="8658440" y="2569367"/>
            <a:ext cx="346079" cy="1709880"/>
          </a:xfrm>
          <a:prstGeom prst="bentConnector3">
            <a:avLst>
              <a:gd name="adj1" fmla="val 50000"/>
            </a:avLst>
          </a:prstGeom>
          <a:ln w="63500"/>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3"/>
            <a:endCxn id="25" idx="1"/>
          </p:cNvCxnSpPr>
          <p:nvPr/>
        </p:nvCxnSpPr>
        <p:spPr>
          <a:xfrm flipV="1">
            <a:off x="7145202" y="2569367"/>
            <a:ext cx="471955" cy="759805"/>
          </a:xfrm>
          <a:prstGeom prst="bentConnector3">
            <a:avLst>
              <a:gd name="adj1" fmla="val 50000"/>
            </a:avLst>
          </a:prstGeom>
          <a:ln w="63500"/>
        </p:spPr>
        <p:style>
          <a:lnRef idx="1">
            <a:schemeClr val="accent1"/>
          </a:lnRef>
          <a:fillRef idx="0">
            <a:schemeClr val="accent1"/>
          </a:fillRef>
          <a:effectRef idx="0">
            <a:schemeClr val="accent1"/>
          </a:effectRef>
          <a:fontRef idx="minor">
            <a:schemeClr val="tx1"/>
          </a:fontRef>
        </p:style>
      </p:cxnSp>
      <p:sp>
        <p:nvSpPr>
          <p:cNvPr id="25" name="Pentagon 24"/>
          <p:cNvSpPr/>
          <p:nvPr/>
        </p:nvSpPr>
        <p:spPr>
          <a:xfrm>
            <a:off x="7617157" y="2295130"/>
            <a:ext cx="1041283" cy="548474"/>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8888</a:t>
            </a:r>
            <a:endParaRPr lang="en-US" sz="2400" b="1"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00624618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 Apache </a:t>
            </a:r>
            <a:r>
              <a:rPr lang="en-US" dirty="0" smtClean="0"/>
              <a:t>Tomcat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Now, when we navigate to </a:t>
            </a:r>
            <a:r>
              <a:rPr lang="en-US" sz="2400" dirty="0" smtClean="0">
                <a:latin typeface="Courier New" panose="02070309020205020404" pitchFamily="49" charset="0"/>
                <a:cs typeface="Courier New" panose="02070309020205020404" pitchFamily="49" charset="0"/>
              </a:rPr>
              <a:t>http://localhost:8888 </a:t>
            </a:r>
            <a:r>
              <a:rPr lang="en-US" sz="2400" dirty="0"/>
              <a:t>in </a:t>
            </a:r>
            <a:r>
              <a:rPr lang="en-US" sz="2400" dirty="0" smtClean="0"/>
              <a:t>our browser, we see: </a:t>
            </a:r>
            <a:endParaRPr lang="en-US" sz="2400"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655969"/>
            <a:ext cx="6096000" cy="4403625"/>
          </a:xfrm>
          <a:prstGeom prst="rect">
            <a:avLst/>
          </a:prstGeom>
        </p:spPr>
      </p:pic>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07889420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t> We now have </a:t>
            </a:r>
            <a:r>
              <a:rPr lang="en-US" sz="2400" dirty="0"/>
              <a:t>a running container that has tomcat in </a:t>
            </a:r>
            <a:r>
              <a:rPr lang="en-US" sz="2400" dirty="0" smtClean="0"/>
              <a:t>it. </a:t>
            </a:r>
          </a:p>
          <a:p>
            <a:pPr>
              <a:buFont typeface="Wingdings" charset="2"/>
              <a:buChar char="q"/>
            </a:pPr>
            <a:r>
              <a:rPr lang="en-US" sz="2400" dirty="0"/>
              <a:t> </a:t>
            </a:r>
            <a:r>
              <a:rPr lang="en-US" sz="2400" dirty="0" smtClean="0"/>
              <a:t>Let’s </a:t>
            </a:r>
            <a:r>
              <a:rPr lang="en-US" sz="2400" dirty="0"/>
              <a:t>explore the tomcat container really quick. </a:t>
            </a:r>
            <a:endParaRPr lang="en-US" sz="2400" dirty="0" smtClean="0"/>
          </a:p>
          <a:p>
            <a:pPr>
              <a:buFont typeface="Wingdings" charset="2"/>
              <a:buChar char="q"/>
            </a:pPr>
            <a:r>
              <a:rPr lang="en-US" sz="2400" dirty="0"/>
              <a:t> </a:t>
            </a:r>
            <a:r>
              <a:rPr lang="en-US" sz="2400" dirty="0" smtClean="0"/>
              <a:t>Let’s fire </a:t>
            </a:r>
            <a:r>
              <a:rPr lang="en-US" sz="2400" dirty="0"/>
              <a:t>up a new shell </a:t>
            </a:r>
            <a:r>
              <a:rPr lang="en-US" sz="2400" dirty="0" smtClean="0"/>
              <a:t>window and observe Tomcat’s processes, like this:</a:t>
            </a:r>
          </a:p>
          <a:p>
            <a:pPr>
              <a:buFont typeface="Wingdings" charset="2"/>
              <a:buChar char="q"/>
            </a:pPr>
            <a:endParaRPr lang="en-US" sz="2400" dirty="0">
              <a:latin typeface="Courier New" panose="02070309020205020404" pitchFamily="49" charset="0"/>
              <a:cs typeface="Courier New" panose="02070309020205020404" pitchFamily="49" charset="0"/>
            </a:endParaRPr>
          </a:p>
          <a:p>
            <a:pPr>
              <a:buFont typeface="Wingdings" charset="2"/>
              <a:buChar char="q"/>
            </a:pP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Output:</a:t>
            </a:r>
            <a:endParaRPr lang="en-US" sz="2400" dirty="0">
              <a:cs typeface="Courier New" panose="02070309020205020404" pitchFamily="49" charset="0"/>
            </a:endParaRPr>
          </a:p>
        </p:txBody>
      </p:sp>
      <p:sp>
        <p:nvSpPr>
          <p:cNvPr id="2" name="Title 1"/>
          <p:cNvSpPr>
            <a:spLocks noGrp="1"/>
          </p:cNvSpPr>
          <p:nvPr>
            <p:ph type="title"/>
          </p:nvPr>
        </p:nvSpPr>
        <p:spPr>
          <a:xfrm>
            <a:off x="1097280" y="353561"/>
            <a:ext cx="10058400" cy="627795"/>
          </a:xfrm>
        </p:spPr>
        <p:txBody>
          <a:bodyPr>
            <a:normAutofit/>
          </a:bodyPr>
          <a:lstStyle/>
          <a:p>
            <a:r>
              <a:rPr lang="en-US" dirty="0" smtClean="0"/>
              <a:t>Deploy Apache Tomcat</a:t>
            </a:r>
            <a:endParaRPr lang="en-US" dirty="0"/>
          </a:p>
        </p:txBody>
      </p:sp>
      <p:sp>
        <p:nvSpPr>
          <p:cNvPr id="8" name="Content Placeholder 2"/>
          <p:cNvSpPr>
            <a:spLocks noGrp="1"/>
          </p:cNvSpPr>
          <p:nvPr/>
        </p:nvSpPr>
        <p:spPr>
          <a:xfrm>
            <a:off x="5203412" y="2657755"/>
            <a:ext cx="1981200" cy="390245"/>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solidFill>
                  <a:schemeClr val="bg1"/>
                </a:solidFill>
                <a:latin typeface="Courier New" panose="02070309020205020404" pitchFamily="49" charset="0"/>
                <a:cs typeface="Courier New" panose="02070309020205020404" pitchFamily="49" charset="0"/>
              </a:rPr>
              <a:t>docker</a:t>
            </a:r>
            <a:r>
              <a:rPr lang="en-US" sz="2400" dirty="0" smtClean="0">
                <a:solidFill>
                  <a:schemeClr val="bg1"/>
                </a:solidFill>
                <a:latin typeface="Courier New" panose="02070309020205020404" pitchFamily="49" charset="0"/>
                <a:cs typeface="Courier New" panose="02070309020205020404" pitchFamily="49" charset="0"/>
              </a:rPr>
              <a:t> </a:t>
            </a:r>
            <a:r>
              <a:rPr lang="en-US" sz="2400" dirty="0" err="1" smtClean="0">
                <a:solidFill>
                  <a:schemeClr val="bg1"/>
                </a:solidFill>
                <a:latin typeface="Courier New" panose="02070309020205020404" pitchFamily="49" charset="0"/>
                <a:cs typeface="Courier New" panose="02070309020205020404" pitchFamily="49" charset="0"/>
              </a:rPr>
              <a:t>ps</a:t>
            </a:r>
            <a:endParaRPr lang="en-US" sz="2400" dirty="0">
              <a:solidFill>
                <a:schemeClr val="bg1"/>
              </a:solidFill>
              <a:latin typeface="Courier New" panose="02070309020205020404" pitchFamily="49" charset="0"/>
              <a:cs typeface="Courier New" panose="02070309020205020404" pitchFamily="49" charset="0"/>
            </a:endParaRPr>
          </a:p>
        </p:txBody>
      </p:sp>
      <p:sp>
        <p:nvSpPr>
          <p:cNvPr id="9" name="Content Placeholder 2"/>
          <p:cNvSpPr>
            <a:spLocks noGrp="1"/>
          </p:cNvSpPr>
          <p:nvPr/>
        </p:nvSpPr>
        <p:spPr>
          <a:xfrm>
            <a:off x="3686186" y="3648355"/>
            <a:ext cx="5015653" cy="87601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smtClean="0">
                <a:solidFill>
                  <a:schemeClr val="tx1"/>
                </a:solidFill>
                <a:latin typeface="Courier New" panose="02070309020205020404" pitchFamily="49" charset="0"/>
                <a:cs typeface="Courier New" panose="02070309020205020404" pitchFamily="49" charset="0"/>
              </a:rPr>
              <a:t>CONTAINER ID   IMAGE       COMMAND</a:t>
            </a:r>
            <a:endParaRPr lang="en-US" sz="1800" dirty="0">
              <a:solidFill>
                <a:schemeClr val="tx1"/>
              </a:solidFill>
              <a:latin typeface="Courier New" panose="02070309020205020404" pitchFamily="49" charset="0"/>
              <a:cs typeface="Courier New" panose="02070309020205020404" pitchFamily="49" charset="0"/>
            </a:endParaRPr>
          </a:p>
          <a:p>
            <a:r>
              <a:rPr lang="en-US" sz="1800" dirty="0" err="1" smtClean="0">
                <a:solidFill>
                  <a:schemeClr val="tx1"/>
                </a:solidFill>
                <a:latin typeface="Courier New" panose="02070309020205020404" pitchFamily="49" charset="0"/>
                <a:cs typeface="Courier New" panose="02070309020205020404" pitchFamily="49" charset="0"/>
              </a:rPr>
              <a:t>xxxxxxxxxxxx</a:t>
            </a:r>
            <a:r>
              <a:rPr lang="en-US" sz="1800" dirty="0" smtClean="0">
                <a:solidFill>
                  <a:schemeClr val="tx1"/>
                </a:solidFill>
                <a:latin typeface="Courier New" panose="02070309020205020404" pitchFamily="49" charset="0"/>
                <a:cs typeface="Courier New" panose="02070309020205020404" pitchFamily="49" charset="0"/>
              </a:rPr>
              <a:t>      tomcat:8.0  </a:t>
            </a:r>
            <a:r>
              <a:rPr lang="is-IS" sz="1800" dirty="0" smtClean="0">
                <a:solidFill>
                  <a:schemeClr val="tx1"/>
                </a:solidFill>
                <a:latin typeface="Courier New" panose="02070309020205020404" pitchFamily="49" charset="0"/>
                <a:cs typeface="Courier New" panose="02070309020205020404" pitchFamily="49" charset="0"/>
              </a:rPr>
              <a:t>...</a:t>
            </a:r>
            <a:endParaRPr lang="en-US" sz="1800" dirty="0">
              <a:solidFill>
                <a:schemeClr val="tx1"/>
              </a:solidFill>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06884031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t> Let’s </a:t>
            </a:r>
            <a:r>
              <a:rPr lang="en-US" sz="2400" dirty="0"/>
              <a:t>log into the container to </a:t>
            </a:r>
            <a:r>
              <a:rPr lang="en-US" sz="2400" dirty="0" smtClean="0"/>
              <a:t>explore:</a:t>
            </a:r>
          </a:p>
          <a:p>
            <a:pPr>
              <a:buFont typeface="Wingdings" charset="2"/>
              <a:buChar char="q"/>
            </a:pPr>
            <a:endParaRPr lang="en-US" sz="2400" dirty="0" smtClean="0"/>
          </a:p>
          <a:p>
            <a:pPr>
              <a:buFont typeface="Wingdings" charset="2"/>
              <a:buChar char="q"/>
            </a:pPr>
            <a:endParaRPr lang="en-US" sz="2400" dirty="0"/>
          </a:p>
          <a:p>
            <a:pPr>
              <a:buFont typeface="Wingdings" charset="2"/>
              <a:buChar char="q"/>
            </a:pPr>
            <a:r>
              <a:rPr lang="en-US" sz="2400" dirty="0" smtClean="0"/>
              <a:t> We </a:t>
            </a:r>
            <a:r>
              <a:rPr lang="en-US" sz="2400" dirty="0"/>
              <a:t>should now be at the bash prompt for the tomcat container. </a:t>
            </a:r>
            <a:endParaRPr lang="en-US" sz="2400" dirty="0" smtClean="0"/>
          </a:p>
          <a:p>
            <a:pPr>
              <a:buFont typeface="Wingdings" charset="2"/>
              <a:buChar char="q"/>
            </a:pPr>
            <a:r>
              <a:rPr lang="en-US" sz="2400" dirty="0">
                <a:cs typeface="Courier New" panose="02070309020205020404" pitchFamily="49" charset="0"/>
              </a:rPr>
              <a:t> </a:t>
            </a:r>
            <a:r>
              <a:rPr lang="en-US" sz="2400" dirty="0" smtClean="0">
                <a:cs typeface="Courier New" panose="02070309020205020404" pitchFamily="49" charset="0"/>
              </a:rPr>
              <a:t>We can navigate around like we would normally.</a:t>
            </a:r>
            <a:endParaRPr lang="en-US" sz="2400" dirty="0">
              <a:cs typeface="Courier New" panose="02070309020205020404" pitchFamily="49" charset="0"/>
            </a:endParaRPr>
          </a:p>
        </p:txBody>
      </p:sp>
      <p:sp>
        <p:nvSpPr>
          <p:cNvPr id="2" name="Title 1"/>
          <p:cNvSpPr>
            <a:spLocks noGrp="1"/>
          </p:cNvSpPr>
          <p:nvPr>
            <p:ph type="title"/>
          </p:nvPr>
        </p:nvSpPr>
        <p:spPr>
          <a:xfrm>
            <a:off x="1097280" y="353561"/>
            <a:ext cx="10058400" cy="627795"/>
          </a:xfrm>
        </p:spPr>
        <p:txBody>
          <a:bodyPr>
            <a:normAutofit/>
          </a:bodyPr>
          <a:lstStyle/>
          <a:p>
            <a:r>
              <a:rPr lang="en-US" dirty="0" smtClean="0"/>
              <a:t>Explore Inside Tomcat Container</a:t>
            </a:r>
            <a:endParaRPr lang="en-US" dirty="0"/>
          </a:p>
        </p:txBody>
      </p:sp>
      <p:sp>
        <p:nvSpPr>
          <p:cNvPr id="10" name="Content Placeholder 2"/>
          <p:cNvSpPr>
            <a:spLocks noGrp="1"/>
          </p:cNvSpPr>
          <p:nvPr/>
        </p:nvSpPr>
        <p:spPr>
          <a:xfrm>
            <a:off x="3230356" y="1828800"/>
            <a:ext cx="5731288" cy="342196"/>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exec –it &lt;</a:t>
            </a:r>
            <a:r>
              <a:rPr lang="en-US" dirty="0" err="1" smtClean="0">
                <a:solidFill>
                  <a:schemeClr val="bg1"/>
                </a:solidFill>
                <a:latin typeface="Courier New" panose="02070309020205020404" pitchFamily="49" charset="0"/>
                <a:cs typeface="Courier New" panose="02070309020205020404" pitchFamily="49" charset="0"/>
              </a:rPr>
              <a:t>container_id</a:t>
            </a:r>
            <a:r>
              <a:rPr lang="en-US" dirty="0" smtClean="0">
                <a:solidFill>
                  <a:schemeClr val="bg1"/>
                </a:solidFill>
                <a:latin typeface="Courier New" panose="02070309020205020404" pitchFamily="49" charset="0"/>
                <a:cs typeface="Courier New" panose="02070309020205020404" pitchFamily="49" charset="0"/>
              </a:rPr>
              <a:t>&gt; bash</a:t>
            </a:r>
            <a:endParaRPr lang="en-US" dirty="0">
              <a:solidFill>
                <a:schemeClr val="bg1"/>
              </a:solidFill>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96139360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Apache Tomcat</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We can exit out of the Tomcat container, like this:</a:t>
            </a:r>
          </a:p>
          <a:p>
            <a:pPr>
              <a:buFont typeface="Wingdings" charset="2"/>
              <a:buChar char="q"/>
            </a:pPr>
            <a:endParaRPr lang="en-US" sz="2400" dirty="0"/>
          </a:p>
          <a:p>
            <a:pPr>
              <a:buFont typeface="Wingdings" charset="2"/>
              <a:buChar char="q"/>
            </a:pPr>
            <a:r>
              <a:rPr lang="en-US" sz="2400" dirty="0"/>
              <a:t> </a:t>
            </a:r>
            <a:r>
              <a:rPr lang="en-US" sz="2400" dirty="0" smtClean="0"/>
              <a:t>If we then switch </a:t>
            </a:r>
            <a:r>
              <a:rPr lang="en-US" sz="2400" dirty="0"/>
              <a:t>back to the other window </a:t>
            </a:r>
            <a:r>
              <a:rPr lang="en-US" sz="2400" dirty="0" smtClean="0"/>
              <a:t>where Tomcat is running, we can exit by issuing the </a:t>
            </a:r>
            <a:r>
              <a:rPr lang="en-US" sz="2400" dirty="0">
                <a:latin typeface="Courier New" charset="0"/>
                <a:ea typeface="Courier New" charset="0"/>
                <a:cs typeface="Courier New" charset="0"/>
              </a:rPr>
              <a:t>CTR+C </a:t>
            </a:r>
            <a:r>
              <a:rPr lang="en-US" sz="2400" dirty="0" smtClean="0"/>
              <a:t>command.</a:t>
            </a:r>
            <a:endParaRPr lang="en-US" sz="2400" dirty="0"/>
          </a:p>
          <a:p>
            <a:pPr>
              <a:buFont typeface="Wingdings" charset="2"/>
              <a:buChar char="q"/>
            </a:pPr>
            <a:r>
              <a:rPr lang="en-US" sz="2400" dirty="0" smtClean="0"/>
              <a:t> We then have </a:t>
            </a:r>
            <a:r>
              <a:rPr lang="en-US" sz="2400" dirty="0"/>
              <a:t>no containers </a:t>
            </a:r>
            <a:r>
              <a:rPr lang="en-US" sz="2400" dirty="0" smtClean="0"/>
              <a:t>running and we can verify that, with:</a:t>
            </a:r>
            <a:endParaRPr lang="en-US" sz="2400" dirty="0"/>
          </a:p>
          <a:p>
            <a:pPr>
              <a:buFont typeface="Wingdings" charset="2"/>
              <a:buChar char="q"/>
            </a:pPr>
            <a:endParaRPr lang="en-US" sz="2400" dirty="0" smtClean="0"/>
          </a:p>
          <a:p>
            <a:pPr>
              <a:buFont typeface="Wingdings" charset="2"/>
              <a:buChar char="q"/>
            </a:pPr>
            <a:endParaRPr lang="en-US" sz="2400" dirty="0" smtClean="0"/>
          </a:p>
          <a:p>
            <a:pPr lvl="1">
              <a:buFont typeface="Wingdings" charset="2"/>
              <a:buChar char="q"/>
            </a:pPr>
            <a:r>
              <a:rPr lang="en-US" sz="2200" dirty="0" smtClean="0"/>
              <a:t> NOTE: Because of the (--</a:t>
            </a:r>
            <a:r>
              <a:rPr lang="en-US" sz="2200" dirty="0" err="1" smtClean="0">
                <a:latin typeface="Courier New" charset="0"/>
                <a:ea typeface="Courier New" charset="0"/>
                <a:cs typeface="Courier New" charset="0"/>
              </a:rPr>
              <a:t>rm</a:t>
            </a:r>
            <a:r>
              <a:rPr lang="en-US" sz="2200" dirty="0" smtClean="0"/>
              <a:t>) option, the container removed itself when finished.</a:t>
            </a:r>
            <a:endParaRPr lang="en-US" sz="2200" dirty="0"/>
          </a:p>
        </p:txBody>
      </p:sp>
      <p:sp>
        <p:nvSpPr>
          <p:cNvPr id="7" name="Content Placeholder 2"/>
          <p:cNvSpPr>
            <a:spLocks noGrp="1"/>
          </p:cNvSpPr>
          <p:nvPr/>
        </p:nvSpPr>
        <p:spPr>
          <a:xfrm>
            <a:off x="5601545" y="1610859"/>
            <a:ext cx="1049867" cy="370342"/>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solidFill>
                  <a:schemeClr val="bg1"/>
                </a:solidFill>
                <a:latin typeface="Courier New" panose="02070309020205020404" pitchFamily="49" charset="0"/>
                <a:cs typeface="Courier New" panose="02070309020205020404" pitchFamily="49" charset="0"/>
              </a:rPr>
              <a:t># exit</a:t>
            </a:r>
            <a:endParaRPr lang="en-US" dirty="0">
              <a:solidFill>
                <a:schemeClr val="bg1"/>
              </a:solidFill>
              <a:latin typeface="Courier New" panose="02070309020205020404" pitchFamily="49" charset="0"/>
              <a:cs typeface="Courier New" panose="02070309020205020404" pitchFamily="49" charset="0"/>
            </a:endParaRPr>
          </a:p>
        </p:txBody>
      </p:sp>
      <p:sp>
        <p:nvSpPr>
          <p:cNvPr id="8" name="Content Placeholder 2"/>
          <p:cNvSpPr>
            <a:spLocks noGrp="1"/>
          </p:cNvSpPr>
          <p:nvPr/>
        </p:nvSpPr>
        <p:spPr>
          <a:xfrm>
            <a:off x="5090153" y="3429001"/>
            <a:ext cx="2072648"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a:t>
            </a:r>
            <a:r>
              <a:rPr lang="en-US" dirty="0" err="1" smtClean="0">
                <a:solidFill>
                  <a:schemeClr val="bg1"/>
                </a:solidFill>
                <a:latin typeface="Courier New" panose="02070309020205020404" pitchFamily="49" charset="0"/>
                <a:cs typeface="Courier New" panose="02070309020205020404" pitchFamily="49" charset="0"/>
              </a:rPr>
              <a:t>ps</a:t>
            </a:r>
            <a:r>
              <a:rPr lang="en-US" dirty="0" smtClean="0">
                <a:solidFill>
                  <a:schemeClr val="bg1"/>
                </a:solidFill>
                <a:latin typeface="Courier New" panose="02070309020205020404" pitchFamily="49" charset="0"/>
                <a:cs typeface="Courier New" panose="02070309020205020404" pitchFamily="49" charset="0"/>
              </a:rPr>
              <a:t> -a  </a:t>
            </a:r>
            <a:endParaRPr lang="en-US" dirty="0">
              <a:solidFill>
                <a:schemeClr val="bg1"/>
              </a:solidFill>
              <a:latin typeface="Courier New" panose="02070309020205020404" pitchFamily="49" charset="0"/>
              <a:cs typeface="Courier New" panose="02070309020205020404" pitchFamily="49" charset="0"/>
            </a:endParaRPr>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03047237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Key Container Parameters</a:t>
            </a:r>
            <a:endParaRPr lang="en-US" dirty="0"/>
          </a:p>
        </p:txBody>
      </p:sp>
      <p:sp>
        <p:nvSpPr>
          <p:cNvPr id="3" name="Content Placeholder 2"/>
          <p:cNvSpPr>
            <a:spLocks noGrp="1"/>
          </p:cNvSpPr>
          <p:nvPr>
            <p:ph idx="1"/>
          </p:nvPr>
        </p:nvSpPr>
        <p:spPr/>
        <p:txBody>
          <a:bodyPr>
            <a:noAutofit/>
          </a:bodyPr>
          <a:lstStyle/>
          <a:p>
            <a:pPr>
              <a:buFont typeface="Wingdings" charset="2"/>
              <a:buChar char="q"/>
            </a:pPr>
            <a:r>
              <a:rPr lang="en-US" sz="2400" dirty="0" smtClean="0"/>
              <a:t> Here </a:t>
            </a:r>
            <a:r>
              <a:rPr lang="en-US" sz="2400" dirty="0"/>
              <a:t>are some other useful </a:t>
            </a:r>
            <a:r>
              <a:rPr lang="en-US" sz="2400" dirty="0" smtClean="0"/>
              <a:t>Docker </a:t>
            </a:r>
            <a:r>
              <a:rPr lang="en-US" sz="2400" dirty="0">
                <a:latin typeface="Courier New" charset="0"/>
                <a:ea typeface="Courier New" charset="0"/>
                <a:cs typeface="Courier New" charset="0"/>
              </a:rPr>
              <a:t>run</a:t>
            </a:r>
            <a:r>
              <a:rPr lang="en-US" sz="2400" dirty="0"/>
              <a:t> flags</a:t>
            </a:r>
            <a:r>
              <a:rPr lang="en-US" sz="2400" dirty="0" smtClean="0"/>
              <a:t>:</a:t>
            </a:r>
            <a:endParaRPr lang="en-US" sz="2400" dirty="0"/>
          </a:p>
          <a:p>
            <a:r>
              <a:rPr lang="en-US" sz="2400" dirty="0">
                <a:latin typeface="Courier New" panose="02070309020205020404" pitchFamily="49" charset="0"/>
                <a:cs typeface="Courier New" panose="02070309020205020404" pitchFamily="49" charset="0"/>
              </a:rPr>
              <a:t>--</a:t>
            </a:r>
            <a:r>
              <a:rPr lang="en-US" sz="2400" b="1" dirty="0" smtClean="0">
                <a:latin typeface="Courier New" charset="0"/>
                <a:ea typeface="Courier New" charset="0"/>
                <a:cs typeface="Courier New" charset="0"/>
              </a:rPr>
              <a:t>name</a:t>
            </a:r>
            <a:r>
              <a:rPr lang="en-US" sz="2400" dirty="0" smtClean="0"/>
              <a:t>	Gives containers </a:t>
            </a:r>
            <a:r>
              <a:rPr lang="en-US" sz="2400" dirty="0"/>
              <a:t>a unique </a:t>
            </a:r>
            <a:r>
              <a:rPr lang="en-US" sz="2400" dirty="0" smtClean="0"/>
              <a:t>name</a:t>
            </a:r>
          </a:p>
          <a:p>
            <a:r>
              <a:rPr lang="en-US" sz="2400" dirty="0" smtClean="0">
                <a:latin typeface="Courier New" panose="02070309020205020404" pitchFamily="49" charset="0"/>
                <a:cs typeface="Courier New" panose="02070309020205020404" pitchFamily="49" charset="0"/>
              </a:rPr>
              <a:t>-</a:t>
            </a:r>
            <a:r>
              <a:rPr lang="en-US" sz="2400" b="1" dirty="0" smtClean="0">
                <a:latin typeface="Courier New" charset="0"/>
                <a:ea typeface="Courier New" charset="0"/>
                <a:cs typeface="Courier New" charset="0"/>
              </a:rPr>
              <a:t>d</a:t>
            </a:r>
            <a:r>
              <a:rPr lang="en-US" sz="2400" dirty="0"/>
              <a:t>	</a:t>
            </a:r>
            <a:r>
              <a:rPr lang="en-US" sz="2400" dirty="0" smtClean="0"/>
              <a:t>	Runs containers </a:t>
            </a:r>
            <a:r>
              <a:rPr lang="en-US" sz="2400" dirty="0"/>
              <a:t>in daemon mode (in the background</a:t>
            </a:r>
            <a:r>
              <a:rPr lang="en-US" sz="2400" dirty="0" smtClean="0"/>
              <a:t>)</a:t>
            </a:r>
          </a:p>
          <a:p>
            <a:r>
              <a:rPr lang="en-US" sz="2400" dirty="0" smtClean="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dns</a:t>
            </a:r>
            <a:r>
              <a:rPr lang="en-US" sz="2400" dirty="0"/>
              <a:t> </a:t>
            </a:r>
            <a:r>
              <a:rPr lang="en-US" sz="2400" dirty="0" smtClean="0"/>
              <a:t>	Gives containers </a:t>
            </a:r>
            <a:r>
              <a:rPr lang="en-US" sz="2400" dirty="0"/>
              <a:t>a different </a:t>
            </a:r>
            <a:r>
              <a:rPr lang="en-US" sz="2400" dirty="0" smtClean="0"/>
              <a:t>name server </a:t>
            </a:r>
            <a:r>
              <a:rPr lang="en-US" sz="2400" dirty="0"/>
              <a:t>from the </a:t>
            </a:r>
            <a:r>
              <a:rPr lang="en-US" sz="2400" dirty="0" smtClean="0"/>
              <a:t>host</a:t>
            </a:r>
          </a:p>
          <a:p>
            <a:r>
              <a:rPr lang="en-US" sz="2400" dirty="0" smtClean="0">
                <a:latin typeface="Courier New" panose="02070309020205020404" pitchFamily="49" charset="0"/>
                <a:cs typeface="Courier New" panose="02070309020205020404" pitchFamily="49" charset="0"/>
              </a:rPr>
              <a:t>-</a:t>
            </a:r>
            <a:r>
              <a:rPr lang="en-US" sz="2400" b="1" dirty="0" smtClean="0">
                <a:latin typeface="Courier New" panose="02070309020205020404" pitchFamily="49" charset="0"/>
                <a:cs typeface="Courier New" panose="02070309020205020404" pitchFamily="49" charset="0"/>
              </a:rPr>
              <a:t>it</a:t>
            </a:r>
            <a:r>
              <a:rPr lang="en-US" sz="2400" dirty="0" smtClean="0"/>
              <a:t> 		Interactive </a:t>
            </a:r>
            <a:r>
              <a:rPr lang="en-US" sz="2400" dirty="0"/>
              <a:t>with </a:t>
            </a:r>
            <a:r>
              <a:rPr lang="en-US" sz="2400" dirty="0" err="1"/>
              <a:t>tty</a:t>
            </a:r>
            <a:r>
              <a:rPr lang="en-US" sz="2400" dirty="0"/>
              <a:t> </a:t>
            </a:r>
            <a:r>
              <a:rPr lang="en-US" sz="2400" dirty="0" smtClean="0"/>
              <a:t>(caution using this </a:t>
            </a:r>
            <a:r>
              <a:rPr lang="en-US" sz="2400" dirty="0"/>
              <a:t>with -d</a:t>
            </a:r>
            <a:r>
              <a:rPr lang="en-US" sz="2400" dirty="0" smtClean="0"/>
              <a:t>)</a:t>
            </a:r>
          </a:p>
          <a:p>
            <a:r>
              <a:rPr lang="en-US" sz="2400" dirty="0" smtClean="0">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e</a:t>
            </a:r>
            <a:r>
              <a:rPr lang="en-US" sz="2400" dirty="0"/>
              <a:t> </a:t>
            </a:r>
            <a:r>
              <a:rPr lang="en-US" sz="2400" dirty="0" smtClean="0"/>
              <a:t>		Passes </a:t>
            </a:r>
            <a:r>
              <a:rPr lang="en-US" sz="2400" dirty="0"/>
              <a:t>in environment variables to the </a:t>
            </a:r>
            <a:r>
              <a:rPr lang="en-US" sz="2400" dirty="0" smtClean="0"/>
              <a:t>container</a:t>
            </a:r>
          </a:p>
          <a:p>
            <a:r>
              <a:rPr lang="en-US" sz="2400" dirty="0" smtClean="0">
                <a:latin typeface="Courier New" panose="02070309020205020404" pitchFamily="49" charset="0"/>
                <a:cs typeface="Courier New" panose="02070309020205020404" pitchFamily="49" charset="0"/>
              </a:rPr>
              <a:t>--</a:t>
            </a:r>
            <a:r>
              <a:rPr lang="en-US" sz="2400" b="1" dirty="0">
                <a:latin typeface="Courier New" panose="02070309020205020404" pitchFamily="49" charset="0"/>
                <a:cs typeface="Courier New" panose="02070309020205020404" pitchFamily="49" charset="0"/>
              </a:rPr>
              <a:t>expose</a:t>
            </a:r>
            <a:r>
              <a:rPr lang="en-US" sz="2400" dirty="0"/>
              <a:t> </a:t>
            </a:r>
            <a:r>
              <a:rPr lang="en-US" sz="2400" dirty="0" smtClean="0"/>
              <a:t>	Exposes </a:t>
            </a:r>
            <a:r>
              <a:rPr lang="en-US" sz="2400" dirty="0"/>
              <a:t>ports from the D</a:t>
            </a:r>
            <a:r>
              <a:rPr lang="en-US" sz="2400" dirty="0" smtClean="0"/>
              <a:t>ocker container</a:t>
            </a:r>
          </a:p>
          <a:p>
            <a:r>
              <a:rPr lang="en-US" sz="2400" dirty="0" smtClean="0">
                <a:latin typeface="Courier New" panose="02070309020205020404" pitchFamily="49" charset="0"/>
                <a:cs typeface="Courier New" panose="02070309020205020404" pitchFamily="49" charset="0"/>
              </a:rPr>
              <a:t>-</a:t>
            </a:r>
            <a:r>
              <a:rPr lang="en-US" sz="2400" b="1" dirty="0" smtClean="0">
                <a:latin typeface="Courier New" panose="02070309020205020404" pitchFamily="49" charset="0"/>
                <a:cs typeface="Courier New" panose="02070309020205020404" pitchFamily="49" charset="0"/>
              </a:rPr>
              <a:t>P</a:t>
            </a:r>
            <a:r>
              <a:rPr lang="en-US" sz="2400" dirty="0" smtClean="0"/>
              <a:t> 		Exposes </a:t>
            </a:r>
            <a:r>
              <a:rPr lang="en-US" sz="2400" dirty="0"/>
              <a:t>all published ports on </a:t>
            </a:r>
            <a:r>
              <a:rPr lang="en-US" sz="2400" dirty="0" smtClean="0"/>
              <a:t>containers</a:t>
            </a:r>
          </a:p>
          <a:p>
            <a:r>
              <a:rPr lang="en-US" sz="2400" dirty="0" smtClean="0">
                <a:latin typeface="Courier New" panose="02070309020205020404" pitchFamily="49" charset="0"/>
                <a:cs typeface="Courier New" panose="02070309020205020404" pitchFamily="49" charset="0"/>
              </a:rPr>
              <a:t>-</a:t>
            </a:r>
            <a:r>
              <a:rPr lang="en-US" sz="2400" b="1" dirty="0" smtClean="0">
                <a:latin typeface="Courier New" panose="02070309020205020404" pitchFamily="49" charset="0"/>
                <a:cs typeface="Courier New" panose="02070309020205020404" pitchFamily="49" charset="0"/>
              </a:rPr>
              <a:t>p</a:t>
            </a:r>
            <a:r>
              <a:rPr lang="en-US" sz="2400" dirty="0" smtClean="0"/>
              <a:t> 		Map </a:t>
            </a:r>
            <a:r>
              <a:rPr lang="en-US" sz="2400" dirty="0"/>
              <a:t>a specific port from the container to the host </a:t>
            </a:r>
            <a:r>
              <a:rPr lang="en-US" sz="2400" dirty="0" smtClean="0"/>
              <a:t>(</a:t>
            </a:r>
            <a:r>
              <a:rPr lang="en-US" sz="2400" dirty="0" err="1" smtClean="0"/>
              <a:t>host:container</a:t>
            </a:r>
            <a:r>
              <a:rPr lang="en-US" sz="2400" dirty="0" smtClean="0"/>
              <a:t>)</a:t>
            </a:r>
            <a:endParaRPr lang="en-US" sz="2400" dirty="0"/>
          </a:p>
          <a:p>
            <a:endParaRPr lang="en-US" sz="2400" dirty="0"/>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84104360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 Apache Tomcat as a </a:t>
            </a:r>
            <a:r>
              <a:rPr lang="en-US" dirty="0" smtClean="0"/>
              <a:t>Daemon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a:t>Let’s use some of those previous run command-line flags and start tomcat in the background</a:t>
            </a:r>
            <a:r>
              <a:rPr lang="en-US" sz="2400" dirty="0" smtClean="0"/>
              <a:t>:</a:t>
            </a:r>
          </a:p>
          <a:p>
            <a:pPr>
              <a:buFont typeface="Wingdings" charset="2"/>
              <a:buChar char="q"/>
            </a:pPr>
            <a:endParaRPr lang="en-US" sz="2400" dirty="0"/>
          </a:p>
          <a:p>
            <a:pPr>
              <a:buFont typeface="Wingdings" charset="2"/>
              <a:buChar char="q"/>
            </a:pPr>
            <a:endParaRPr lang="en-US" sz="2400" dirty="0"/>
          </a:p>
          <a:p>
            <a:pPr lvl="1">
              <a:buFont typeface="Wingdings" charset="2"/>
              <a:buChar char="q"/>
            </a:pPr>
            <a:r>
              <a:rPr lang="en-US" sz="2200" dirty="0" smtClean="0"/>
              <a:t> NOTE: We also gave this container a name, so we can refer to it by name instead of container id</a:t>
            </a:r>
          </a:p>
        </p:txBody>
      </p:sp>
      <p:sp>
        <p:nvSpPr>
          <p:cNvPr id="8" name="Content Placeholder 2"/>
          <p:cNvSpPr>
            <a:spLocks noGrp="1"/>
          </p:cNvSpPr>
          <p:nvPr/>
        </p:nvSpPr>
        <p:spPr>
          <a:xfrm>
            <a:off x="1805592" y="2057400"/>
            <a:ext cx="8641773"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run -d --name="tomcat8" -p 8888:8080 </a:t>
            </a:r>
            <a:r>
              <a:rPr lang="en-US" dirty="0" smtClean="0">
                <a:solidFill>
                  <a:schemeClr val="bg1"/>
                </a:solidFill>
                <a:latin typeface="Courier New" panose="02070309020205020404" pitchFamily="49" charset="0"/>
                <a:cs typeface="Courier New" panose="02070309020205020404" pitchFamily="49" charset="0"/>
              </a:rPr>
              <a:t>tomcat:8.0</a:t>
            </a:r>
            <a:endParaRPr lang="en-US" dirty="0">
              <a:solidFill>
                <a:schemeClr val="bg1"/>
              </a:solidFill>
              <a:latin typeface="Courier New" panose="02070309020205020404" pitchFamily="49" charset="0"/>
              <a:cs typeface="Courier New" panose="02070309020205020404" pitchFamily="49" charset="0"/>
            </a:endParaRPr>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47544964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Print </a:t>
            </a:r>
            <a:r>
              <a:rPr lang="en-US" dirty="0"/>
              <a:t>Apache Tomcat </a:t>
            </a:r>
            <a:r>
              <a:rPr lang="en-US" dirty="0" smtClean="0"/>
              <a:t>Logs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With Tomcat running as a daemon (-d) in the background, we can print it’s logs, like this:</a:t>
            </a:r>
          </a:p>
          <a:p>
            <a:pPr>
              <a:buFont typeface="Wingdings" charset="2"/>
              <a:buChar char="q"/>
            </a:pPr>
            <a:endParaRPr lang="en-US" sz="2400" dirty="0"/>
          </a:p>
          <a:p>
            <a:pPr>
              <a:buFont typeface="Wingdings" charset="2"/>
              <a:buChar char="q"/>
            </a:pPr>
            <a:r>
              <a:rPr lang="en-US" sz="2400" dirty="0"/>
              <a:t> </a:t>
            </a:r>
            <a:r>
              <a:rPr lang="en-US" sz="2400" dirty="0" smtClean="0"/>
              <a:t>Output:</a:t>
            </a:r>
          </a:p>
        </p:txBody>
      </p:sp>
      <p:sp>
        <p:nvSpPr>
          <p:cNvPr id="10" name="Content Placeholder 2"/>
          <p:cNvSpPr>
            <a:spLocks noGrp="1"/>
          </p:cNvSpPr>
          <p:nvPr/>
        </p:nvSpPr>
        <p:spPr>
          <a:xfrm>
            <a:off x="4483063" y="1822386"/>
            <a:ext cx="3160913" cy="374922"/>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logs tomcat8</a:t>
            </a:r>
            <a:endParaRPr lang="en-US" dirty="0">
              <a:solidFill>
                <a:schemeClr val="bg1"/>
              </a:solidFill>
              <a:latin typeface="Courier New" panose="02070309020205020404" pitchFamily="49" charset="0"/>
              <a:cs typeface="Courier New" panose="02070309020205020404" pitchFamily="49" charset="0"/>
            </a:endParaRPr>
          </a:p>
        </p:txBody>
      </p:sp>
      <p:sp>
        <p:nvSpPr>
          <p:cNvPr id="11" name="Content Placeholder 2"/>
          <p:cNvSpPr>
            <a:spLocks noGrp="1"/>
          </p:cNvSpPr>
          <p:nvPr/>
        </p:nvSpPr>
        <p:spPr>
          <a:xfrm>
            <a:off x="1224819" y="3029093"/>
            <a:ext cx="9677400" cy="2720828"/>
          </a:xfrm>
          <a:prstGeom prst="rect">
            <a:avLst/>
          </a:prstGeom>
          <a:solidFill>
            <a:schemeClr val="accent5"/>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100" dirty="0" smtClean="0">
                <a:solidFill>
                  <a:schemeClr val="tx1"/>
                </a:solidFill>
                <a:latin typeface="Courier New" panose="02070309020205020404" pitchFamily="49" charset="0"/>
                <a:cs typeface="Courier New" panose="02070309020205020404" pitchFamily="49" charset="0"/>
              </a:rPr>
              <a:t>16-Oct-2016 </a:t>
            </a:r>
            <a:r>
              <a:rPr lang="en-US" sz="1100" dirty="0">
                <a:solidFill>
                  <a:schemeClr val="tx1"/>
                </a:solidFill>
                <a:latin typeface="Courier New" panose="02070309020205020404" pitchFamily="49" charset="0"/>
                <a:cs typeface="Courier New" panose="02070309020205020404" pitchFamily="49" charset="0"/>
              </a:rPr>
              <a:t>19:19:20.441 INFO [localhost-startStop-1] </a:t>
            </a:r>
            <a:r>
              <a:rPr lang="en-US" sz="1100" dirty="0" err="1">
                <a:solidFill>
                  <a:schemeClr val="tx1"/>
                </a:solidFill>
                <a:latin typeface="Courier New" panose="02070309020205020404" pitchFamily="49" charset="0"/>
                <a:cs typeface="Courier New" panose="02070309020205020404" pitchFamily="49" charset="0"/>
              </a:rPr>
              <a:t>org.apache.catalina.startup.HostConfig.deployDirectory</a:t>
            </a:r>
            <a:r>
              <a:rPr lang="en-US" sz="1100" dirty="0">
                <a:solidFill>
                  <a:schemeClr val="tx1"/>
                </a:solidFill>
                <a:latin typeface="Courier New" panose="02070309020205020404" pitchFamily="49" charset="0"/>
                <a:cs typeface="Courier New" panose="02070309020205020404" pitchFamily="49" charset="0"/>
              </a:rPr>
              <a:t> Deployment of web application directory /</a:t>
            </a:r>
            <a:r>
              <a:rPr lang="en-US" sz="1100" dirty="0" err="1">
                <a:solidFill>
                  <a:schemeClr val="tx1"/>
                </a:solidFill>
                <a:latin typeface="Courier New" panose="02070309020205020404" pitchFamily="49" charset="0"/>
                <a:cs typeface="Courier New" panose="02070309020205020404" pitchFamily="49" charset="0"/>
              </a:rPr>
              <a:t>usr</a:t>
            </a:r>
            <a:r>
              <a:rPr lang="en-US" sz="1100" dirty="0">
                <a:solidFill>
                  <a:schemeClr val="tx1"/>
                </a:solidFill>
                <a:latin typeface="Courier New" panose="02070309020205020404" pitchFamily="49" charset="0"/>
                <a:cs typeface="Courier New" panose="02070309020205020404" pitchFamily="49" charset="0"/>
              </a:rPr>
              <a:t>/local/tomcat/</a:t>
            </a:r>
            <a:r>
              <a:rPr lang="en-US" sz="1100" dirty="0" err="1">
                <a:solidFill>
                  <a:schemeClr val="tx1"/>
                </a:solidFill>
                <a:latin typeface="Courier New" panose="02070309020205020404" pitchFamily="49" charset="0"/>
                <a:cs typeface="Courier New" panose="02070309020205020404" pitchFamily="49" charset="0"/>
              </a:rPr>
              <a:t>webapps</a:t>
            </a:r>
            <a:r>
              <a:rPr lang="en-US" sz="1100" dirty="0">
                <a:solidFill>
                  <a:schemeClr val="tx1"/>
                </a:solidFill>
                <a:latin typeface="Courier New" panose="02070309020205020404" pitchFamily="49" charset="0"/>
                <a:cs typeface="Courier New" panose="02070309020205020404" pitchFamily="49" charset="0"/>
              </a:rPr>
              <a:t>/examples has finished in 526 </a:t>
            </a:r>
            <a:r>
              <a:rPr lang="en-US" sz="1100" dirty="0" err="1">
                <a:solidFill>
                  <a:schemeClr val="tx1"/>
                </a:solidFill>
                <a:latin typeface="Courier New" panose="02070309020205020404" pitchFamily="49" charset="0"/>
                <a:cs typeface="Courier New" panose="02070309020205020404" pitchFamily="49" charset="0"/>
              </a:rPr>
              <a:t>ms</a:t>
            </a:r>
            <a:endParaRPr lang="en-US" sz="1100" dirty="0">
              <a:solidFill>
                <a:schemeClr val="tx1"/>
              </a:solidFill>
              <a:latin typeface="Courier New" panose="02070309020205020404" pitchFamily="49" charset="0"/>
              <a:cs typeface="Courier New" panose="02070309020205020404" pitchFamily="49" charset="0"/>
            </a:endParaRPr>
          </a:p>
          <a:p>
            <a:r>
              <a:rPr lang="en-US" sz="1100" dirty="0" smtClean="0">
                <a:solidFill>
                  <a:schemeClr val="tx1"/>
                </a:solidFill>
                <a:latin typeface="Courier New" panose="02070309020205020404" pitchFamily="49" charset="0"/>
                <a:cs typeface="Courier New" panose="02070309020205020404" pitchFamily="49" charset="0"/>
              </a:rPr>
              <a:t>16-Oct-2016 </a:t>
            </a:r>
            <a:r>
              <a:rPr lang="en-US" sz="1100" dirty="0">
                <a:solidFill>
                  <a:schemeClr val="tx1"/>
                </a:solidFill>
                <a:latin typeface="Courier New" panose="02070309020205020404" pitchFamily="49" charset="0"/>
                <a:cs typeface="Courier New" panose="02070309020205020404" pitchFamily="49" charset="0"/>
              </a:rPr>
              <a:t>19:19:20.447 INFO [localhost-startStop-1] </a:t>
            </a:r>
            <a:r>
              <a:rPr lang="en-US" sz="1100" dirty="0" err="1">
                <a:solidFill>
                  <a:schemeClr val="tx1"/>
                </a:solidFill>
                <a:latin typeface="Courier New" panose="02070309020205020404" pitchFamily="49" charset="0"/>
                <a:cs typeface="Courier New" panose="02070309020205020404" pitchFamily="49" charset="0"/>
              </a:rPr>
              <a:t>org.apache.catalina.startup.HostConfig.deployDirectory</a:t>
            </a:r>
            <a:r>
              <a:rPr lang="en-US" sz="1100" dirty="0">
                <a:solidFill>
                  <a:schemeClr val="tx1"/>
                </a:solidFill>
                <a:latin typeface="Courier New" panose="02070309020205020404" pitchFamily="49" charset="0"/>
                <a:cs typeface="Courier New" panose="02070309020205020404" pitchFamily="49" charset="0"/>
              </a:rPr>
              <a:t> Deploying web application directory /</a:t>
            </a:r>
            <a:r>
              <a:rPr lang="en-US" sz="1100" dirty="0" err="1">
                <a:solidFill>
                  <a:schemeClr val="tx1"/>
                </a:solidFill>
                <a:latin typeface="Courier New" panose="02070309020205020404" pitchFamily="49" charset="0"/>
                <a:cs typeface="Courier New" panose="02070309020205020404" pitchFamily="49" charset="0"/>
              </a:rPr>
              <a:t>usr</a:t>
            </a:r>
            <a:r>
              <a:rPr lang="en-US" sz="1100" dirty="0">
                <a:solidFill>
                  <a:schemeClr val="tx1"/>
                </a:solidFill>
                <a:latin typeface="Courier New" panose="02070309020205020404" pitchFamily="49" charset="0"/>
                <a:cs typeface="Courier New" panose="02070309020205020404" pitchFamily="49" charset="0"/>
              </a:rPr>
              <a:t>/local/tomcat/</a:t>
            </a:r>
            <a:r>
              <a:rPr lang="en-US" sz="1100" dirty="0" err="1">
                <a:solidFill>
                  <a:schemeClr val="tx1"/>
                </a:solidFill>
                <a:latin typeface="Courier New" panose="02070309020205020404" pitchFamily="49" charset="0"/>
                <a:cs typeface="Courier New" panose="02070309020205020404" pitchFamily="49" charset="0"/>
              </a:rPr>
              <a:t>webapps</a:t>
            </a:r>
            <a:r>
              <a:rPr lang="en-US" sz="1100" dirty="0">
                <a:solidFill>
                  <a:schemeClr val="tx1"/>
                </a:solidFill>
                <a:latin typeface="Courier New" panose="02070309020205020404" pitchFamily="49" charset="0"/>
                <a:cs typeface="Courier New" panose="02070309020205020404" pitchFamily="49" charset="0"/>
              </a:rPr>
              <a:t>/ROOT</a:t>
            </a:r>
          </a:p>
          <a:p>
            <a:r>
              <a:rPr lang="en-US" sz="1100" dirty="0" smtClean="0">
                <a:solidFill>
                  <a:schemeClr val="tx1"/>
                </a:solidFill>
                <a:latin typeface="Courier New" panose="02070309020205020404" pitchFamily="49" charset="0"/>
                <a:cs typeface="Courier New" panose="02070309020205020404" pitchFamily="49" charset="0"/>
              </a:rPr>
              <a:t>16-Oct-2016 </a:t>
            </a:r>
            <a:r>
              <a:rPr lang="en-US" sz="1100" dirty="0">
                <a:solidFill>
                  <a:schemeClr val="tx1"/>
                </a:solidFill>
                <a:latin typeface="Courier New" panose="02070309020205020404" pitchFamily="49" charset="0"/>
                <a:cs typeface="Courier New" panose="02070309020205020404" pitchFamily="49" charset="0"/>
              </a:rPr>
              <a:t>19:19:20.507 INFO [localhost-startStop-1] </a:t>
            </a:r>
            <a:r>
              <a:rPr lang="en-US" sz="1100" dirty="0" err="1">
                <a:solidFill>
                  <a:schemeClr val="tx1"/>
                </a:solidFill>
                <a:latin typeface="Courier New" panose="02070309020205020404" pitchFamily="49" charset="0"/>
                <a:cs typeface="Courier New" panose="02070309020205020404" pitchFamily="49" charset="0"/>
              </a:rPr>
              <a:t>org.apache.catalina.startup.HostConfig.deployDirectory</a:t>
            </a:r>
            <a:r>
              <a:rPr lang="en-US" sz="1100" dirty="0">
                <a:solidFill>
                  <a:schemeClr val="tx1"/>
                </a:solidFill>
                <a:latin typeface="Courier New" panose="02070309020205020404" pitchFamily="49" charset="0"/>
                <a:cs typeface="Courier New" panose="02070309020205020404" pitchFamily="49" charset="0"/>
              </a:rPr>
              <a:t> Deployment of web application directory /</a:t>
            </a:r>
            <a:r>
              <a:rPr lang="en-US" sz="1100" dirty="0" err="1">
                <a:solidFill>
                  <a:schemeClr val="tx1"/>
                </a:solidFill>
                <a:latin typeface="Courier New" panose="02070309020205020404" pitchFamily="49" charset="0"/>
                <a:cs typeface="Courier New" panose="02070309020205020404" pitchFamily="49" charset="0"/>
              </a:rPr>
              <a:t>usr</a:t>
            </a:r>
            <a:r>
              <a:rPr lang="en-US" sz="1100" dirty="0">
                <a:solidFill>
                  <a:schemeClr val="tx1"/>
                </a:solidFill>
                <a:latin typeface="Courier New" panose="02070309020205020404" pitchFamily="49" charset="0"/>
                <a:cs typeface="Courier New" panose="02070309020205020404" pitchFamily="49" charset="0"/>
              </a:rPr>
              <a:t>/local/tomcat/</a:t>
            </a:r>
            <a:r>
              <a:rPr lang="en-US" sz="1100" dirty="0" err="1">
                <a:solidFill>
                  <a:schemeClr val="tx1"/>
                </a:solidFill>
                <a:latin typeface="Courier New" panose="02070309020205020404" pitchFamily="49" charset="0"/>
                <a:cs typeface="Courier New" panose="02070309020205020404" pitchFamily="49" charset="0"/>
              </a:rPr>
              <a:t>webapps</a:t>
            </a:r>
            <a:r>
              <a:rPr lang="en-US" sz="1100" dirty="0">
                <a:solidFill>
                  <a:schemeClr val="tx1"/>
                </a:solidFill>
                <a:latin typeface="Courier New" panose="02070309020205020404" pitchFamily="49" charset="0"/>
                <a:cs typeface="Courier New" panose="02070309020205020404" pitchFamily="49" charset="0"/>
              </a:rPr>
              <a:t>/ROOT has finished in 60 </a:t>
            </a:r>
            <a:r>
              <a:rPr lang="en-US" sz="1100" dirty="0" err="1">
                <a:solidFill>
                  <a:schemeClr val="tx1"/>
                </a:solidFill>
                <a:latin typeface="Courier New" panose="02070309020205020404" pitchFamily="49" charset="0"/>
                <a:cs typeface="Courier New" panose="02070309020205020404" pitchFamily="49" charset="0"/>
              </a:rPr>
              <a:t>ms</a:t>
            </a:r>
            <a:endParaRPr lang="en-US" sz="1100" dirty="0">
              <a:solidFill>
                <a:schemeClr val="tx1"/>
              </a:solidFill>
              <a:latin typeface="Courier New" panose="02070309020205020404" pitchFamily="49" charset="0"/>
              <a:cs typeface="Courier New" panose="02070309020205020404" pitchFamily="49" charset="0"/>
            </a:endParaRPr>
          </a:p>
          <a:p>
            <a:r>
              <a:rPr lang="en-US" sz="1100" dirty="0" smtClean="0">
                <a:solidFill>
                  <a:schemeClr val="tx1"/>
                </a:solidFill>
                <a:latin typeface="Courier New" panose="02070309020205020404" pitchFamily="49" charset="0"/>
                <a:cs typeface="Courier New" panose="02070309020205020404" pitchFamily="49" charset="0"/>
              </a:rPr>
              <a:t>16-Oct-2016 </a:t>
            </a:r>
            <a:r>
              <a:rPr lang="en-US" sz="1100" dirty="0">
                <a:solidFill>
                  <a:schemeClr val="tx1"/>
                </a:solidFill>
                <a:latin typeface="Courier New" panose="02070309020205020404" pitchFamily="49" charset="0"/>
                <a:cs typeface="Courier New" panose="02070309020205020404" pitchFamily="49" charset="0"/>
              </a:rPr>
              <a:t>19:19:20.515 INFO [main] </a:t>
            </a:r>
            <a:r>
              <a:rPr lang="en-US" sz="1100" dirty="0" err="1">
                <a:solidFill>
                  <a:schemeClr val="tx1"/>
                </a:solidFill>
                <a:latin typeface="Courier New" panose="02070309020205020404" pitchFamily="49" charset="0"/>
                <a:cs typeface="Courier New" panose="02070309020205020404" pitchFamily="49" charset="0"/>
              </a:rPr>
              <a:t>org.apache.coyote.AbstractProtocol.start</a:t>
            </a:r>
            <a:r>
              <a:rPr lang="en-US" sz="1100" dirty="0">
                <a:solidFill>
                  <a:schemeClr val="tx1"/>
                </a:solidFill>
                <a:latin typeface="Courier New" panose="02070309020205020404" pitchFamily="49" charset="0"/>
                <a:cs typeface="Courier New" panose="02070309020205020404" pitchFamily="49" charset="0"/>
              </a:rPr>
              <a:t> Starting </a:t>
            </a:r>
            <a:r>
              <a:rPr lang="en-US" sz="1100" dirty="0" err="1">
                <a:solidFill>
                  <a:schemeClr val="tx1"/>
                </a:solidFill>
                <a:latin typeface="Courier New" panose="02070309020205020404" pitchFamily="49" charset="0"/>
                <a:cs typeface="Courier New" panose="02070309020205020404" pitchFamily="49" charset="0"/>
              </a:rPr>
              <a:t>ProtocolHandler</a:t>
            </a:r>
            <a:r>
              <a:rPr lang="en-US" sz="1100" dirty="0">
                <a:solidFill>
                  <a:schemeClr val="tx1"/>
                </a:solidFill>
                <a:latin typeface="Courier New" panose="02070309020205020404" pitchFamily="49" charset="0"/>
                <a:cs typeface="Courier New" panose="02070309020205020404" pitchFamily="49" charset="0"/>
              </a:rPr>
              <a:t> ["http-nio-8080"]</a:t>
            </a:r>
          </a:p>
          <a:p>
            <a:r>
              <a:rPr lang="en-US" sz="1100" dirty="0" smtClean="0">
                <a:solidFill>
                  <a:schemeClr val="tx1"/>
                </a:solidFill>
                <a:latin typeface="Courier New" panose="02070309020205020404" pitchFamily="49" charset="0"/>
                <a:cs typeface="Courier New" panose="02070309020205020404" pitchFamily="49" charset="0"/>
              </a:rPr>
              <a:t>16-Oct-2016 </a:t>
            </a:r>
            <a:r>
              <a:rPr lang="en-US" sz="1100" dirty="0">
                <a:solidFill>
                  <a:schemeClr val="tx1"/>
                </a:solidFill>
                <a:latin typeface="Courier New" panose="02070309020205020404" pitchFamily="49" charset="0"/>
                <a:cs typeface="Courier New" panose="02070309020205020404" pitchFamily="49" charset="0"/>
              </a:rPr>
              <a:t>19:19:20.527 INFO [main] </a:t>
            </a:r>
            <a:r>
              <a:rPr lang="en-US" sz="1100" dirty="0" err="1">
                <a:solidFill>
                  <a:schemeClr val="tx1"/>
                </a:solidFill>
                <a:latin typeface="Courier New" panose="02070309020205020404" pitchFamily="49" charset="0"/>
                <a:cs typeface="Courier New" panose="02070309020205020404" pitchFamily="49" charset="0"/>
              </a:rPr>
              <a:t>org.apache.coyote.AbstractProtocol.start</a:t>
            </a:r>
            <a:r>
              <a:rPr lang="en-US" sz="1100" dirty="0">
                <a:solidFill>
                  <a:schemeClr val="tx1"/>
                </a:solidFill>
                <a:latin typeface="Courier New" panose="02070309020205020404" pitchFamily="49" charset="0"/>
                <a:cs typeface="Courier New" panose="02070309020205020404" pitchFamily="49" charset="0"/>
              </a:rPr>
              <a:t> Starting </a:t>
            </a:r>
            <a:r>
              <a:rPr lang="en-US" sz="1100" dirty="0" err="1">
                <a:solidFill>
                  <a:schemeClr val="tx1"/>
                </a:solidFill>
                <a:latin typeface="Courier New" panose="02070309020205020404" pitchFamily="49" charset="0"/>
                <a:cs typeface="Courier New" panose="02070309020205020404" pitchFamily="49" charset="0"/>
              </a:rPr>
              <a:t>ProtocolHandler</a:t>
            </a:r>
            <a:r>
              <a:rPr lang="en-US" sz="1100" dirty="0">
                <a:solidFill>
                  <a:schemeClr val="tx1"/>
                </a:solidFill>
                <a:latin typeface="Courier New" panose="02070309020205020404" pitchFamily="49" charset="0"/>
                <a:cs typeface="Courier New" panose="02070309020205020404" pitchFamily="49" charset="0"/>
              </a:rPr>
              <a:t> ["ajp-nio-8009"]</a:t>
            </a:r>
          </a:p>
          <a:p>
            <a:r>
              <a:rPr lang="en-US" sz="1100" dirty="0" smtClean="0">
                <a:solidFill>
                  <a:schemeClr val="tx1"/>
                </a:solidFill>
                <a:latin typeface="Courier New" panose="02070309020205020404" pitchFamily="49" charset="0"/>
                <a:cs typeface="Courier New" panose="02070309020205020404" pitchFamily="49" charset="0"/>
              </a:rPr>
              <a:t>16-Oct-2016 </a:t>
            </a:r>
            <a:r>
              <a:rPr lang="en-US" sz="1100" dirty="0">
                <a:solidFill>
                  <a:schemeClr val="tx1"/>
                </a:solidFill>
                <a:latin typeface="Courier New" panose="02070309020205020404" pitchFamily="49" charset="0"/>
                <a:cs typeface="Courier New" panose="02070309020205020404" pitchFamily="49" charset="0"/>
              </a:rPr>
              <a:t>19:19:20.547 INFO [main] </a:t>
            </a:r>
            <a:r>
              <a:rPr lang="en-US" sz="1100" dirty="0" err="1">
                <a:solidFill>
                  <a:schemeClr val="tx1"/>
                </a:solidFill>
                <a:latin typeface="Courier New" panose="02070309020205020404" pitchFamily="49" charset="0"/>
                <a:cs typeface="Courier New" panose="02070309020205020404" pitchFamily="49" charset="0"/>
              </a:rPr>
              <a:t>org.apache.catalina.startup.Catalina.start</a:t>
            </a:r>
            <a:r>
              <a:rPr lang="en-US" sz="1100" dirty="0">
                <a:solidFill>
                  <a:schemeClr val="tx1"/>
                </a:solidFill>
                <a:latin typeface="Courier New" panose="02070309020205020404" pitchFamily="49" charset="0"/>
                <a:cs typeface="Courier New" panose="02070309020205020404" pitchFamily="49" charset="0"/>
              </a:rPr>
              <a:t> Server startup in 1497 </a:t>
            </a:r>
            <a:r>
              <a:rPr lang="en-US" sz="1100" dirty="0" err="1">
                <a:solidFill>
                  <a:schemeClr val="tx1"/>
                </a:solidFill>
                <a:latin typeface="Courier New" panose="02070309020205020404" pitchFamily="49" charset="0"/>
                <a:cs typeface="Courier New" panose="02070309020205020404" pitchFamily="49" charset="0"/>
              </a:rPr>
              <a:t>ms</a:t>
            </a:r>
            <a:endParaRPr lang="en-US" sz="1100" dirty="0">
              <a:solidFill>
                <a:schemeClr val="tx1"/>
              </a:solidFill>
              <a:latin typeface="Courier New" panose="02070309020205020404" pitchFamily="49" charset="0"/>
              <a:cs typeface="Courier New" panose="02070309020205020404" pitchFamily="49" charset="0"/>
            </a:endParaRPr>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76076445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Print Apache </a:t>
            </a:r>
            <a:r>
              <a:rPr lang="en-US" dirty="0"/>
              <a:t>Tomcat </a:t>
            </a:r>
            <a:r>
              <a:rPr lang="en-US" dirty="0" smtClean="0"/>
              <a:t>Processes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Let’s </a:t>
            </a:r>
            <a:r>
              <a:rPr lang="en-US" sz="2400" dirty="0"/>
              <a:t>use a couple of interesting </a:t>
            </a:r>
            <a:r>
              <a:rPr lang="en-US" sz="2400" dirty="0" smtClean="0"/>
              <a:t>Docker </a:t>
            </a:r>
            <a:r>
              <a:rPr lang="en-US" sz="2400" dirty="0"/>
              <a:t>commands with our tomcat8 container:</a:t>
            </a:r>
          </a:p>
          <a:p>
            <a:endParaRPr lang="en-US" dirty="0" smtClean="0"/>
          </a:p>
          <a:p>
            <a:pPr>
              <a:buFont typeface="Wingdings" charset="2"/>
              <a:buChar char="q"/>
            </a:pPr>
            <a:r>
              <a:rPr lang="en-US" sz="2400" dirty="0" smtClean="0"/>
              <a:t> [Output] Instead </a:t>
            </a:r>
            <a:r>
              <a:rPr lang="en-US" sz="2400" dirty="0"/>
              <a:t>of the normal </a:t>
            </a:r>
            <a:r>
              <a:rPr lang="en-US" sz="2400" dirty="0" smtClean="0"/>
              <a:t>Linux </a:t>
            </a:r>
            <a:r>
              <a:rPr lang="en-US" sz="2400" dirty="0"/>
              <a:t>top container, it just displays the processes running in the container:</a:t>
            </a:r>
          </a:p>
          <a:p>
            <a:endParaRPr lang="en-US" dirty="0"/>
          </a:p>
          <a:p>
            <a:endParaRPr lang="en-US" dirty="0"/>
          </a:p>
        </p:txBody>
      </p:sp>
      <p:sp>
        <p:nvSpPr>
          <p:cNvPr id="8" name="Content Placeholder 2"/>
          <p:cNvSpPr>
            <a:spLocks noGrp="1"/>
          </p:cNvSpPr>
          <p:nvPr/>
        </p:nvSpPr>
        <p:spPr>
          <a:xfrm>
            <a:off x="4569230" y="1725687"/>
            <a:ext cx="3053540" cy="38100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top tomcat8</a:t>
            </a:r>
            <a:endParaRPr lang="en-US" dirty="0">
              <a:solidFill>
                <a:schemeClr val="bg1"/>
              </a:solidFill>
              <a:latin typeface="Courier New" panose="02070309020205020404" pitchFamily="49" charset="0"/>
              <a:cs typeface="Courier New" panose="02070309020205020404" pitchFamily="49" charset="0"/>
            </a:endParaRPr>
          </a:p>
        </p:txBody>
      </p:sp>
      <p:sp>
        <p:nvSpPr>
          <p:cNvPr id="11" name="Content Placeholder 2"/>
          <p:cNvSpPr>
            <a:spLocks noGrp="1"/>
          </p:cNvSpPr>
          <p:nvPr/>
        </p:nvSpPr>
        <p:spPr>
          <a:xfrm>
            <a:off x="1257300" y="3429000"/>
            <a:ext cx="9677400" cy="2338134"/>
          </a:xfrm>
          <a:prstGeom prst="rect">
            <a:avLst/>
          </a:prstGeom>
          <a:solidFill>
            <a:schemeClr val="accent5"/>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solidFill>
                  <a:schemeClr val="tx1"/>
                </a:solidFill>
                <a:latin typeface="Courier New" panose="02070309020205020404" pitchFamily="49" charset="0"/>
                <a:cs typeface="Courier New" panose="02070309020205020404" pitchFamily="49" charset="0"/>
              </a:rPr>
              <a:t>PID                 USER                COMMAND</a:t>
            </a:r>
          </a:p>
          <a:p>
            <a:r>
              <a:rPr lang="en-US" sz="1600" dirty="0">
                <a:solidFill>
                  <a:schemeClr val="tx1"/>
                </a:solidFill>
                <a:latin typeface="Courier New" panose="02070309020205020404" pitchFamily="49" charset="0"/>
                <a:cs typeface="Courier New" panose="02070309020205020404" pitchFamily="49" charset="0"/>
              </a:rPr>
              <a:t>5301                root                /</a:t>
            </a:r>
            <a:r>
              <a:rPr lang="en-US" sz="1600" dirty="0" err="1">
                <a:solidFill>
                  <a:schemeClr val="tx1"/>
                </a:solidFill>
                <a:latin typeface="Courier New" panose="02070309020205020404" pitchFamily="49" charset="0"/>
                <a:cs typeface="Courier New" panose="02070309020205020404" pitchFamily="49" charset="0"/>
              </a:rPr>
              <a:t>usr</a:t>
            </a:r>
            <a:r>
              <a:rPr lang="en-US" sz="1600" dirty="0">
                <a:solidFill>
                  <a:schemeClr val="tx1"/>
                </a:solidFill>
                <a:latin typeface="Courier New" panose="02070309020205020404" pitchFamily="49" charset="0"/>
                <a:cs typeface="Courier New" panose="02070309020205020404" pitchFamily="49" charset="0"/>
              </a:rPr>
              <a:t>/bin/java -</a:t>
            </a:r>
            <a:r>
              <a:rPr lang="en-US" sz="1600" dirty="0" err="1">
                <a:solidFill>
                  <a:schemeClr val="tx1"/>
                </a:solidFill>
                <a:latin typeface="Courier New" panose="02070309020205020404" pitchFamily="49" charset="0"/>
                <a:cs typeface="Courier New" panose="02070309020205020404" pitchFamily="49" charset="0"/>
              </a:rPr>
              <a:t>Djava.util.logging.config.file</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usr</a:t>
            </a:r>
            <a:r>
              <a:rPr lang="en-US" sz="1600" dirty="0">
                <a:solidFill>
                  <a:schemeClr val="tx1"/>
                </a:solidFill>
                <a:latin typeface="Courier New" panose="02070309020205020404" pitchFamily="49" charset="0"/>
                <a:cs typeface="Courier New" panose="02070309020205020404" pitchFamily="49" charset="0"/>
              </a:rPr>
              <a:t>/local/tomcat/</a:t>
            </a:r>
            <a:r>
              <a:rPr lang="en-US" sz="1600" dirty="0" err="1">
                <a:solidFill>
                  <a:schemeClr val="tx1"/>
                </a:solidFill>
                <a:latin typeface="Courier New" panose="02070309020205020404" pitchFamily="49" charset="0"/>
                <a:cs typeface="Courier New" panose="02070309020205020404" pitchFamily="49" charset="0"/>
              </a:rPr>
              <a:t>conf</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logging.properties</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Djava.util.logging.manager</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org.apache.juli.ClassLoaderLogManager</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Djava.endorsed.dirs</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usr</a:t>
            </a:r>
            <a:r>
              <a:rPr lang="en-US" sz="1600" dirty="0">
                <a:solidFill>
                  <a:schemeClr val="tx1"/>
                </a:solidFill>
                <a:latin typeface="Courier New" panose="02070309020205020404" pitchFamily="49" charset="0"/>
                <a:cs typeface="Courier New" panose="02070309020205020404" pitchFamily="49" charset="0"/>
              </a:rPr>
              <a:t>/local/tomcat/endorsed -</a:t>
            </a:r>
            <a:r>
              <a:rPr lang="en-US" sz="1600" dirty="0" err="1">
                <a:solidFill>
                  <a:schemeClr val="tx1"/>
                </a:solidFill>
                <a:latin typeface="Courier New" panose="02070309020205020404" pitchFamily="49" charset="0"/>
                <a:cs typeface="Courier New" panose="02070309020205020404" pitchFamily="49" charset="0"/>
              </a:rPr>
              <a:t>classpath</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usr</a:t>
            </a:r>
            <a:r>
              <a:rPr lang="en-US" sz="1600" dirty="0">
                <a:solidFill>
                  <a:schemeClr val="tx1"/>
                </a:solidFill>
                <a:latin typeface="Courier New" panose="02070309020205020404" pitchFamily="49" charset="0"/>
                <a:cs typeface="Courier New" panose="02070309020205020404" pitchFamily="49" charset="0"/>
              </a:rPr>
              <a:t>/local/tomcat/bin/bootstrap.jar:/</a:t>
            </a:r>
            <a:r>
              <a:rPr lang="en-US" sz="1600" dirty="0" err="1">
                <a:solidFill>
                  <a:schemeClr val="tx1"/>
                </a:solidFill>
                <a:latin typeface="Courier New" panose="02070309020205020404" pitchFamily="49" charset="0"/>
                <a:cs typeface="Courier New" panose="02070309020205020404" pitchFamily="49" charset="0"/>
              </a:rPr>
              <a:t>usr</a:t>
            </a:r>
            <a:r>
              <a:rPr lang="en-US" sz="1600" dirty="0">
                <a:solidFill>
                  <a:schemeClr val="tx1"/>
                </a:solidFill>
                <a:latin typeface="Courier New" panose="02070309020205020404" pitchFamily="49" charset="0"/>
                <a:cs typeface="Courier New" panose="02070309020205020404" pitchFamily="49" charset="0"/>
              </a:rPr>
              <a:t>/local/tomcat/bin/tomcat-juli.jar -</a:t>
            </a:r>
            <a:r>
              <a:rPr lang="en-US" sz="1600" dirty="0" err="1">
                <a:solidFill>
                  <a:schemeClr val="tx1"/>
                </a:solidFill>
                <a:latin typeface="Courier New" panose="02070309020205020404" pitchFamily="49" charset="0"/>
                <a:cs typeface="Courier New" panose="02070309020205020404" pitchFamily="49" charset="0"/>
              </a:rPr>
              <a:t>Dcatalina.base</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usr</a:t>
            </a:r>
            <a:r>
              <a:rPr lang="en-US" sz="1600" dirty="0">
                <a:solidFill>
                  <a:schemeClr val="tx1"/>
                </a:solidFill>
                <a:latin typeface="Courier New" panose="02070309020205020404" pitchFamily="49" charset="0"/>
                <a:cs typeface="Courier New" panose="02070309020205020404" pitchFamily="49" charset="0"/>
              </a:rPr>
              <a:t>/local/tomcat -</a:t>
            </a:r>
            <a:r>
              <a:rPr lang="en-US" sz="1600" dirty="0" err="1">
                <a:solidFill>
                  <a:schemeClr val="tx1"/>
                </a:solidFill>
                <a:latin typeface="Courier New" panose="02070309020205020404" pitchFamily="49" charset="0"/>
                <a:cs typeface="Courier New" panose="02070309020205020404" pitchFamily="49" charset="0"/>
              </a:rPr>
              <a:t>Dcatalina.home</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usr</a:t>
            </a:r>
            <a:r>
              <a:rPr lang="en-US" sz="1600" dirty="0">
                <a:solidFill>
                  <a:schemeClr val="tx1"/>
                </a:solidFill>
                <a:latin typeface="Courier New" panose="02070309020205020404" pitchFamily="49" charset="0"/>
                <a:cs typeface="Courier New" panose="02070309020205020404" pitchFamily="49" charset="0"/>
              </a:rPr>
              <a:t>/local/tomcat -</a:t>
            </a:r>
            <a:r>
              <a:rPr lang="en-US" sz="1600" dirty="0" err="1">
                <a:solidFill>
                  <a:schemeClr val="tx1"/>
                </a:solidFill>
                <a:latin typeface="Courier New" panose="02070309020205020404" pitchFamily="49" charset="0"/>
                <a:cs typeface="Courier New" panose="02070309020205020404" pitchFamily="49" charset="0"/>
              </a:rPr>
              <a:t>Djava.io.tmpdir</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usr</a:t>
            </a:r>
            <a:r>
              <a:rPr lang="en-US" sz="1600" dirty="0">
                <a:solidFill>
                  <a:schemeClr val="tx1"/>
                </a:solidFill>
                <a:latin typeface="Courier New" panose="02070309020205020404" pitchFamily="49" charset="0"/>
                <a:cs typeface="Courier New" panose="02070309020205020404" pitchFamily="49" charset="0"/>
              </a:rPr>
              <a:t>/local/tomcat/temp </a:t>
            </a:r>
            <a:r>
              <a:rPr lang="en-US" sz="1600" dirty="0" err="1">
                <a:solidFill>
                  <a:schemeClr val="tx1"/>
                </a:solidFill>
                <a:latin typeface="Courier New" panose="02070309020205020404" pitchFamily="49" charset="0"/>
                <a:cs typeface="Courier New" panose="02070309020205020404" pitchFamily="49" charset="0"/>
              </a:rPr>
              <a:t>org.apache.catalina.startup.Bootstrap</a:t>
            </a:r>
            <a:r>
              <a:rPr lang="en-US" sz="1600" dirty="0">
                <a:solidFill>
                  <a:schemeClr val="tx1"/>
                </a:solidFill>
                <a:latin typeface="Courier New" panose="02070309020205020404" pitchFamily="49" charset="0"/>
                <a:cs typeface="Courier New" panose="02070309020205020404" pitchFamily="49" charset="0"/>
              </a:rPr>
              <a:t> start</a:t>
            </a:r>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8434722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Course Logistics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Lecture Time</a:t>
            </a:r>
          </a:p>
          <a:p>
            <a:pPr>
              <a:buFont typeface="Wingdings" charset="2"/>
              <a:buChar char="q"/>
            </a:pPr>
            <a:r>
              <a:rPr lang="en-US" sz="2400" dirty="0"/>
              <a:t> </a:t>
            </a:r>
            <a:r>
              <a:rPr lang="en-US" sz="2400" dirty="0" smtClean="0"/>
              <a:t>Lab Time</a:t>
            </a:r>
          </a:p>
          <a:p>
            <a:pPr>
              <a:buFont typeface="Wingdings" charset="2"/>
              <a:buChar char="q"/>
            </a:pPr>
            <a:r>
              <a:rPr lang="en-US" sz="2400" dirty="0"/>
              <a:t> </a:t>
            </a:r>
            <a:r>
              <a:rPr lang="en-US" sz="2400" dirty="0" smtClean="0"/>
              <a:t>Lab Environment</a:t>
            </a:r>
          </a:p>
          <a:p>
            <a:pPr>
              <a:buFont typeface="Wingdings" charset="2"/>
              <a:buChar char="q"/>
            </a:pPr>
            <a:r>
              <a:rPr lang="en-US" sz="2400" dirty="0"/>
              <a:t> </a:t>
            </a:r>
            <a:r>
              <a:rPr lang="en-US" sz="2400" dirty="0" smtClean="0"/>
              <a:t>Short Breaks</a:t>
            </a:r>
          </a:p>
          <a:p>
            <a:pPr>
              <a:buFont typeface="Wingdings" charset="2"/>
              <a:buChar char="q"/>
            </a:pPr>
            <a:r>
              <a:rPr lang="en-US" sz="2400" dirty="0"/>
              <a:t> </a:t>
            </a:r>
            <a:r>
              <a:rPr lang="en-US" sz="2400" dirty="0" smtClean="0"/>
              <a:t>Time to eat!</a:t>
            </a:r>
          </a:p>
          <a:p>
            <a:pPr>
              <a:buFont typeface="Wingdings" charset="2"/>
              <a:buChar char="q"/>
            </a:pPr>
            <a:r>
              <a:rPr lang="en-US" sz="2400" dirty="0"/>
              <a:t> </a:t>
            </a:r>
            <a:r>
              <a:rPr lang="en-US" sz="2400" dirty="0" smtClean="0"/>
              <a:t>Bathroom Breaks</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915" y="2438400"/>
            <a:ext cx="3890285" cy="3248589"/>
          </a:xfrm>
          <a:prstGeom prst="rect">
            <a:avLst/>
          </a:prstGeom>
        </p:spPr>
      </p:pic>
    </p:spTree>
    <p:extLst>
      <p:ext uri="{BB962C8B-B14F-4D97-AF65-F5344CB8AC3E}">
        <p14:creationId xmlns:p14="http://schemas.microsoft.com/office/powerpoint/2010/main" val="196065550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Inspect Apache </a:t>
            </a:r>
            <a:r>
              <a:rPr lang="en-US" dirty="0"/>
              <a:t>Tomcat </a:t>
            </a:r>
            <a:r>
              <a:rPr lang="en-US" dirty="0" smtClean="0"/>
              <a:t>Daemon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Let’s say we want to ”inspect” tomcat8, we can do that like this:</a:t>
            </a:r>
            <a:endParaRPr lang="en-US" sz="2400" dirty="0"/>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r>
              <a:rPr lang="en-US" sz="2400" dirty="0" smtClean="0"/>
              <a:t>We </a:t>
            </a:r>
            <a:r>
              <a:rPr lang="en-US" sz="2400" dirty="0"/>
              <a:t>can also use a --format template to pick out specific info from that output </a:t>
            </a:r>
            <a:r>
              <a:rPr lang="en-US" sz="2400" dirty="0" smtClean="0"/>
              <a:t>:</a:t>
            </a:r>
          </a:p>
          <a:p>
            <a:pPr>
              <a:buFont typeface="Wingdings" charset="2"/>
              <a:buChar char="q"/>
            </a:pPr>
            <a:endParaRPr lang="en-US" sz="2400" dirty="0"/>
          </a:p>
          <a:p>
            <a:pPr>
              <a:buFont typeface="Wingdings" charset="2"/>
              <a:buChar char="q"/>
            </a:pPr>
            <a:endParaRPr lang="en-US" sz="2400" dirty="0"/>
          </a:p>
          <a:p>
            <a:pPr>
              <a:buFont typeface="Wingdings" charset="2"/>
              <a:buChar char="q"/>
            </a:pPr>
            <a:r>
              <a:rPr lang="en-US" sz="2400" dirty="0"/>
              <a:t> </a:t>
            </a:r>
            <a:r>
              <a:rPr lang="en-US" sz="2400" dirty="0" smtClean="0"/>
              <a:t>Output:</a:t>
            </a:r>
          </a:p>
        </p:txBody>
      </p:sp>
      <p:sp>
        <p:nvSpPr>
          <p:cNvPr id="8" name="Content Placeholder 2"/>
          <p:cNvSpPr>
            <a:spLocks noGrp="1"/>
          </p:cNvSpPr>
          <p:nvPr/>
        </p:nvSpPr>
        <p:spPr>
          <a:xfrm>
            <a:off x="4294909" y="1633757"/>
            <a:ext cx="3663140" cy="35863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inspect tomcat8</a:t>
            </a:r>
            <a:endParaRPr lang="en-US" dirty="0">
              <a:solidFill>
                <a:schemeClr val="bg1"/>
              </a:solidFill>
              <a:latin typeface="Courier New" panose="02070309020205020404" pitchFamily="49" charset="0"/>
              <a:cs typeface="Courier New" panose="02070309020205020404" pitchFamily="49" charset="0"/>
            </a:endParaRPr>
          </a:p>
        </p:txBody>
      </p:sp>
      <p:sp>
        <p:nvSpPr>
          <p:cNvPr id="11" name="Content Placeholder 2"/>
          <p:cNvSpPr>
            <a:spLocks noGrp="1"/>
          </p:cNvSpPr>
          <p:nvPr/>
        </p:nvSpPr>
        <p:spPr>
          <a:xfrm>
            <a:off x="1257300" y="4553733"/>
            <a:ext cx="9677400" cy="1501628"/>
          </a:xfrm>
          <a:prstGeom prst="rect">
            <a:avLst/>
          </a:prstGeom>
          <a:solidFill>
            <a:schemeClr val="accent5"/>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err="1" smtClean="0">
                <a:solidFill>
                  <a:schemeClr val="tx1"/>
                </a:solidFill>
                <a:latin typeface="Courier New" panose="02070309020205020404" pitchFamily="49" charset="0"/>
                <a:cs typeface="Courier New" panose="02070309020205020404" pitchFamily="49" charset="0"/>
              </a:rPr>
              <a:t>root@server</a:t>
            </a:r>
            <a:r>
              <a:rPr lang="en-US" sz="1400" dirty="0" smtClean="0">
                <a:solidFill>
                  <a:schemeClr val="tx1"/>
                </a:solidFill>
                <a:latin typeface="Courier New" panose="02070309020205020404" pitchFamily="49" charset="0"/>
                <a:cs typeface="Courier New" panose="02070309020205020404" pitchFamily="49" charset="0"/>
              </a:rPr>
              <a:t>(~) $ </a:t>
            </a:r>
            <a:r>
              <a:rPr lang="en-US" sz="1400" dirty="0" err="1" smtClean="0">
                <a:solidFill>
                  <a:schemeClr val="tx1"/>
                </a:solidFill>
                <a:latin typeface="Courier New" panose="02070309020205020404" pitchFamily="49" charset="0"/>
                <a:cs typeface="Courier New" panose="02070309020205020404" pitchFamily="49" charset="0"/>
              </a:rPr>
              <a:t>docker</a:t>
            </a:r>
            <a:r>
              <a:rPr lang="en-US" sz="1400" dirty="0" smtClean="0">
                <a:solidFill>
                  <a:schemeClr val="tx1"/>
                </a:solidFill>
                <a:latin typeface="Courier New" panose="02070309020205020404" pitchFamily="49" charset="0"/>
                <a:cs typeface="Courier New" panose="02070309020205020404" pitchFamily="49" charset="0"/>
              </a:rPr>
              <a:t> inspect --format='{{.</a:t>
            </a:r>
            <a:r>
              <a:rPr lang="en-US" sz="1400" dirty="0" err="1" smtClean="0">
                <a:solidFill>
                  <a:schemeClr val="tx1"/>
                </a:solidFill>
                <a:latin typeface="Courier New" panose="02070309020205020404" pitchFamily="49" charset="0"/>
                <a:cs typeface="Courier New" panose="02070309020205020404" pitchFamily="49" charset="0"/>
              </a:rPr>
              <a:t>Config.Env</a:t>
            </a:r>
            <a:r>
              <a:rPr lang="en-US" sz="1400" dirty="0" smtClean="0">
                <a:solidFill>
                  <a:schemeClr val="tx1"/>
                </a:solidFill>
                <a:latin typeface="Courier New" panose="02070309020205020404" pitchFamily="49" charset="0"/>
                <a:cs typeface="Courier New" panose="02070309020205020404" pitchFamily="49" charset="0"/>
              </a:rPr>
              <a:t>}}' tomcat8</a:t>
            </a:r>
          </a:p>
          <a:p>
            <a:r>
              <a:rPr lang="en-US" sz="1400" dirty="0" smtClean="0">
                <a:solidFill>
                  <a:schemeClr val="tx1"/>
                </a:solidFill>
                <a:latin typeface="Courier New" panose="02070309020205020404" pitchFamily="49" charset="0"/>
                <a:cs typeface="Courier New" panose="02070309020205020404" pitchFamily="49" charset="0"/>
              </a:rPr>
              <a:t>[</a:t>
            </a:r>
            <a:r>
              <a:rPr lang="en-US" sz="1400" dirty="0">
                <a:solidFill>
                  <a:schemeClr val="tx1"/>
                </a:solidFill>
                <a:latin typeface="Courier New" panose="02070309020205020404" pitchFamily="49" charset="0"/>
                <a:cs typeface="Courier New" panose="02070309020205020404" pitchFamily="49" charset="0"/>
              </a:rPr>
              <a:t>PATH=/</a:t>
            </a:r>
            <a:r>
              <a:rPr lang="en-US" sz="1400" dirty="0" err="1">
                <a:solidFill>
                  <a:schemeClr val="tx1"/>
                </a:solidFill>
                <a:latin typeface="Courier New" panose="02070309020205020404" pitchFamily="49" charset="0"/>
                <a:cs typeface="Courier New" panose="02070309020205020404" pitchFamily="49" charset="0"/>
              </a:rPr>
              <a:t>usr</a:t>
            </a:r>
            <a:r>
              <a:rPr lang="en-US" sz="1400" dirty="0">
                <a:solidFill>
                  <a:schemeClr val="tx1"/>
                </a:solidFill>
                <a:latin typeface="Courier New" panose="02070309020205020404" pitchFamily="49" charset="0"/>
                <a:cs typeface="Courier New" panose="02070309020205020404" pitchFamily="49" charset="0"/>
              </a:rPr>
              <a:t>/local/tomcat/bin:/</a:t>
            </a:r>
            <a:r>
              <a:rPr lang="en-US" sz="1400" dirty="0" err="1">
                <a:solidFill>
                  <a:schemeClr val="tx1"/>
                </a:solidFill>
                <a:latin typeface="Courier New" panose="02070309020205020404" pitchFamily="49" charset="0"/>
                <a:cs typeface="Courier New" panose="02070309020205020404" pitchFamily="49" charset="0"/>
              </a:rPr>
              <a:t>usr</a:t>
            </a:r>
            <a:r>
              <a:rPr lang="en-US" sz="1400" dirty="0">
                <a:solidFill>
                  <a:schemeClr val="tx1"/>
                </a:solidFill>
                <a:latin typeface="Courier New" panose="02070309020205020404" pitchFamily="49" charset="0"/>
                <a:cs typeface="Courier New" panose="02070309020205020404" pitchFamily="49" charset="0"/>
              </a:rPr>
              <a:t>/local/</a:t>
            </a:r>
            <a:r>
              <a:rPr lang="en-US" sz="1400" dirty="0" err="1">
                <a:solidFill>
                  <a:schemeClr val="tx1"/>
                </a:solidFill>
                <a:latin typeface="Courier New" panose="02070309020205020404" pitchFamily="49" charset="0"/>
                <a:cs typeface="Courier New" panose="02070309020205020404" pitchFamily="49" charset="0"/>
              </a:rPr>
              <a:t>sbin</a:t>
            </a: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usr</a:t>
            </a:r>
            <a:r>
              <a:rPr lang="en-US" sz="1400" dirty="0">
                <a:solidFill>
                  <a:schemeClr val="tx1"/>
                </a:solidFill>
                <a:latin typeface="Courier New" panose="02070309020205020404" pitchFamily="49" charset="0"/>
                <a:cs typeface="Courier New" panose="02070309020205020404" pitchFamily="49" charset="0"/>
              </a:rPr>
              <a:t>/local/bin:/</a:t>
            </a:r>
            <a:r>
              <a:rPr lang="en-US" sz="1400" dirty="0" err="1">
                <a:solidFill>
                  <a:schemeClr val="tx1"/>
                </a:solidFill>
                <a:latin typeface="Courier New" panose="02070309020205020404" pitchFamily="49" charset="0"/>
                <a:cs typeface="Courier New" panose="02070309020205020404" pitchFamily="49" charset="0"/>
              </a:rPr>
              <a:t>usr</a:t>
            </a: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sbin</a:t>
            </a:r>
            <a:r>
              <a:rPr lang="en-US" sz="1400" dirty="0">
                <a:solidFill>
                  <a:schemeClr val="tx1"/>
                </a:solidFill>
                <a:latin typeface="Courier New" panose="02070309020205020404" pitchFamily="49" charset="0"/>
                <a:cs typeface="Courier New" panose="02070309020205020404" pitchFamily="49" charset="0"/>
              </a:rPr>
              <a:t>:/</a:t>
            </a:r>
            <a:r>
              <a:rPr lang="en-US" sz="1400" dirty="0" err="1">
                <a:solidFill>
                  <a:schemeClr val="tx1"/>
                </a:solidFill>
                <a:latin typeface="Courier New" panose="02070309020205020404" pitchFamily="49" charset="0"/>
                <a:cs typeface="Courier New" panose="02070309020205020404" pitchFamily="49" charset="0"/>
              </a:rPr>
              <a:t>usr</a:t>
            </a:r>
            <a:r>
              <a:rPr lang="en-US" sz="1400" dirty="0">
                <a:solidFill>
                  <a:schemeClr val="tx1"/>
                </a:solidFill>
                <a:latin typeface="Courier New" panose="02070309020205020404" pitchFamily="49" charset="0"/>
                <a:cs typeface="Courier New" panose="02070309020205020404" pitchFamily="49" charset="0"/>
              </a:rPr>
              <a:t>/bin:/</a:t>
            </a:r>
            <a:r>
              <a:rPr lang="en-US" sz="1400" dirty="0" err="1">
                <a:solidFill>
                  <a:schemeClr val="tx1"/>
                </a:solidFill>
                <a:latin typeface="Courier New" panose="02070309020205020404" pitchFamily="49" charset="0"/>
                <a:cs typeface="Courier New" panose="02070309020205020404" pitchFamily="49" charset="0"/>
              </a:rPr>
              <a:t>sbin</a:t>
            </a:r>
            <a:r>
              <a:rPr lang="en-US" sz="1400" dirty="0">
                <a:solidFill>
                  <a:schemeClr val="tx1"/>
                </a:solidFill>
                <a:latin typeface="Courier New" panose="02070309020205020404" pitchFamily="49" charset="0"/>
                <a:cs typeface="Courier New" panose="02070309020205020404" pitchFamily="49" charset="0"/>
              </a:rPr>
              <a:t>:/bin LANG=C.UTF-8 JAVA_VERSION=7u79 JAVA_DEBIAN_VERSION=7u79-2.5.6-1~deb8u1 CATALINA_HOME=/</a:t>
            </a:r>
            <a:r>
              <a:rPr lang="en-US" sz="1400" dirty="0" err="1">
                <a:solidFill>
                  <a:schemeClr val="tx1"/>
                </a:solidFill>
                <a:latin typeface="Courier New" panose="02070309020205020404" pitchFamily="49" charset="0"/>
                <a:cs typeface="Courier New" panose="02070309020205020404" pitchFamily="49" charset="0"/>
              </a:rPr>
              <a:t>usr</a:t>
            </a:r>
            <a:r>
              <a:rPr lang="en-US" sz="1400" dirty="0">
                <a:solidFill>
                  <a:schemeClr val="tx1"/>
                </a:solidFill>
                <a:latin typeface="Courier New" panose="02070309020205020404" pitchFamily="49" charset="0"/>
                <a:cs typeface="Courier New" panose="02070309020205020404" pitchFamily="49" charset="0"/>
              </a:rPr>
              <a:t>/local/tomcat TOMCAT_MAJOR=8 TOMCAT_VERSION=8.0.28 TOMCAT_TGZ_URL=https://www.apache.org/dist/tomcat/tomcat-8/v8.0.28/bin/apache-tomcat-8.0.28.tar.gz]</a:t>
            </a:r>
          </a:p>
        </p:txBody>
      </p:sp>
      <p:sp>
        <p:nvSpPr>
          <p:cNvPr id="10" name="Content Placeholder 2"/>
          <p:cNvSpPr>
            <a:spLocks noGrp="1"/>
          </p:cNvSpPr>
          <p:nvPr/>
        </p:nvSpPr>
        <p:spPr>
          <a:xfrm>
            <a:off x="1097279" y="3149151"/>
            <a:ext cx="10063940" cy="35862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err="1" smtClean="0">
                <a:solidFill>
                  <a:schemeClr val="bg1"/>
                </a:solidFill>
                <a:latin typeface="Courier New" panose="02070309020205020404" pitchFamily="49" charset="0"/>
                <a:cs typeface="Courier New" panose="02070309020205020404" pitchFamily="49" charset="0"/>
              </a:rPr>
              <a:t>docker</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inspect --format</a:t>
            </a:r>
            <a:r>
              <a:rPr lang="en-US" dirty="0" smtClean="0">
                <a:solidFill>
                  <a:schemeClr val="bg1"/>
                </a:solidFill>
                <a:latin typeface="Courier New" panose="02070309020205020404" pitchFamily="49" charset="0"/>
                <a:cs typeface="Courier New" panose="02070309020205020404" pitchFamily="49" charset="0"/>
              </a:rPr>
              <a:t>='{{.</a:t>
            </a:r>
            <a:r>
              <a:rPr lang="en-US" dirty="0" err="1" smtClean="0">
                <a:solidFill>
                  <a:schemeClr val="bg1"/>
                </a:solidFill>
                <a:latin typeface="Courier New" panose="02070309020205020404" pitchFamily="49" charset="0"/>
                <a:cs typeface="Courier New" panose="02070309020205020404" pitchFamily="49" charset="0"/>
              </a:rPr>
              <a:t>Config.Env</a:t>
            </a:r>
            <a:r>
              <a:rPr lang="en-US" dirty="0" smtClean="0">
                <a:solidFill>
                  <a:schemeClr val="bg1"/>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tomcat8</a:t>
            </a:r>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69934183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Lifecycle of a Container</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774" y="1066800"/>
            <a:ext cx="9448026" cy="4811882"/>
          </a:xfrm>
          <a:prstGeom prst="rect">
            <a:avLst/>
          </a:prstGeom>
        </p:spPr>
      </p:pic>
      <p:sp>
        <p:nvSpPr>
          <p:cNvPr id="10" name="TextBox 9"/>
          <p:cNvSpPr txBox="1"/>
          <p:nvPr/>
        </p:nvSpPr>
        <p:spPr>
          <a:xfrm>
            <a:off x="3038111" y="5987341"/>
            <a:ext cx="6115777" cy="276999"/>
          </a:xfrm>
          <a:prstGeom prst="rect">
            <a:avLst/>
          </a:prstGeom>
          <a:noFill/>
        </p:spPr>
        <p:txBody>
          <a:bodyPr wrap="none" rtlCol="0">
            <a:spAutoFit/>
          </a:bodyPr>
          <a:lstStyle/>
          <a:p>
            <a:r>
              <a:rPr lang="en-US" sz="1200" dirty="0"/>
              <a:t>Image Source and Credits: http://</a:t>
            </a:r>
            <a:r>
              <a:rPr lang="en-US" sz="1200" dirty="0" smtClean="0"/>
              <a:t>www.slideshare.net/w_akram/docker-introduction-59904719</a:t>
            </a:r>
            <a:endParaRPr lang="en-US" sz="1200" dirty="0"/>
          </a:p>
        </p:txBody>
      </p:sp>
      <p:sp>
        <p:nvSpPr>
          <p:cNvPr id="9" name="Footer Placeholder 8"/>
          <p:cNvSpPr>
            <a:spLocks noGrp="1"/>
          </p:cNvSpPr>
          <p:nvPr>
            <p:ph type="ftr" sz="quarter" idx="11"/>
          </p:nvPr>
        </p:nvSpPr>
        <p:spPr/>
        <p:txBody>
          <a:bodyPr/>
          <a:lstStyle/>
          <a:p>
            <a:pPr>
              <a:defRPr/>
            </a:pPr>
            <a:r>
              <a:rPr lang="en-US" smtClean="0"/>
              <a:t>Virtuant</a:t>
            </a:r>
            <a:endParaRPr lang="en-US"/>
          </a:p>
        </p:txBody>
      </p:sp>
      <p:sp>
        <p:nvSpPr>
          <p:cNvPr id="3" name="Content Placeholder 2"/>
          <p:cNvSpPr>
            <a:spLocks noGrp="1"/>
          </p:cNvSpPr>
          <p:nvPr>
            <p:ph idx="1"/>
          </p:nvPr>
        </p:nvSpPr>
        <p:spPr/>
        <p:txBody>
          <a:bodyPr>
            <a:normAutofit/>
          </a:bodyPr>
          <a:lstStyle/>
          <a:p>
            <a:pPr>
              <a:buFont typeface="Wingdings" charset="2"/>
              <a:buChar char="q"/>
            </a:pPr>
            <a:r>
              <a:rPr lang="en-US" sz="2400" dirty="0"/>
              <a:t> </a:t>
            </a:r>
            <a:r>
              <a:rPr lang="en-US" sz="2400" dirty="0" smtClean="0"/>
              <a:t>Many things can be done with containers, but how long does it last?</a:t>
            </a:r>
          </a:p>
          <a:p>
            <a:pPr>
              <a:buFont typeface="Wingdings" charset="2"/>
              <a:buChar char="q"/>
            </a:pPr>
            <a:r>
              <a:rPr lang="en-US" sz="2400" dirty="0"/>
              <a:t> </a:t>
            </a:r>
            <a:r>
              <a:rPr lang="en-US" sz="2400" dirty="0" smtClean="0"/>
              <a:t>Here’s a diagram of a container’s lifecycle:</a:t>
            </a:r>
          </a:p>
        </p:txBody>
      </p:sp>
    </p:spTree>
    <p:extLst>
      <p:ext uri="{BB962C8B-B14F-4D97-AF65-F5344CB8AC3E}">
        <p14:creationId xmlns:p14="http://schemas.microsoft.com/office/powerpoint/2010/main" val="66017039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Lifecycle of a Container</a:t>
            </a:r>
            <a:endParaRPr lang="en-US" dirty="0"/>
          </a:p>
        </p:txBody>
      </p:sp>
      <p:sp>
        <p:nvSpPr>
          <p:cNvPr id="3" name="Content Placeholder 2"/>
          <p:cNvSpPr>
            <a:spLocks noGrp="1"/>
          </p:cNvSpPr>
          <p:nvPr>
            <p:ph idx="1"/>
          </p:nvPr>
        </p:nvSpPr>
        <p:spPr>
          <a:xfrm>
            <a:off x="1097279" y="1066801"/>
            <a:ext cx="10058401" cy="5392986"/>
          </a:xfrm>
        </p:spPr>
        <p:txBody>
          <a:bodyPr>
            <a:normAutofit/>
          </a:bodyPr>
          <a:lstStyle/>
          <a:p>
            <a:pPr marL="0" indent="0">
              <a:buNone/>
            </a:pPr>
            <a:r>
              <a:rPr lang="en-US" sz="2400" b="1" dirty="0" smtClean="0">
                <a:solidFill>
                  <a:schemeClr val="tx1"/>
                </a:solidFill>
              </a:rPr>
              <a:t>Create Container</a:t>
            </a:r>
          </a:p>
          <a:p>
            <a:pPr>
              <a:buFont typeface="Wingdings" charset="2"/>
              <a:buChar char="q"/>
            </a:pPr>
            <a:r>
              <a:rPr lang="en-US" sz="2400" b="1" dirty="0">
                <a:solidFill>
                  <a:schemeClr val="tx1"/>
                </a:solidFill>
              </a:rPr>
              <a:t> </a:t>
            </a:r>
            <a:r>
              <a:rPr lang="en-US" sz="2400" dirty="0" smtClean="0">
                <a:solidFill>
                  <a:schemeClr val="tx1"/>
                </a:solidFill>
              </a:rPr>
              <a:t>Create </a:t>
            </a:r>
            <a:r>
              <a:rPr lang="en-US" sz="2400" dirty="0">
                <a:solidFill>
                  <a:schemeClr val="tx1"/>
                </a:solidFill>
              </a:rPr>
              <a:t>a container to run it later on with required </a:t>
            </a:r>
            <a:r>
              <a:rPr lang="en-US" sz="2400" dirty="0" smtClean="0">
                <a:solidFill>
                  <a:schemeClr val="tx1"/>
                </a:solidFill>
              </a:rPr>
              <a:t>image:</a:t>
            </a:r>
            <a:endParaRPr lang="en-US" sz="2400" dirty="0">
              <a:solidFill>
                <a:schemeClr val="tx1"/>
              </a:solidFill>
            </a:endParaRPr>
          </a:p>
          <a:p>
            <a:pPr>
              <a:buFont typeface="Wingdings" charset="2"/>
              <a:buChar char="q"/>
            </a:pPr>
            <a:endParaRPr lang="en-US" sz="2400" dirty="0" smtClean="0"/>
          </a:p>
          <a:p>
            <a:pPr marL="0" indent="0">
              <a:buNone/>
            </a:pPr>
            <a:r>
              <a:rPr lang="en-US" sz="2400" b="1" dirty="0" smtClean="0"/>
              <a:t>Run Container</a:t>
            </a:r>
            <a:endParaRPr lang="en-US" sz="2400" b="1" dirty="0" smtClean="0">
              <a:solidFill>
                <a:schemeClr val="tx1"/>
              </a:solidFill>
            </a:endParaRPr>
          </a:p>
          <a:p>
            <a:pPr>
              <a:buFont typeface="Wingdings" charset="2"/>
              <a:buChar char="q"/>
            </a:pPr>
            <a:r>
              <a:rPr lang="en-US" sz="2400" b="1" dirty="0">
                <a:solidFill>
                  <a:schemeClr val="tx1"/>
                </a:solidFill>
              </a:rPr>
              <a:t> </a:t>
            </a:r>
            <a:r>
              <a:rPr lang="en-US" sz="2400" dirty="0">
                <a:solidFill>
                  <a:schemeClr val="tx1"/>
                </a:solidFill>
              </a:rPr>
              <a:t>Run the </a:t>
            </a:r>
            <a:r>
              <a:rPr lang="en-US" sz="2400" dirty="0" err="1">
                <a:solidFill>
                  <a:schemeClr val="tx1"/>
                </a:solidFill>
              </a:rPr>
              <a:t>docker</a:t>
            </a:r>
            <a:r>
              <a:rPr lang="en-US" sz="2400" dirty="0">
                <a:solidFill>
                  <a:schemeClr val="tx1"/>
                </a:solidFill>
              </a:rPr>
              <a:t> container with the required image and specified </a:t>
            </a:r>
            <a:r>
              <a:rPr lang="en-US" sz="2400" dirty="0" smtClean="0">
                <a:solidFill>
                  <a:schemeClr val="tx1"/>
                </a:solidFill>
              </a:rPr>
              <a:t>command/ process; </a:t>
            </a:r>
            <a:r>
              <a:rPr lang="en-US" sz="2400" dirty="0">
                <a:solidFill>
                  <a:schemeClr val="tx1"/>
                </a:solidFill>
              </a:rPr>
              <a:t>‘</a:t>
            </a:r>
            <a:r>
              <a:rPr lang="en-US" sz="2400" dirty="0">
                <a:solidFill>
                  <a:schemeClr val="tx1"/>
                </a:solidFill>
                <a:latin typeface="Courier New" charset="0"/>
                <a:ea typeface="Courier New" charset="0"/>
                <a:cs typeface="Courier New" charset="0"/>
              </a:rPr>
              <a:t>-d</a:t>
            </a:r>
            <a:r>
              <a:rPr lang="en-US" sz="2400" dirty="0">
                <a:solidFill>
                  <a:schemeClr val="tx1"/>
                </a:solidFill>
              </a:rPr>
              <a:t>’ flag is used for running the container in </a:t>
            </a:r>
            <a:r>
              <a:rPr lang="en-US" sz="2400" dirty="0" smtClean="0">
                <a:solidFill>
                  <a:schemeClr val="tx1"/>
                </a:solidFill>
              </a:rPr>
              <a:t>background:</a:t>
            </a:r>
            <a:endParaRPr lang="en-US" sz="2400" dirty="0">
              <a:solidFill>
                <a:schemeClr val="tx1"/>
              </a:solidFill>
            </a:endParaRPr>
          </a:p>
          <a:p>
            <a:pPr>
              <a:buFont typeface="Wingdings" charset="2"/>
              <a:buChar char="q"/>
            </a:pPr>
            <a:endParaRPr lang="en-US" sz="2400" dirty="0" smtClean="0"/>
          </a:p>
          <a:p>
            <a:pPr marL="0" indent="0">
              <a:buNone/>
            </a:pPr>
            <a:r>
              <a:rPr lang="en-US" sz="2400" b="1" dirty="0" smtClean="0"/>
              <a:t>Pause Container</a:t>
            </a:r>
          </a:p>
          <a:p>
            <a:pPr>
              <a:buFont typeface="Wingdings" charset="2"/>
              <a:buChar char="q"/>
            </a:pPr>
            <a:r>
              <a:rPr lang="en-US" sz="2400" b="1" dirty="0" smtClean="0">
                <a:solidFill>
                  <a:schemeClr val="tx1"/>
                </a:solidFill>
              </a:rPr>
              <a:t> </a:t>
            </a:r>
            <a:r>
              <a:rPr lang="en-US" sz="2400" dirty="0">
                <a:solidFill>
                  <a:schemeClr val="tx1"/>
                </a:solidFill>
              </a:rPr>
              <a:t>Used to pause the processes running inside the container.</a:t>
            </a:r>
          </a:p>
          <a:p>
            <a:pPr>
              <a:buFont typeface="Wingdings" charset="2"/>
              <a:buChar char="q"/>
            </a:pPr>
            <a:endParaRPr lang="en-US" sz="2400" dirty="0" smtClean="0"/>
          </a:p>
        </p:txBody>
      </p:sp>
      <p:sp>
        <p:nvSpPr>
          <p:cNvPr id="6" name="Content Placeholder 2"/>
          <p:cNvSpPr>
            <a:spLocks noGrp="1"/>
          </p:cNvSpPr>
          <p:nvPr/>
        </p:nvSpPr>
        <p:spPr>
          <a:xfrm>
            <a:off x="1905000" y="2024640"/>
            <a:ext cx="83058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create --name &lt;container-name&gt; &lt;image-name&gt;</a:t>
            </a:r>
          </a:p>
        </p:txBody>
      </p:sp>
      <p:sp>
        <p:nvSpPr>
          <p:cNvPr id="9" name="Footer Placeholder 8"/>
          <p:cNvSpPr>
            <a:spLocks noGrp="1"/>
          </p:cNvSpPr>
          <p:nvPr>
            <p:ph type="ftr" sz="quarter" idx="11"/>
          </p:nvPr>
        </p:nvSpPr>
        <p:spPr/>
        <p:txBody>
          <a:bodyPr/>
          <a:lstStyle/>
          <a:p>
            <a:pPr>
              <a:defRPr/>
            </a:pPr>
            <a:r>
              <a:rPr lang="en-US" smtClean="0"/>
              <a:t>Virtuant</a:t>
            </a:r>
            <a:endParaRPr lang="en-US"/>
          </a:p>
        </p:txBody>
      </p:sp>
      <p:sp>
        <p:nvSpPr>
          <p:cNvPr id="11" name="Content Placeholder 2"/>
          <p:cNvSpPr>
            <a:spLocks noGrp="1"/>
          </p:cNvSpPr>
          <p:nvPr/>
        </p:nvSpPr>
        <p:spPr>
          <a:xfrm>
            <a:off x="1371600" y="3853440"/>
            <a:ext cx="95250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run -it -d --name &lt;container-name&gt; &lt;image-name&gt; </a:t>
            </a:r>
            <a:r>
              <a:rPr lang="en-US" dirty="0" smtClean="0">
                <a:solidFill>
                  <a:schemeClr val="bg1"/>
                </a:solidFill>
                <a:latin typeface="Courier New" charset="0"/>
                <a:ea typeface="Courier New" charset="0"/>
                <a:cs typeface="Courier New" charset="0"/>
              </a:rPr>
              <a:t>bash </a:t>
            </a:r>
            <a:endParaRPr lang="en-US" dirty="0">
              <a:solidFill>
                <a:schemeClr val="bg1"/>
              </a:solidFill>
              <a:latin typeface="Courier New" charset="0"/>
              <a:ea typeface="Courier New" charset="0"/>
              <a:cs typeface="Courier New" charset="0"/>
            </a:endParaRPr>
          </a:p>
        </p:txBody>
      </p:sp>
      <p:sp>
        <p:nvSpPr>
          <p:cNvPr id="12" name="Content Placeholder 2"/>
          <p:cNvSpPr>
            <a:spLocks noGrp="1"/>
          </p:cNvSpPr>
          <p:nvPr/>
        </p:nvSpPr>
        <p:spPr>
          <a:xfrm>
            <a:off x="2743200" y="5377440"/>
            <a:ext cx="67056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pause &lt;container-id/name</a:t>
            </a:r>
            <a:r>
              <a:rPr lang="en-US" sz="2400" dirty="0" smtClean="0">
                <a:solidFill>
                  <a:schemeClr val="bg1"/>
                </a:solidFill>
                <a:latin typeface="Courier New" charset="0"/>
                <a:ea typeface="Courier New" charset="0"/>
                <a:cs typeface="Courier New" charset="0"/>
              </a:rPr>
              <a:t>&gt;</a:t>
            </a:r>
            <a:endParaRPr lang="en-US" sz="24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62883646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Lifecycle of a Container</a:t>
            </a:r>
            <a:endParaRPr lang="en-US" dirty="0"/>
          </a:p>
        </p:txBody>
      </p:sp>
      <p:sp>
        <p:nvSpPr>
          <p:cNvPr id="3" name="Content Placeholder 2"/>
          <p:cNvSpPr>
            <a:spLocks noGrp="1"/>
          </p:cNvSpPr>
          <p:nvPr>
            <p:ph idx="1"/>
          </p:nvPr>
        </p:nvSpPr>
        <p:spPr>
          <a:xfrm>
            <a:off x="1097279" y="1066801"/>
            <a:ext cx="10058401" cy="5392986"/>
          </a:xfrm>
        </p:spPr>
        <p:txBody>
          <a:bodyPr>
            <a:normAutofit/>
          </a:bodyPr>
          <a:lstStyle/>
          <a:p>
            <a:pPr marL="0" indent="0">
              <a:buNone/>
            </a:pPr>
            <a:r>
              <a:rPr lang="en-US" sz="2400" b="1" dirty="0" smtClean="0">
                <a:solidFill>
                  <a:schemeClr val="tx1"/>
                </a:solidFill>
              </a:rPr>
              <a:t> Stop Container</a:t>
            </a:r>
          </a:p>
          <a:p>
            <a:pPr>
              <a:buFont typeface="Wingdings" charset="2"/>
              <a:buChar char="q"/>
            </a:pPr>
            <a:r>
              <a:rPr lang="en-US" sz="2400" dirty="0" smtClean="0"/>
              <a:t> </a:t>
            </a:r>
            <a:r>
              <a:rPr lang="en-US" sz="2400" dirty="0">
                <a:solidFill>
                  <a:schemeClr val="tx1"/>
                </a:solidFill>
              </a:rPr>
              <a:t>To stop the container and processes running inside the container:</a:t>
            </a:r>
          </a:p>
          <a:p>
            <a:pPr>
              <a:buFont typeface="Wingdings" charset="2"/>
              <a:buChar char="q"/>
            </a:pPr>
            <a:endParaRPr lang="en-US" sz="2400" dirty="0" smtClean="0"/>
          </a:p>
          <a:p>
            <a:pPr>
              <a:buFont typeface="Wingdings" charset="2"/>
              <a:buChar char="q"/>
            </a:pPr>
            <a:r>
              <a:rPr lang="en-US" sz="2400" dirty="0">
                <a:solidFill>
                  <a:schemeClr val="tx1"/>
                </a:solidFill>
              </a:rPr>
              <a:t>To stop all </a:t>
            </a:r>
            <a:r>
              <a:rPr lang="en-US" sz="2400" dirty="0" smtClean="0">
                <a:solidFill>
                  <a:schemeClr val="tx1"/>
                </a:solidFill>
              </a:rPr>
              <a:t>the </a:t>
            </a:r>
            <a:r>
              <a:rPr lang="en-US" sz="2400" dirty="0">
                <a:solidFill>
                  <a:schemeClr val="tx1"/>
                </a:solidFill>
              </a:rPr>
              <a:t>running </a:t>
            </a:r>
            <a:r>
              <a:rPr lang="en-US" sz="2400" dirty="0" smtClean="0">
                <a:solidFill>
                  <a:schemeClr val="tx1"/>
                </a:solidFill>
              </a:rPr>
              <a:t>Docker containers:</a:t>
            </a:r>
            <a:endParaRPr lang="en-US" sz="2400" dirty="0">
              <a:solidFill>
                <a:schemeClr val="tx1"/>
              </a:solidFill>
            </a:endParaRPr>
          </a:p>
          <a:p>
            <a:pPr>
              <a:buFont typeface="Wingdings" charset="2"/>
              <a:buChar char="q"/>
            </a:pPr>
            <a:endParaRPr lang="en-US" sz="2400" dirty="0" smtClean="0"/>
          </a:p>
          <a:p>
            <a:pPr marL="0" indent="0">
              <a:buNone/>
            </a:pPr>
            <a:r>
              <a:rPr lang="en-US" sz="2400" b="1" dirty="0" smtClean="0"/>
              <a:t>Start Container</a:t>
            </a:r>
            <a:endParaRPr lang="en-US" sz="2400" b="1" dirty="0" smtClean="0">
              <a:solidFill>
                <a:schemeClr val="tx1"/>
              </a:solidFill>
            </a:endParaRPr>
          </a:p>
          <a:p>
            <a:pPr>
              <a:buFont typeface="Wingdings" charset="2"/>
              <a:buChar char="q"/>
            </a:pPr>
            <a:r>
              <a:rPr lang="en-US" sz="2400" b="1" dirty="0">
                <a:solidFill>
                  <a:schemeClr val="tx1"/>
                </a:solidFill>
              </a:rPr>
              <a:t> </a:t>
            </a:r>
            <a:r>
              <a:rPr lang="en-US" sz="2400" dirty="0">
                <a:solidFill>
                  <a:schemeClr val="tx1"/>
                </a:solidFill>
              </a:rPr>
              <a:t>Start the container, if present in stopped </a:t>
            </a:r>
            <a:r>
              <a:rPr lang="en-US" sz="2400" dirty="0" smtClean="0">
                <a:solidFill>
                  <a:schemeClr val="tx1"/>
                </a:solidFill>
              </a:rPr>
              <a:t>state:</a:t>
            </a:r>
            <a:endParaRPr lang="en-US" sz="2400" dirty="0">
              <a:solidFill>
                <a:schemeClr val="tx1"/>
              </a:solidFill>
            </a:endParaRPr>
          </a:p>
          <a:p>
            <a:pPr>
              <a:buFont typeface="Wingdings" charset="2"/>
              <a:buChar char="q"/>
            </a:pPr>
            <a:endParaRPr lang="en-US" sz="2400" dirty="0" smtClean="0"/>
          </a:p>
          <a:p>
            <a:pPr>
              <a:buFont typeface="Wingdings" charset="2"/>
              <a:buChar char="q"/>
            </a:pPr>
            <a:endParaRPr lang="en-US" sz="2400" dirty="0" smtClean="0"/>
          </a:p>
        </p:txBody>
      </p:sp>
      <p:sp>
        <p:nvSpPr>
          <p:cNvPr id="6" name="Content Placeholder 2"/>
          <p:cNvSpPr>
            <a:spLocks noGrp="1"/>
          </p:cNvSpPr>
          <p:nvPr/>
        </p:nvSpPr>
        <p:spPr>
          <a:xfrm>
            <a:off x="3429000" y="2024640"/>
            <a:ext cx="54102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stop &lt;container-id/name&gt;</a:t>
            </a:r>
          </a:p>
        </p:txBody>
      </p:sp>
      <p:sp>
        <p:nvSpPr>
          <p:cNvPr id="9" name="Footer Placeholder 8"/>
          <p:cNvSpPr>
            <a:spLocks noGrp="1"/>
          </p:cNvSpPr>
          <p:nvPr>
            <p:ph type="ftr" sz="quarter" idx="11"/>
          </p:nvPr>
        </p:nvSpPr>
        <p:spPr/>
        <p:txBody>
          <a:bodyPr/>
          <a:lstStyle/>
          <a:p>
            <a:pPr>
              <a:defRPr/>
            </a:pPr>
            <a:r>
              <a:rPr lang="en-US" smtClean="0"/>
              <a:t>Virtuant</a:t>
            </a:r>
            <a:endParaRPr lang="en-US"/>
          </a:p>
        </p:txBody>
      </p:sp>
      <p:sp>
        <p:nvSpPr>
          <p:cNvPr id="11" name="Content Placeholder 2"/>
          <p:cNvSpPr>
            <a:spLocks noGrp="1"/>
          </p:cNvSpPr>
          <p:nvPr/>
        </p:nvSpPr>
        <p:spPr>
          <a:xfrm>
            <a:off x="3497579" y="3040640"/>
            <a:ext cx="5265421"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stop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ps</a:t>
            </a:r>
            <a:r>
              <a:rPr lang="en-US" dirty="0">
                <a:solidFill>
                  <a:schemeClr val="bg1"/>
                </a:solidFill>
                <a:latin typeface="Courier New" charset="0"/>
                <a:ea typeface="Courier New" charset="0"/>
                <a:cs typeface="Courier New" charset="0"/>
              </a:rPr>
              <a:t> -a -q)</a:t>
            </a:r>
          </a:p>
        </p:txBody>
      </p:sp>
      <p:sp>
        <p:nvSpPr>
          <p:cNvPr id="12" name="Content Placeholder 2"/>
          <p:cNvSpPr>
            <a:spLocks noGrp="1"/>
          </p:cNvSpPr>
          <p:nvPr/>
        </p:nvSpPr>
        <p:spPr>
          <a:xfrm>
            <a:off x="3413758" y="4615440"/>
            <a:ext cx="5501642"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start &lt;container-id/name&gt;</a:t>
            </a:r>
          </a:p>
        </p:txBody>
      </p:sp>
    </p:spTree>
    <p:extLst>
      <p:ext uri="{BB962C8B-B14F-4D97-AF65-F5344CB8AC3E}">
        <p14:creationId xmlns:p14="http://schemas.microsoft.com/office/powerpoint/2010/main" val="180690425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Lifecycle of a Container</a:t>
            </a:r>
            <a:endParaRPr lang="en-US" dirty="0"/>
          </a:p>
        </p:txBody>
      </p:sp>
      <p:sp>
        <p:nvSpPr>
          <p:cNvPr id="3" name="Content Placeholder 2"/>
          <p:cNvSpPr>
            <a:spLocks noGrp="1"/>
          </p:cNvSpPr>
          <p:nvPr>
            <p:ph idx="1"/>
          </p:nvPr>
        </p:nvSpPr>
        <p:spPr>
          <a:xfrm>
            <a:off x="1097279" y="1066801"/>
            <a:ext cx="10058401" cy="5392986"/>
          </a:xfrm>
        </p:spPr>
        <p:txBody>
          <a:bodyPr>
            <a:normAutofit/>
          </a:bodyPr>
          <a:lstStyle/>
          <a:p>
            <a:pPr marL="0" indent="0">
              <a:buNone/>
            </a:pPr>
            <a:r>
              <a:rPr lang="en-US" sz="2400" b="1" dirty="0" smtClean="0">
                <a:solidFill>
                  <a:schemeClr val="tx1"/>
                </a:solidFill>
              </a:rPr>
              <a:t> Restart Container</a:t>
            </a:r>
          </a:p>
          <a:p>
            <a:pPr>
              <a:buFont typeface="Wingdings" charset="2"/>
              <a:buChar char="q"/>
            </a:pPr>
            <a:r>
              <a:rPr lang="en-US" sz="2400" dirty="0" smtClean="0"/>
              <a:t> </a:t>
            </a:r>
            <a:r>
              <a:rPr lang="en-US" sz="2400" dirty="0">
                <a:solidFill>
                  <a:schemeClr val="tx1"/>
                </a:solidFill>
              </a:rPr>
              <a:t>It is used to restart the container as well as processes running inside the </a:t>
            </a:r>
            <a:r>
              <a:rPr lang="en-US" sz="2400" dirty="0" smtClean="0">
                <a:solidFill>
                  <a:schemeClr val="tx1"/>
                </a:solidFill>
              </a:rPr>
              <a:t>container:</a:t>
            </a:r>
            <a:endParaRPr lang="en-US" sz="2400" dirty="0" smtClean="0"/>
          </a:p>
          <a:p>
            <a:pPr>
              <a:buFont typeface="Wingdings" charset="2"/>
              <a:buChar char="q"/>
            </a:pPr>
            <a:endParaRPr lang="en-US" sz="2400" dirty="0" smtClean="0"/>
          </a:p>
          <a:p>
            <a:pPr>
              <a:buFont typeface="Wingdings" charset="2"/>
              <a:buChar char="q"/>
            </a:pPr>
            <a:endParaRPr lang="en-US" sz="2400" dirty="0" smtClean="0"/>
          </a:p>
          <a:p>
            <a:pPr marL="0" indent="0">
              <a:buNone/>
            </a:pPr>
            <a:r>
              <a:rPr lang="en-US" sz="2400" b="1" dirty="0" smtClean="0"/>
              <a:t>Kill Container</a:t>
            </a:r>
            <a:endParaRPr lang="en-US" sz="2400" b="1" dirty="0" smtClean="0">
              <a:solidFill>
                <a:schemeClr val="tx1"/>
              </a:solidFill>
            </a:endParaRPr>
          </a:p>
          <a:p>
            <a:pPr>
              <a:buFont typeface="Wingdings" charset="2"/>
              <a:buChar char="q"/>
            </a:pPr>
            <a:r>
              <a:rPr lang="en-US" sz="2400" dirty="0" smtClean="0"/>
              <a:t> </a:t>
            </a:r>
            <a:r>
              <a:rPr lang="en-US" sz="2400" dirty="0">
                <a:solidFill>
                  <a:schemeClr val="tx1"/>
                </a:solidFill>
              </a:rPr>
              <a:t>We can kill the running </a:t>
            </a:r>
            <a:r>
              <a:rPr lang="en-US" sz="2400" dirty="0" smtClean="0">
                <a:solidFill>
                  <a:schemeClr val="tx1"/>
                </a:solidFill>
              </a:rPr>
              <a:t>container:</a:t>
            </a:r>
            <a:endParaRPr lang="en-US" sz="2400" dirty="0" smtClean="0"/>
          </a:p>
          <a:p>
            <a:pPr>
              <a:buFont typeface="Wingdings" charset="2"/>
              <a:buChar char="q"/>
            </a:pPr>
            <a:endParaRPr lang="en-US" sz="2400" dirty="0" smtClean="0"/>
          </a:p>
        </p:txBody>
      </p:sp>
      <p:sp>
        <p:nvSpPr>
          <p:cNvPr id="9" name="Footer Placeholder 8"/>
          <p:cNvSpPr>
            <a:spLocks noGrp="1"/>
          </p:cNvSpPr>
          <p:nvPr>
            <p:ph type="ftr" sz="quarter" idx="11"/>
          </p:nvPr>
        </p:nvSpPr>
        <p:spPr/>
        <p:txBody>
          <a:bodyPr/>
          <a:lstStyle/>
          <a:p>
            <a:pPr>
              <a:defRPr/>
            </a:pPr>
            <a:r>
              <a:rPr lang="en-US" smtClean="0"/>
              <a:t>Virtuant</a:t>
            </a:r>
            <a:endParaRPr lang="en-US"/>
          </a:p>
        </p:txBody>
      </p:sp>
      <p:sp>
        <p:nvSpPr>
          <p:cNvPr id="11" name="Content Placeholder 2"/>
          <p:cNvSpPr>
            <a:spLocks noGrp="1"/>
          </p:cNvSpPr>
          <p:nvPr/>
        </p:nvSpPr>
        <p:spPr>
          <a:xfrm>
            <a:off x="3230269" y="2286000"/>
            <a:ext cx="5761331"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restart &lt;container-id/name&gt;</a:t>
            </a:r>
          </a:p>
        </p:txBody>
      </p:sp>
      <p:sp>
        <p:nvSpPr>
          <p:cNvPr id="12" name="Content Placeholder 2"/>
          <p:cNvSpPr>
            <a:spLocks noGrp="1"/>
          </p:cNvSpPr>
          <p:nvPr/>
        </p:nvSpPr>
        <p:spPr>
          <a:xfrm>
            <a:off x="3352800" y="4386840"/>
            <a:ext cx="54864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kill &lt;container-id/name&gt;</a:t>
            </a:r>
          </a:p>
        </p:txBody>
      </p:sp>
    </p:spTree>
    <p:extLst>
      <p:ext uri="{BB962C8B-B14F-4D97-AF65-F5344CB8AC3E}">
        <p14:creationId xmlns:p14="http://schemas.microsoft.com/office/powerpoint/2010/main" val="19150321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Stop and Remove </a:t>
            </a:r>
            <a:r>
              <a:rPr lang="en-US" dirty="0" smtClean="0"/>
              <a:t>Container</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We know how to stop it, but how do we completely destroy it?</a:t>
            </a:r>
          </a:p>
          <a:p>
            <a:pPr marL="0" indent="0">
              <a:buNone/>
            </a:pPr>
            <a:r>
              <a:rPr lang="en-US" sz="2400" b="1" dirty="0" smtClean="0">
                <a:solidFill>
                  <a:schemeClr val="tx1"/>
                </a:solidFill>
              </a:rPr>
              <a:t>Destroy Container</a:t>
            </a:r>
          </a:p>
          <a:p>
            <a:pPr>
              <a:buFont typeface="Wingdings" charset="2"/>
              <a:buChar char="q"/>
            </a:pPr>
            <a:r>
              <a:rPr lang="en-US" sz="2400" dirty="0"/>
              <a:t> </a:t>
            </a:r>
            <a:r>
              <a:rPr lang="en-US" sz="2400" dirty="0">
                <a:solidFill>
                  <a:schemeClr val="tx1"/>
                </a:solidFill>
              </a:rPr>
              <a:t>Its preferred to destroy container, only if present in stopped state instead of forcefully destroying the running </a:t>
            </a:r>
            <a:r>
              <a:rPr lang="en-US" sz="2400" dirty="0" smtClean="0">
                <a:solidFill>
                  <a:schemeClr val="tx1"/>
                </a:solidFill>
              </a:rPr>
              <a:t>container:</a:t>
            </a:r>
          </a:p>
          <a:p>
            <a:pPr>
              <a:buFont typeface="Wingdings" charset="2"/>
              <a:buChar char="q"/>
            </a:pPr>
            <a:endParaRPr lang="en-US" sz="2400" dirty="0">
              <a:solidFill>
                <a:schemeClr val="tx1"/>
              </a:solidFill>
            </a:endParaRPr>
          </a:p>
          <a:p>
            <a:pPr lvl="1">
              <a:buFont typeface="Wingdings" charset="2"/>
              <a:buChar char="q"/>
            </a:pPr>
            <a:r>
              <a:rPr lang="en-US" sz="2000" dirty="0" smtClean="0">
                <a:solidFill>
                  <a:schemeClr val="tx1"/>
                </a:solidFill>
              </a:rPr>
              <a:t> NOTE: To destroy the parent image of a container, just add an “</a:t>
            </a:r>
            <a:r>
              <a:rPr lang="en-US" sz="2000" dirty="0" err="1" smtClean="0">
                <a:solidFill>
                  <a:schemeClr val="tx1"/>
                </a:solidFill>
                <a:latin typeface="Courier New" charset="0"/>
                <a:ea typeface="Courier New" charset="0"/>
                <a:cs typeface="Courier New" charset="0"/>
              </a:rPr>
              <a:t>i</a:t>
            </a:r>
            <a:r>
              <a:rPr lang="en-US" sz="2000" dirty="0" smtClean="0">
                <a:solidFill>
                  <a:schemeClr val="tx1"/>
                </a:solidFill>
              </a:rPr>
              <a:t>”, like (</a:t>
            </a:r>
            <a:r>
              <a:rPr lang="en-US" sz="2000" dirty="0" err="1" smtClean="0">
                <a:solidFill>
                  <a:schemeClr val="tx1"/>
                </a:solidFill>
                <a:latin typeface="Courier New" charset="0"/>
                <a:ea typeface="Courier New" charset="0"/>
                <a:cs typeface="Courier New" charset="0"/>
              </a:rPr>
              <a:t>rmi</a:t>
            </a:r>
            <a:r>
              <a:rPr lang="en-US" sz="2000" dirty="0" smtClean="0">
                <a:solidFill>
                  <a:schemeClr val="tx1"/>
                </a:solidFill>
              </a:rPr>
              <a:t>)</a:t>
            </a:r>
            <a:endParaRPr lang="en-US" sz="2000" dirty="0">
              <a:solidFill>
                <a:schemeClr val="tx1"/>
              </a:solidFill>
            </a:endParaRPr>
          </a:p>
          <a:p>
            <a:pPr>
              <a:buFont typeface="Wingdings" charset="2"/>
              <a:buChar char="q"/>
            </a:pPr>
            <a:endParaRPr lang="en-US" sz="2400" dirty="0" smtClean="0"/>
          </a:p>
          <a:p>
            <a:pPr>
              <a:buFont typeface="Wingdings" charset="2"/>
              <a:buChar char="q"/>
            </a:pPr>
            <a:r>
              <a:rPr lang="en-US" sz="2400" dirty="0" smtClean="0">
                <a:solidFill>
                  <a:schemeClr val="tx1"/>
                </a:solidFill>
              </a:rPr>
              <a:t> To </a:t>
            </a:r>
            <a:r>
              <a:rPr lang="en-US" sz="2400" dirty="0">
                <a:solidFill>
                  <a:schemeClr val="tx1"/>
                </a:solidFill>
              </a:rPr>
              <a:t>remove all the stopped </a:t>
            </a:r>
            <a:r>
              <a:rPr lang="en-US" sz="2400" dirty="0" smtClean="0">
                <a:solidFill>
                  <a:schemeClr val="tx1"/>
                </a:solidFill>
              </a:rPr>
              <a:t>Docker containers</a:t>
            </a:r>
          </a:p>
          <a:p>
            <a:pPr lvl="1">
              <a:buFont typeface="Wingdings" charset="2"/>
              <a:buChar char="q"/>
            </a:pPr>
            <a:endParaRPr lang="en-US" sz="2200" dirty="0">
              <a:solidFill>
                <a:schemeClr val="tx1"/>
              </a:solidFill>
            </a:endParaRPr>
          </a:p>
          <a:p>
            <a:pPr>
              <a:buFont typeface="Wingdings" charset="2"/>
              <a:buChar char="q"/>
            </a:pPr>
            <a:endParaRPr lang="en-US" sz="2400" dirty="0"/>
          </a:p>
          <a:p>
            <a:pPr>
              <a:buFont typeface="Wingdings" charset="2"/>
              <a:buChar char="q"/>
            </a:pPr>
            <a:endParaRPr lang="en-US" sz="2400" dirty="0"/>
          </a:p>
          <a:p>
            <a:pPr>
              <a:buFont typeface="Wingdings" charset="2"/>
              <a:buChar char="q"/>
            </a:pPr>
            <a:endParaRPr lang="en-US" sz="2400" dirty="0"/>
          </a:p>
        </p:txBody>
      </p:sp>
      <p:sp>
        <p:nvSpPr>
          <p:cNvPr id="10" name="Content Placeholder 2"/>
          <p:cNvSpPr>
            <a:spLocks noGrp="1"/>
          </p:cNvSpPr>
          <p:nvPr/>
        </p:nvSpPr>
        <p:spPr>
          <a:xfrm>
            <a:off x="3581400" y="2846774"/>
            <a:ext cx="5029200" cy="389467"/>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rm</a:t>
            </a:r>
            <a:r>
              <a:rPr lang="en-US" dirty="0">
                <a:solidFill>
                  <a:schemeClr val="bg1"/>
                </a:solidFill>
                <a:latin typeface="Courier New" charset="0"/>
                <a:ea typeface="Courier New" charset="0"/>
                <a:cs typeface="Courier New" charset="0"/>
              </a:rPr>
              <a:t> &lt;container-id/name&gt;</a:t>
            </a:r>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
        <p:nvSpPr>
          <p:cNvPr id="7" name="Content Placeholder 2"/>
          <p:cNvSpPr>
            <a:spLocks noGrp="1"/>
          </p:cNvSpPr>
          <p:nvPr/>
        </p:nvSpPr>
        <p:spPr>
          <a:xfrm>
            <a:off x="2659379" y="4724400"/>
            <a:ext cx="6934200" cy="435472"/>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rm</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ps</a:t>
            </a:r>
            <a:r>
              <a:rPr lang="en-US" dirty="0">
                <a:solidFill>
                  <a:schemeClr val="bg1"/>
                </a:solidFill>
                <a:latin typeface="Courier New" charset="0"/>
                <a:ea typeface="Courier New" charset="0"/>
                <a:cs typeface="Courier New" charset="0"/>
              </a:rPr>
              <a:t> -q -f status=exited)</a:t>
            </a:r>
          </a:p>
        </p:txBody>
      </p:sp>
    </p:spTree>
    <p:extLst>
      <p:ext uri="{BB962C8B-B14F-4D97-AF65-F5344CB8AC3E}">
        <p14:creationId xmlns:p14="http://schemas.microsoft.com/office/powerpoint/2010/main" val="199456531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H</a:t>
            </a:r>
            <a:r>
              <a:rPr lang="en-US" sz="4950" dirty="0" smtClean="0"/>
              <a:t>ands-on Exercise(s)</a:t>
            </a:r>
            <a:endParaRPr lang="en-US" dirty="0"/>
          </a:p>
        </p:txBody>
      </p:sp>
      <p:sp>
        <p:nvSpPr>
          <p:cNvPr id="5" name="Footer Placeholder 4"/>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9611369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
        <p:nvSpPr>
          <p:cNvPr id="5" name="Footer Placeholder 4"/>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413371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Containerizing Java EE Application</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altLang="en-US" dirty="0" smtClean="0"/>
              <a:t>Docker and java work great together</a:t>
            </a:r>
            <a:endParaRPr lang="en-US" dirty="0" smtClean="0"/>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6087853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Understanding Structure of a Modern Java EE App</a:t>
            </a:r>
            <a:endParaRPr lang="en-US"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7129211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
        <p:nvSpPr>
          <p:cNvPr id="3" name="Footer Placeholder 2"/>
          <p:cNvSpPr>
            <a:spLocks noGrp="1"/>
          </p:cNvSpPr>
          <p:nvPr>
            <p:ph type="ftr" sz="quarter" idx="11"/>
          </p:nvPr>
        </p:nvSpPr>
        <p:spPr/>
        <p:txBody>
          <a:bodyPr/>
          <a:lstStyle/>
          <a:p>
            <a:pPr>
              <a:defRPr/>
            </a:pPr>
            <a:r>
              <a:rPr lang="en-US" smtClean="0"/>
              <a:t>Virtuant </a:t>
            </a:r>
            <a:endParaRPr lang="en-US"/>
          </a:p>
        </p:txBody>
      </p:sp>
    </p:spTree>
    <p:extLst>
      <p:ext uri="{BB962C8B-B14F-4D97-AF65-F5344CB8AC3E}">
        <p14:creationId xmlns:p14="http://schemas.microsoft.com/office/powerpoint/2010/main" val="5619590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Understanding Java EE App Server</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i="1" dirty="0"/>
              <a:t> </a:t>
            </a:r>
            <a:r>
              <a:rPr lang="is-IS" sz="2400" dirty="0"/>
              <a:t>W</a:t>
            </a:r>
            <a:r>
              <a:rPr lang="is-IS" sz="2400" dirty="0" smtClean="0"/>
              <a:t>ikipedia says: “</a:t>
            </a:r>
            <a:r>
              <a:rPr lang="en-US" sz="2400" dirty="0" smtClean="0"/>
              <a:t>An</a:t>
            </a:r>
            <a:r>
              <a:rPr lang="en-US" sz="2400" dirty="0"/>
              <a:t> </a:t>
            </a:r>
            <a:r>
              <a:rPr lang="en-US" sz="2400" b="1" dirty="0"/>
              <a:t>application server</a:t>
            </a:r>
            <a:r>
              <a:rPr lang="en-US" sz="2400" dirty="0"/>
              <a:t> is a software framework that provides both facilities to create web applications and a server environment to run them</a:t>
            </a:r>
            <a:r>
              <a:rPr lang="en-US" sz="2400" dirty="0" smtClean="0"/>
              <a:t>.</a:t>
            </a:r>
            <a:r>
              <a:rPr lang="en-US" sz="2400" baseline="30000" dirty="0" smtClean="0"/>
              <a:t>”</a:t>
            </a:r>
          </a:p>
          <a:p>
            <a:pPr>
              <a:buFont typeface="Wingdings" charset="2"/>
              <a:buChar char="q"/>
            </a:pPr>
            <a:r>
              <a:rPr lang="en-US" sz="2400" baseline="30000" dirty="0"/>
              <a:t> </a:t>
            </a:r>
            <a:r>
              <a:rPr lang="en-US" sz="2400" dirty="0"/>
              <a:t>Java Platform, Enterprise Edition or Java EE (was J2EE) defines the core set of API and features of Java Application </a:t>
            </a:r>
            <a:r>
              <a:rPr lang="en-US" sz="2400" dirty="0" smtClean="0"/>
              <a:t>Servers</a:t>
            </a:r>
            <a:endParaRPr lang="en-US" sz="2400" baseline="30000" dirty="0" smtClean="0"/>
          </a:p>
          <a:p>
            <a:pPr>
              <a:buFont typeface="Wingdings" charset="2"/>
              <a:buChar char="q"/>
            </a:pPr>
            <a:r>
              <a:rPr lang="en-US" sz="2400" baseline="30000" dirty="0"/>
              <a:t> </a:t>
            </a:r>
            <a:r>
              <a:rPr lang="en-US" sz="2400" baseline="30000" dirty="0" smtClean="0"/>
              <a:t> </a:t>
            </a:r>
            <a:r>
              <a:rPr lang="en-US" sz="2400" dirty="0" smtClean="0"/>
              <a:t>Java</a:t>
            </a:r>
            <a:r>
              <a:rPr lang="en-US" sz="2400" dirty="0"/>
              <a:t> application </a:t>
            </a:r>
            <a:r>
              <a:rPr lang="en-US" sz="2400" dirty="0" smtClean="0"/>
              <a:t>servers behave </a:t>
            </a:r>
            <a:r>
              <a:rPr lang="en-US" sz="2400" dirty="0"/>
              <a:t>like an extended virtual machine for running </a:t>
            </a:r>
            <a:r>
              <a:rPr lang="en-US" sz="2400" dirty="0" smtClean="0"/>
              <a:t>applications</a:t>
            </a:r>
          </a:p>
          <a:p>
            <a:pPr>
              <a:buFont typeface="Wingdings" charset="2"/>
              <a:buChar char="q"/>
            </a:pPr>
            <a:r>
              <a:rPr lang="en-US" sz="2400" dirty="0"/>
              <a:t> </a:t>
            </a:r>
            <a:r>
              <a:rPr lang="en-US" sz="2400" dirty="0" smtClean="0"/>
              <a:t>It transparently handles</a:t>
            </a:r>
            <a:r>
              <a:rPr lang="en-US" sz="2400" dirty="0"/>
              <a:t> connections to the database on one side, and, often, connections to the Web client on the </a:t>
            </a:r>
            <a:r>
              <a:rPr lang="en-US" sz="2400" dirty="0" smtClean="0"/>
              <a:t>other</a:t>
            </a:r>
          </a:p>
          <a:p>
            <a:pPr>
              <a:buFont typeface="Wingdings" charset="2"/>
              <a:buChar char="q"/>
            </a:pPr>
            <a:r>
              <a:rPr lang="en-US" sz="2400" dirty="0"/>
              <a:t> O</a:t>
            </a:r>
            <a:r>
              <a:rPr lang="en-US" sz="2400" dirty="0" smtClean="0"/>
              <a:t>pen </a:t>
            </a:r>
            <a:r>
              <a:rPr lang="en-US" sz="2400" dirty="0"/>
              <a:t>source Java application servers that support Java EE </a:t>
            </a:r>
            <a:r>
              <a:rPr lang="en-US" sz="2400" dirty="0" smtClean="0"/>
              <a:t>include:</a:t>
            </a:r>
            <a:r>
              <a:rPr lang="en-US" sz="2400" dirty="0"/>
              <a:t> JOnAS from Object Web, </a:t>
            </a:r>
            <a:r>
              <a:rPr lang="en-US" sz="2400" b="1" dirty="0"/>
              <a:t>WildFly</a:t>
            </a:r>
            <a:r>
              <a:rPr lang="en-US" sz="2400" dirty="0"/>
              <a:t> (formerly JBoss AS) from </a:t>
            </a:r>
            <a:r>
              <a:rPr lang="en-US" sz="2400" dirty="0" err="1" smtClean="0"/>
              <a:t>JBoss</a:t>
            </a:r>
            <a:r>
              <a:rPr lang="en-US" sz="2400" dirty="0" smtClean="0"/>
              <a:t>,</a:t>
            </a:r>
            <a:r>
              <a:rPr lang="en-US" sz="2400" dirty="0"/>
              <a:t> </a:t>
            </a:r>
            <a:r>
              <a:rPr lang="en-US" sz="2400" dirty="0" smtClean="0"/>
              <a:t>TomEE</a:t>
            </a:r>
            <a:r>
              <a:rPr lang="en-US" sz="2400" dirty="0"/>
              <a:t> from Apache, </a:t>
            </a:r>
            <a:r>
              <a:rPr lang="en-US" sz="2400" dirty="0" smtClean="0"/>
              <a:t>and more.</a:t>
            </a:r>
            <a:endParaRPr lang="en-US" sz="2400" i="1"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7731323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a:t>
            </a:r>
            <a:r>
              <a:rPr lang="en-US" dirty="0" err="1" smtClean="0"/>
              <a:t>Dockerfile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Docker </a:t>
            </a:r>
            <a:r>
              <a:rPr lang="en-US" sz="2400" dirty="0">
                <a:solidFill>
                  <a:schemeClr val="tx1"/>
                </a:solidFill>
              </a:rPr>
              <a:t>build images by reading instructions from a </a:t>
            </a:r>
            <a:r>
              <a:rPr lang="en-US" sz="2400" i="1" dirty="0" err="1" smtClean="0">
                <a:solidFill>
                  <a:schemeClr val="tx1"/>
                </a:solidFill>
              </a:rPr>
              <a:t>Dockerfile</a:t>
            </a:r>
            <a:endParaRPr lang="en-US" sz="2400" i="1" dirty="0" smtClean="0">
              <a:solidFill>
                <a:schemeClr val="tx1"/>
              </a:solidFill>
            </a:endParaRPr>
          </a:p>
          <a:p>
            <a:pPr>
              <a:buFont typeface="Wingdings" charset="2"/>
              <a:buChar char="q"/>
            </a:pPr>
            <a:r>
              <a:rPr lang="en-US" sz="2400" i="1" dirty="0">
                <a:solidFill>
                  <a:schemeClr val="tx1"/>
                </a:solidFill>
              </a:rPr>
              <a:t> </a:t>
            </a:r>
            <a:r>
              <a:rPr lang="en-US" sz="2400" dirty="0" smtClean="0">
                <a:solidFill>
                  <a:schemeClr val="tx1"/>
                </a:solidFill>
              </a:rPr>
              <a:t>A</a:t>
            </a:r>
            <a:r>
              <a:rPr lang="en-US" sz="2400" dirty="0">
                <a:solidFill>
                  <a:schemeClr val="tx1"/>
                </a:solidFill>
              </a:rPr>
              <a:t> </a:t>
            </a:r>
            <a:r>
              <a:rPr lang="en-US" sz="2400" i="1" dirty="0" err="1">
                <a:solidFill>
                  <a:schemeClr val="tx1"/>
                </a:solidFill>
              </a:rPr>
              <a:t>Dockerfile</a:t>
            </a:r>
            <a:r>
              <a:rPr lang="en-US" sz="2400" dirty="0">
                <a:solidFill>
                  <a:schemeClr val="tx1"/>
                </a:solidFill>
              </a:rPr>
              <a:t> is a text document that contains all the commands a user could call on the command line to assemble an </a:t>
            </a:r>
            <a:r>
              <a:rPr lang="en-US" sz="2400" dirty="0" smtClean="0">
                <a:solidFill>
                  <a:schemeClr val="tx1"/>
                </a:solidFill>
              </a:rPr>
              <a:t>image</a:t>
            </a:r>
          </a:p>
          <a:p>
            <a:pPr>
              <a:buFont typeface="Wingdings" charset="2"/>
              <a:buChar char="q"/>
            </a:pPr>
            <a:r>
              <a:rPr lang="en-US" sz="2400" dirty="0">
                <a:solidFill>
                  <a:schemeClr val="tx1"/>
                </a:solidFill>
              </a:rPr>
              <a:t> </a:t>
            </a:r>
            <a:r>
              <a:rPr lang="en-US" sz="2400" dirty="0" err="1" smtClean="0">
                <a:solidFill>
                  <a:schemeClr val="tx1"/>
                </a:solidFill>
                <a:latin typeface="Courier New" charset="0"/>
                <a:ea typeface="Courier New" charset="0"/>
                <a:cs typeface="Courier New" charset="0"/>
              </a:rPr>
              <a:t>docker</a:t>
            </a:r>
            <a:r>
              <a:rPr lang="en-US" sz="2400" dirty="0" smtClean="0">
                <a:solidFill>
                  <a:schemeClr val="tx1"/>
                </a:solidFill>
                <a:latin typeface="Courier New" charset="0"/>
                <a:ea typeface="Courier New" charset="0"/>
                <a:cs typeface="Courier New" charset="0"/>
              </a:rPr>
              <a:t> </a:t>
            </a:r>
            <a:r>
              <a:rPr lang="en-US" sz="2400" dirty="0">
                <a:solidFill>
                  <a:schemeClr val="tx1"/>
                </a:solidFill>
                <a:latin typeface="Courier New" charset="0"/>
                <a:ea typeface="Courier New" charset="0"/>
                <a:cs typeface="Courier New" charset="0"/>
              </a:rPr>
              <a:t>image build</a:t>
            </a:r>
            <a:r>
              <a:rPr lang="en-US" sz="2400" dirty="0">
                <a:solidFill>
                  <a:schemeClr val="tx1"/>
                </a:solidFill>
              </a:rPr>
              <a:t> command uses this file and executes all the commands in succession to create an </a:t>
            </a:r>
            <a:r>
              <a:rPr lang="en-US" sz="2400" dirty="0" smtClean="0">
                <a:solidFill>
                  <a:schemeClr val="tx1"/>
                </a:solidFill>
              </a:rPr>
              <a:t>image</a:t>
            </a:r>
          </a:p>
          <a:p>
            <a:pPr>
              <a:buFont typeface="Wingdings" charset="2"/>
              <a:buChar char="q"/>
            </a:pPr>
            <a:r>
              <a:rPr lang="en-US" sz="2400" dirty="0">
                <a:solidFill>
                  <a:schemeClr val="tx1"/>
                </a:solidFill>
              </a:rPr>
              <a:t> </a:t>
            </a:r>
            <a:r>
              <a:rPr lang="en-US" sz="2400" dirty="0" smtClean="0">
                <a:solidFill>
                  <a:schemeClr val="tx1"/>
                </a:solidFill>
                <a:latin typeface="Courier New" charset="0"/>
                <a:ea typeface="Courier New" charset="0"/>
                <a:cs typeface="Courier New" charset="0"/>
              </a:rPr>
              <a:t>build</a:t>
            </a:r>
            <a:r>
              <a:rPr lang="en-US" sz="2400" dirty="0">
                <a:solidFill>
                  <a:schemeClr val="tx1"/>
                </a:solidFill>
              </a:rPr>
              <a:t> command is also passed a context that is used during image </a:t>
            </a:r>
            <a:r>
              <a:rPr lang="en-US" sz="2400" dirty="0" smtClean="0">
                <a:solidFill>
                  <a:schemeClr val="tx1"/>
                </a:solidFill>
              </a:rPr>
              <a:t>creation</a:t>
            </a:r>
          </a:p>
          <a:p>
            <a:pPr>
              <a:buFont typeface="Wingdings" charset="2"/>
              <a:buChar char="q"/>
            </a:pPr>
            <a:r>
              <a:rPr lang="en-US" sz="2400" dirty="0">
                <a:solidFill>
                  <a:schemeClr val="tx1"/>
                </a:solidFill>
              </a:rPr>
              <a:t> </a:t>
            </a:r>
            <a:r>
              <a:rPr lang="en-US" sz="2400" dirty="0" smtClean="0">
                <a:solidFill>
                  <a:schemeClr val="tx1"/>
                </a:solidFill>
              </a:rPr>
              <a:t>This </a:t>
            </a:r>
            <a:r>
              <a:rPr lang="en-US" sz="2400" dirty="0">
                <a:solidFill>
                  <a:schemeClr val="tx1"/>
                </a:solidFill>
              </a:rPr>
              <a:t>context can be a path on your local filesystem or a URL to a </a:t>
            </a:r>
            <a:r>
              <a:rPr lang="en-US" sz="2400" dirty="0" err="1">
                <a:solidFill>
                  <a:schemeClr val="tx1"/>
                </a:solidFill>
              </a:rPr>
              <a:t>Git</a:t>
            </a:r>
            <a:r>
              <a:rPr lang="en-US" sz="2400" dirty="0">
                <a:solidFill>
                  <a:schemeClr val="tx1"/>
                </a:solidFill>
              </a:rPr>
              <a:t> </a:t>
            </a:r>
            <a:r>
              <a:rPr lang="en-US" sz="2400" dirty="0" smtClean="0">
                <a:solidFill>
                  <a:schemeClr val="tx1"/>
                </a:solidFill>
              </a:rPr>
              <a:t>repository</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08503374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a:t>
            </a:r>
            <a:r>
              <a:rPr lang="en-US" dirty="0" err="1" smtClean="0"/>
              <a:t>Dockerfile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solidFill>
                  <a:schemeClr val="tx1"/>
                </a:solidFill>
              </a:rPr>
              <a:t>The </a:t>
            </a:r>
            <a:r>
              <a:rPr lang="en-US" sz="2400" dirty="0">
                <a:solidFill>
                  <a:schemeClr val="tx1"/>
                </a:solidFill>
              </a:rPr>
              <a:t>common commands are listed below:</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graphicFrame>
        <p:nvGraphicFramePr>
          <p:cNvPr id="7" name="Table 6"/>
          <p:cNvGraphicFramePr>
            <a:graphicFrameLocks noGrp="1"/>
          </p:cNvGraphicFramePr>
          <p:nvPr>
            <p:extLst/>
          </p:nvPr>
        </p:nvGraphicFramePr>
        <p:xfrm>
          <a:off x="1097279" y="1676400"/>
          <a:ext cx="10180320" cy="3947160"/>
        </p:xfrm>
        <a:graphic>
          <a:graphicData uri="http://schemas.openxmlformats.org/drawingml/2006/table">
            <a:tbl>
              <a:tblPr firstRow="1" bandRow="1">
                <a:tableStyleId>{5C22544A-7EE6-4342-B048-85BDC9FD1C3A}</a:tableStyleId>
              </a:tblPr>
              <a:tblGrid>
                <a:gridCol w="3393440"/>
                <a:gridCol w="3393440"/>
                <a:gridCol w="3393440"/>
              </a:tblGrid>
              <a:tr h="370840">
                <a:tc>
                  <a:txBody>
                    <a:bodyPr/>
                    <a:lstStyle/>
                    <a:p>
                      <a:r>
                        <a:rPr lang="en-US" dirty="0" smtClean="0"/>
                        <a:t>Command</a:t>
                      </a:r>
                      <a:endParaRPr lang="en-US" dirty="0"/>
                    </a:p>
                  </a:txBody>
                  <a:tcPr/>
                </a:tc>
                <a:tc>
                  <a:txBody>
                    <a:bodyPr/>
                    <a:lstStyle/>
                    <a:p>
                      <a:r>
                        <a:rPr lang="en-US" dirty="0" smtClean="0"/>
                        <a:t>Purpose</a:t>
                      </a:r>
                      <a:endParaRPr lang="en-US" dirty="0"/>
                    </a:p>
                  </a:txBody>
                  <a:tcPr/>
                </a:tc>
                <a:tc>
                  <a:txBody>
                    <a:bodyPr/>
                    <a:lstStyle/>
                    <a:p>
                      <a:r>
                        <a:rPr lang="en-US" dirty="0" smtClean="0"/>
                        <a:t>Example</a:t>
                      </a:r>
                      <a:endParaRPr lang="en-US" dirty="0"/>
                    </a:p>
                  </a:txBody>
                  <a:tcPr/>
                </a:tc>
              </a:tr>
              <a:tr h="370840">
                <a:tc>
                  <a:txBody>
                    <a:bodyPr/>
                    <a:lstStyle/>
                    <a:p>
                      <a:r>
                        <a:rPr lang="en-US" sz="1800" b="0" i="0" kern="1200" dirty="0" smtClean="0">
                          <a:solidFill>
                            <a:schemeClr val="tx1"/>
                          </a:solidFill>
                          <a:effectLst/>
                          <a:latin typeface="Courier New" charset="0"/>
                          <a:ea typeface="Courier New" charset="0"/>
                          <a:cs typeface="Courier New" charset="0"/>
                        </a:rPr>
                        <a:t>FROM</a:t>
                      </a:r>
                      <a:endParaRPr lang="en-US" dirty="0">
                        <a:latin typeface="Courier New" charset="0"/>
                        <a:ea typeface="Courier New" charset="0"/>
                        <a:cs typeface="Courier New"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First non-comment instruction in </a:t>
                      </a:r>
                      <a:r>
                        <a:rPr lang="en-US" sz="1800" b="0" i="1" kern="1200" dirty="0" err="1" smtClean="0">
                          <a:solidFill>
                            <a:schemeClr val="tx1"/>
                          </a:solidFill>
                          <a:effectLst/>
                          <a:latin typeface="+mn-lt"/>
                          <a:ea typeface="+mn-ea"/>
                          <a:cs typeface="+mn-cs"/>
                        </a:rPr>
                        <a:t>Dockerfile</a:t>
                      </a:r>
                      <a:endParaRPr lang="en-US" sz="1800" b="0" i="0" kern="1200" dirty="0" smtClean="0">
                        <a:solidFill>
                          <a:schemeClr val="tx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Courier New" charset="0"/>
                          <a:ea typeface="Courier New" charset="0"/>
                          <a:cs typeface="Courier New" charset="0"/>
                        </a:rPr>
                        <a:t>FROM </a:t>
                      </a:r>
                      <a:r>
                        <a:rPr lang="en-US" sz="1800" b="0" i="0" kern="1200" dirty="0" err="1" smtClean="0">
                          <a:solidFill>
                            <a:schemeClr val="tx1"/>
                          </a:solidFill>
                          <a:effectLst/>
                          <a:latin typeface="Courier New" charset="0"/>
                          <a:ea typeface="Courier New" charset="0"/>
                          <a:cs typeface="Courier New" charset="0"/>
                        </a:rPr>
                        <a:t>ubuntu</a:t>
                      </a:r>
                      <a:endParaRPr lang="en-US" sz="1800" b="0" i="0" kern="1200" dirty="0" smtClean="0">
                        <a:solidFill>
                          <a:schemeClr val="tx1"/>
                        </a:solidFill>
                        <a:effectLst/>
                        <a:latin typeface="Courier New" charset="0"/>
                        <a:ea typeface="Courier New" charset="0"/>
                        <a:cs typeface="Courier New" charset="0"/>
                      </a:endParaRPr>
                    </a:p>
                  </a:txBody>
                  <a:tcPr/>
                </a:tc>
              </a:tr>
              <a:tr h="370840">
                <a:tc>
                  <a:txBody>
                    <a:bodyPr/>
                    <a:lstStyle/>
                    <a:p>
                      <a:r>
                        <a:rPr lang="en-US" dirty="0" smtClean="0">
                          <a:latin typeface="Courier New" charset="0"/>
                          <a:ea typeface="Courier New" charset="0"/>
                          <a:cs typeface="Courier New" charset="0"/>
                        </a:rPr>
                        <a:t>COPY</a:t>
                      </a:r>
                      <a:endParaRPr lang="en-US" dirty="0">
                        <a:latin typeface="Courier New" charset="0"/>
                        <a:ea typeface="Courier New" charset="0"/>
                        <a:cs typeface="Courier New"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Copies </a:t>
                      </a:r>
                      <a:r>
                        <a:rPr lang="en-US" sz="1800" b="0" i="0" kern="1200" dirty="0" err="1" smtClean="0">
                          <a:solidFill>
                            <a:schemeClr val="tx1"/>
                          </a:solidFill>
                          <a:effectLst/>
                          <a:latin typeface="+mn-lt"/>
                          <a:ea typeface="+mn-ea"/>
                          <a:cs typeface="+mn-cs"/>
                        </a:rPr>
                        <a:t>mulitple</a:t>
                      </a:r>
                      <a:r>
                        <a:rPr lang="en-US" sz="1800" b="0" i="0" kern="1200" dirty="0" smtClean="0">
                          <a:solidFill>
                            <a:schemeClr val="tx1"/>
                          </a:solidFill>
                          <a:effectLst/>
                          <a:latin typeface="+mn-lt"/>
                          <a:ea typeface="+mn-ea"/>
                          <a:cs typeface="+mn-cs"/>
                        </a:rPr>
                        <a:t> source files from the context to the file system of the container at the specified path</a:t>
                      </a:r>
                    </a:p>
                  </a:txBody>
                  <a:tcPr/>
                </a:tc>
                <a:tc>
                  <a:txBody>
                    <a:bodyPr/>
                    <a:lstStyle/>
                    <a:p>
                      <a:r>
                        <a:rPr lang="en-US" sz="1800" b="0" i="0" kern="1200" dirty="0" smtClean="0">
                          <a:solidFill>
                            <a:schemeClr val="tx1"/>
                          </a:solidFill>
                          <a:effectLst/>
                          <a:latin typeface="Courier New" charset="0"/>
                          <a:ea typeface="Courier New" charset="0"/>
                          <a:cs typeface="Courier New" charset="0"/>
                        </a:rPr>
                        <a:t>COPY .</a:t>
                      </a:r>
                      <a:r>
                        <a:rPr lang="en-US" sz="1800" b="0" i="0" kern="1200" dirty="0" err="1" smtClean="0">
                          <a:solidFill>
                            <a:schemeClr val="tx1"/>
                          </a:solidFill>
                          <a:effectLst/>
                          <a:latin typeface="Courier New" charset="0"/>
                          <a:ea typeface="Courier New" charset="0"/>
                          <a:cs typeface="Courier New" charset="0"/>
                        </a:rPr>
                        <a:t>bash_profile</a:t>
                      </a:r>
                      <a:r>
                        <a:rPr lang="en-US" sz="1800" b="0" i="0" kern="1200" dirty="0" smtClean="0">
                          <a:solidFill>
                            <a:schemeClr val="tx1"/>
                          </a:solidFill>
                          <a:effectLst/>
                          <a:latin typeface="Courier New" charset="0"/>
                          <a:ea typeface="Courier New" charset="0"/>
                          <a:cs typeface="Courier New" charset="0"/>
                        </a:rPr>
                        <a:t> /home</a:t>
                      </a:r>
                      <a:endParaRPr lang="en-US" dirty="0">
                        <a:latin typeface="Courier New" charset="0"/>
                        <a:ea typeface="Courier New" charset="0"/>
                        <a:cs typeface="Courier New" charset="0"/>
                      </a:endParaRPr>
                    </a:p>
                  </a:txBody>
                  <a:tcPr/>
                </a:tc>
              </a:tr>
              <a:tr h="370840">
                <a:tc>
                  <a:txBody>
                    <a:bodyPr/>
                    <a:lstStyle/>
                    <a:p>
                      <a:r>
                        <a:rPr lang="en-US" dirty="0" smtClean="0">
                          <a:latin typeface="Courier New" charset="0"/>
                          <a:ea typeface="Courier New" charset="0"/>
                          <a:cs typeface="Courier New" charset="0"/>
                        </a:rPr>
                        <a:t>ENV</a:t>
                      </a:r>
                      <a:endParaRPr lang="en-US" dirty="0">
                        <a:latin typeface="Courier New" charset="0"/>
                        <a:ea typeface="Courier New" charset="0"/>
                        <a:cs typeface="Courier New"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Sets the environment variable</a:t>
                      </a:r>
                    </a:p>
                  </a:txBody>
                  <a:tcPr/>
                </a:tc>
                <a:tc>
                  <a:txBody>
                    <a:bodyPr/>
                    <a:lstStyle/>
                    <a:p>
                      <a:r>
                        <a:rPr lang="en-US" sz="1800" b="0" i="0" kern="1200" dirty="0" smtClean="0">
                          <a:solidFill>
                            <a:schemeClr val="tx1"/>
                          </a:solidFill>
                          <a:effectLst/>
                          <a:latin typeface="Courier New" charset="0"/>
                          <a:ea typeface="Courier New" charset="0"/>
                          <a:cs typeface="Courier New" charset="0"/>
                        </a:rPr>
                        <a:t>ENV HOSTNAME=test</a:t>
                      </a:r>
                      <a:endParaRPr lang="en-US" dirty="0">
                        <a:latin typeface="Courier New" charset="0"/>
                        <a:ea typeface="Courier New" charset="0"/>
                        <a:cs typeface="Courier New" charset="0"/>
                      </a:endParaRPr>
                    </a:p>
                  </a:txBody>
                  <a:tcPr/>
                </a:tc>
              </a:tr>
              <a:tr h="370840">
                <a:tc>
                  <a:txBody>
                    <a:bodyPr/>
                    <a:lstStyle/>
                    <a:p>
                      <a:r>
                        <a:rPr lang="en-US" dirty="0" smtClean="0">
                          <a:latin typeface="Courier New" charset="0"/>
                          <a:ea typeface="Courier New" charset="0"/>
                          <a:cs typeface="Courier New" charset="0"/>
                        </a:rPr>
                        <a:t>RUN</a:t>
                      </a:r>
                      <a:endParaRPr lang="en-US" dirty="0">
                        <a:latin typeface="Courier New" charset="0"/>
                        <a:ea typeface="Courier New" charset="0"/>
                        <a:cs typeface="Courier New"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Executes a command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Courier New" charset="0"/>
                          <a:ea typeface="Courier New" charset="0"/>
                          <a:cs typeface="Courier New" charset="0"/>
                        </a:rPr>
                        <a:t>RUN apt-get update</a:t>
                      </a:r>
                    </a:p>
                  </a:txBody>
                  <a:tcPr/>
                </a:tc>
              </a:tr>
              <a:tr h="370840">
                <a:tc>
                  <a:txBody>
                    <a:bodyPr/>
                    <a:lstStyle/>
                    <a:p>
                      <a:r>
                        <a:rPr lang="en-US" dirty="0" smtClean="0">
                          <a:latin typeface="Courier New" charset="0"/>
                          <a:ea typeface="Courier New" charset="0"/>
                          <a:cs typeface="Courier New" charset="0"/>
                        </a:rPr>
                        <a:t>CMD</a:t>
                      </a:r>
                      <a:endParaRPr lang="en-US" dirty="0">
                        <a:latin typeface="Courier New" charset="0"/>
                        <a:ea typeface="Courier New" charset="0"/>
                        <a:cs typeface="Courier New"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Defaults for an executing container</a:t>
                      </a:r>
                    </a:p>
                  </a:txBody>
                  <a:tcPr/>
                </a:tc>
                <a:tc>
                  <a:txBody>
                    <a:bodyPr/>
                    <a:lstStyle/>
                    <a:p>
                      <a:r>
                        <a:rPr lang="en-US" sz="1800" b="0" i="0" kern="1200" dirty="0" smtClean="0">
                          <a:solidFill>
                            <a:schemeClr val="tx1"/>
                          </a:solidFill>
                          <a:effectLst/>
                          <a:latin typeface="Courier New" charset="0"/>
                          <a:ea typeface="Courier New" charset="0"/>
                          <a:cs typeface="Courier New" charset="0"/>
                        </a:rPr>
                        <a:t>CMD ["/bin/echo", "hello world"]</a:t>
                      </a:r>
                      <a:endParaRPr lang="en-US" dirty="0">
                        <a:latin typeface="Courier New" charset="0"/>
                        <a:ea typeface="Courier New" charset="0"/>
                        <a:cs typeface="Courier New" charset="0"/>
                      </a:endParaRPr>
                    </a:p>
                  </a:txBody>
                  <a:tcPr/>
                </a:tc>
              </a:tr>
              <a:tr h="370840">
                <a:tc>
                  <a:txBody>
                    <a:bodyPr/>
                    <a:lstStyle/>
                    <a:p>
                      <a:r>
                        <a:rPr lang="en-US" dirty="0" smtClean="0">
                          <a:latin typeface="Courier New" charset="0"/>
                          <a:ea typeface="Courier New" charset="0"/>
                          <a:cs typeface="Courier New" charset="0"/>
                        </a:rPr>
                        <a:t>EXPOSE</a:t>
                      </a:r>
                      <a:endParaRPr lang="en-US" dirty="0">
                        <a:latin typeface="Courier New" charset="0"/>
                        <a:ea typeface="Courier New" charset="0"/>
                        <a:cs typeface="Courier New"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Informs the network ports that the container will listen 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Courier New" charset="0"/>
                          <a:ea typeface="Courier New" charset="0"/>
                          <a:cs typeface="Courier New" charset="0"/>
                        </a:rPr>
                        <a:t>EXPOSE 8093</a:t>
                      </a:r>
                    </a:p>
                  </a:txBody>
                  <a:tcPr/>
                </a:tc>
              </a:tr>
            </a:tbl>
          </a:graphicData>
        </a:graphic>
      </p:graphicFrame>
    </p:spTree>
    <p:extLst>
      <p:ext uri="{BB962C8B-B14F-4D97-AF65-F5344CB8AC3E}">
        <p14:creationId xmlns:p14="http://schemas.microsoft.com/office/powerpoint/2010/main" val="61039663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Our First </a:t>
            </a:r>
            <a:r>
              <a:rPr lang="en-US" dirty="0" err="1" smtClean="0"/>
              <a:t>Dockerfile</a:t>
            </a:r>
            <a:r>
              <a:rPr lang="en-US" dirty="0" smtClean="0"/>
              <a:t> Image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Create a new directory </a:t>
            </a:r>
            <a:r>
              <a:rPr lang="en-US" sz="2400" dirty="0" err="1" smtClean="0">
                <a:solidFill>
                  <a:schemeClr val="tx1"/>
                </a:solidFill>
                <a:latin typeface="Courier New" charset="0"/>
                <a:ea typeface="Courier New" charset="0"/>
                <a:cs typeface="Courier New" charset="0"/>
              </a:rPr>
              <a:t>hellodocker</a:t>
            </a:r>
            <a:endParaRPr lang="en-US" sz="2400" dirty="0" smtClean="0">
              <a:solidFill>
                <a:schemeClr val="tx1"/>
              </a:solidFill>
              <a:latin typeface="Courier New" charset="0"/>
              <a:ea typeface="Courier New" charset="0"/>
              <a:cs typeface="Courier New" charset="0"/>
            </a:endParaRPr>
          </a:p>
          <a:p>
            <a:pPr>
              <a:buFont typeface="Wingdings" charset="2"/>
              <a:buChar char="q"/>
            </a:pPr>
            <a:r>
              <a:rPr lang="en-US" sz="2400" dirty="0">
                <a:solidFill>
                  <a:schemeClr val="tx1"/>
                </a:solidFill>
                <a:ea typeface="Courier New" charset="0"/>
                <a:cs typeface="Courier New" charset="0"/>
              </a:rPr>
              <a:t> </a:t>
            </a:r>
            <a:r>
              <a:rPr lang="en-US" sz="2400" dirty="0">
                <a:solidFill>
                  <a:schemeClr val="tx1"/>
                </a:solidFill>
              </a:rPr>
              <a:t>In that directory, create a new text file </a:t>
            </a:r>
            <a:r>
              <a:rPr lang="en-US" sz="2400" dirty="0" err="1" smtClean="0">
                <a:solidFill>
                  <a:schemeClr val="tx1"/>
                </a:solidFill>
              </a:rPr>
              <a:t>Dockerfile</a:t>
            </a:r>
            <a:r>
              <a:rPr lang="en-US" sz="2400" dirty="0" smtClean="0">
                <a:solidFill>
                  <a:schemeClr val="tx1"/>
                </a:solidFill>
              </a:rPr>
              <a:t>, using </a:t>
            </a:r>
            <a:r>
              <a:rPr lang="en-US" sz="2400" dirty="0">
                <a:solidFill>
                  <a:schemeClr val="tx1"/>
                </a:solidFill>
              </a:rPr>
              <a:t>the </a:t>
            </a:r>
            <a:r>
              <a:rPr lang="en-US" sz="2400" dirty="0" smtClean="0">
                <a:solidFill>
                  <a:schemeClr val="tx1"/>
                </a:solidFill>
              </a:rPr>
              <a:t>following:</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Build the image using the command</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a:t>
            </a:r>
            <a:r>
              <a:rPr lang="en-US" sz="2400" b="1" dirty="0">
                <a:solidFill>
                  <a:schemeClr val="tx1"/>
                </a:solidFill>
              </a:rPr>
              <a:t>.</a:t>
            </a:r>
            <a:r>
              <a:rPr lang="en-US" sz="2400" dirty="0">
                <a:solidFill>
                  <a:schemeClr val="tx1"/>
                </a:solidFill>
              </a:rPr>
              <a:t>) in this command is the context for the command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image </a:t>
            </a:r>
            <a:r>
              <a:rPr lang="en-US" sz="2400" dirty="0" smtClean="0">
                <a:solidFill>
                  <a:schemeClr val="tx1"/>
                </a:solidFill>
                <a:latin typeface="Courier New" charset="0"/>
                <a:ea typeface="Courier New" charset="0"/>
                <a:cs typeface="Courier New" charset="0"/>
              </a:rPr>
              <a:t>build</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latin typeface="Courier New" charset="0"/>
                <a:ea typeface="Courier New" charset="0"/>
                <a:cs typeface="Courier New" charset="0"/>
              </a:rPr>
              <a:t>-t</a:t>
            </a:r>
            <a:r>
              <a:rPr lang="en-US" sz="2400" dirty="0">
                <a:solidFill>
                  <a:schemeClr val="tx1"/>
                </a:solidFill>
              </a:rPr>
              <a:t> adds a tag to the </a:t>
            </a:r>
            <a:r>
              <a:rPr lang="en-US" sz="2400" dirty="0" smtClean="0">
                <a:solidFill>
                  <a:schemeClr val="tx1"/>
                </a:solidFill>
              </a:rPr>
              <a:t>image</a:t>
            </a:r>
          </a:p>
          <a:p>
            <a:pPr>
              <a:buFont typeface="Wingdings" charset="2"/>
              <a:buChar char="q"/>
            </a:pPr>
            <a:r>
              <a:rPr lang="en-US" sz="2400" dirty="0">
                <a:solidFill>
                  <a:schemeClr val="tx1"/>
                </a:solidFill>
              </a:rPr>
              <a:t> </a:t>
            </a:r>
            <a:r>
              <a:rPr lang="en-US" sz="2400" dirty="0" smtClean="0">
                <a:solidFill>
                  <a:schemeClr val="tx1"/>
                </a:solidFill>
              </a:rPr>
              <a:t>The following output is shown...</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8" name="Content Placeholder 2"/>
          <p:cNvSpPr>
            <a:spLocks noGrp="1"/>
          </p:cNvSpPr>
          <p:nvPr/>
        </p:nvSpPr>
        <p:spPr>
          <a:xfrm>
            <a:off x="3581400" y="2057400"/>
            <a:ext cx="5105400" cy="908801"/>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smtClean="0">
                <a:solidFill>
                  <a:schemeClr val="tx1"/>
                </a:solidFill>
                <a:latin typeface="Courier New" charset="0"/>
                <a:ea typeface="Courier New" charset="0"/>
                <a:cs typeface="Courier New" charset="0"/>
              </a:rPr>
              <a:t> FROM </a:t>
            </a:r>
            <a:r>
              <a:rPr lang="en-US" dirty="0" err="1">
                <a:solidFill>
                  <a:schemeClr val="tx1"/>
                </a:solidFill>
                <a:latin typeface="Courier New" charset="0"/>
                <a:ea typeface="Courier New" charset="0"/>
                <a:cs typeface="Courier New" charset="0"/>
              </a:rPr>
              <a:t>ubuntu:latest</a:t>
            </a:r>
            <a:r>
              <a:rPr lang="en-US" dirty="0">
                <a:solidFill>
                  <a:schemeClr val="tx1"/>
                </a:solidFill>
                <a:latin typeface="Courier New" charset="0"/>
                <a:ea typeface="Courier New" charset="0"/>
                <a:cs typeface="Courier New" charset="0"/>
              </a:rPr>
              <a:t> </a:t>
            </a:r>
          </a:p>
          <a:p>
            <a:pPr marL="0" indent="0">
              <a:buNone/>
            </a:pPr>
            <a:r>
              <a:rPr lang="en-US" dirty="0" smtClean="0">
                <a:solidFill>
                  <a:schemeClr val="tx1"/>
                </a:solidFill>
                <a:latin typeface="Courier New" charset="0"/>
                <a:ea typeface="Courier New" charset="0"/>
                <a:cs typeface="Courier New" charset="0"/>
              </a:rPr>
              <a:t> CMD </a:t>
            </a:r>
            <a:r>
              <a:rPr lang="en-US" dirty="0">
                <a:solidFill>
                  <a:schemeClr val="tx1"/>
                </a:solidFill>
                <a:latin typeface="Courier New" charset="0"/>
                <a:ea typeface="Courier New" charset="0"/>
                <a:cs typeface="Courier New" charset="0"/>
              </a:rPr>
              <a:t>["/bin/echo", "hello world"]</a:t>
            </a:r>
          </a:p>
        </p:txBody>
      </p:sp>
      <p:sp>
        <p:nvSpPr>
          <p:cNvPr id="9" name="Content Placeholder 2"/>
          <p:cNvSpPr>
            <a:spLocks noGrp="1"/>
          </p:cNvSpPr>
          <p:nvPr/>
        </p:nvSpPr>
        <p:spPr>
          <a:xfrm>
            <a:off x="3156232" y="3581400"/>
            <a:ext cx="5987768" cy="36488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image build . -t </a:t>
            </a:r>
            <a:r>
              <a:rPr lang="en-US" dirty="0" err="1">
                <a:solidFill>
                  <a:schemeClr val="bg1"/>
                </a:solidFill>
                <a:latin typeface="Courier New" charset="0"/>
                <a:ea typeface="Courier New" charset="0"/>
                <a:cs typeface="Courier New" charset="0"/>
              </a:rPr>
              <a:t>helloworld</a:t>
            </a:r>
            <a:endParaRPr lang="en-US" dirty="0">
              <a:solidFill>
                <a:schemeClr val="bg1"/>
              </a:solidFill>
              <a:latin typeface="Courier New" charset="0"/>
              <a:ea typeface="Courier New" charset="0"/>
              <a:cs typeface="Courier New"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129013" flipH="1">
            <a:off x="10715580" y="5399891"/>
            <a:ext cx="1146881" cy="814285"/>
          </a:xfrm>
          <a:prstGeom prst="rect">
            <a:avLst/>
          </a:prstGeom>
        </p:spPr>
      </p:pic>
      <p:sp>
        <p:nvSpPr>
          <p:cNvPr id="11" name="TextBox 10"/>
          <p:cNvSpPr txBox="1"/>
          <p:nvPr/>
        </p:nvSpPr>
        <p:spPr>
          <a:xfrm rot="20736510">
            <a:off x="9549357" y="5395188"/>
            <a:ext cx="1148071"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27142858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Our First </a:t>
            </a:r>
            <a:r>
              <a:rPr lang="en-US" dirty="0" err="1" smtClean="0"/>
              <a:t>Dockerfile</a:t>
            </a:r>
            <a:r>
              <a:rPr lang="en-US" dirty="0" smtClean="0"/>
              <a:t> Image</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8" name="Content Placeholder 2"/>
          <p:cNvSpPr>
            <a:spLocks noGrp="1"/>
          </p:cNvSpPr>
          <p:nvPr/>
        </p:nvSpPr>
        <p:spPr>
          <a:xfrm>
            <a:off x="1173480" y="1205673"/>
            <a:ext cx="9982200" cy="4815821"/>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200"/>
              </a:spcBef>
              <a:buNone/>
            </a:pPr>
            <a:r>
              <a:rPr lang="en-US" sz="1600" dirty="0" smtClean="0">
                <a:solidFill>
                  <a:schemeClr val="tx1"/>
                </a:solidFill>
                <a:latin typeface="Courier New" charset="0"/>
                <a:ea typeface="Courier New" charset="0"/>
                <a:cs typeface="Courier New" charset="0"/>
              </a:rPr>
              <a:t> Sending </a:t>
            </a:r>
            <a:r>
              <a:rPr lang="en-US" sz="1600" dirty="0">
                <a:solidFill>
                  <a:schemeClr val="tx1"/>
                </a:solidFill>
                <a:latin typeface="Courier New" charset="0"/>
                <a:ea typeface="Courier New" charset="0"/>
                <a:cs typeface="Courier New" charset="0"/>
              </a:rPr>
              <a:t>build context to Docker daemon 2.048kB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Step </a:t>
            </a:r>
            <a:r>
              <a:rPr lang="en-US" sz="1600" dirty="0">
                <a:solidFill>
                  <a:schemeClr val="tx1"/>
                </a:solidFill>
                <a:latin typeface="Courier New" charset="0"/>
                <a:ea typeface="Courier New" charset="0"/>
                <a:cs typeface="Courier New" charset="0"/>
              </a:rPr>
              <a:t>1/2 : </a:t>
            </a:r>
            <a:r>
              <a:rPr lang="en-US" sz="1600" b="1" dirty="0">
                <a:solidFill>
                  <a:schemeClr val="tx1"/>
                </a:solidFill>
                <a:latin typeface="Courier New" charset="0"/>
                <a:ea typeface="Courier New" charset="0"/>
                <a:cs typeface="Courier New" charset="0"/>
              </a:rPr>
              <a:t>FROM </a:t>
            </a:r>
            <a:r>
              <a:rPr lang="en-US" sz="1600" b="1" dirty="0" err="1">
                <a:solidFill>
                  <a:schemeClr val="tx1"/>
                </a:solidFill>
                <a:latin typeface="Courier New" charset="0"/>
                <a:ea typeface="Courier New" charset="0"/>
                <a:cs typeface="Courier New" charset="0"/>
              </a:rPr>
              <a:t>ubuntu:latest</a:t>
            </a:r>
            <a:r>
              <a:rPr lang="en-US" sz="1600" b="1" dirty="0">
                <a:solidFill>
                  <a:schemeClr val="tx1"/>
                </a:solidFill>
                <a:latin typeface="Courier New" charset="0"/>
                <a:ea typeface="Courier New" charset="0"/>
                <a:cs typeface="Courier New" charset="0"/>
              </a:rPr>
              <a:t> </a:t>
            </a:r>
            <a:endParaRPr lang="en-US" sz="1600" b="1"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latest</a:t>
            </a:r>
            <a:r>
              <a:rPr lang="en-US" sz="1600" dirty="0">
                <a:solidFill>
                  <a:schemeClr val="tx1"/>
                </a:solidFill>
                <a:latin typeface="Courier New" charset="0"/>
                <a:ea typeface="Courier New" charset="0"/>
                <a:cs typeface="Courier New" charset="0"/>
              </a:rPr>
              <a:t>: Pulling from library/</a:t>
            </a:r>
            <a:r>
              <a:rPr lang="en-US" sz="1600" dirty="0" err="1">
                <a:solidFill>
                  <a:schemeClr val="tx1"/>
                </a:solidFill>
                <a:latin typeface="Courier New" charset="0"/>
                <a:ea typeface="Courier New" charset="0"/>
                <a:cs typeface="Courier New" charset="0"/>
              </a:rPr>
              <a:t>ubuntu</a:t>
            </a:r>
            <a:r>
              <a:rPr lang="en-US" sz="1600" dirty="0">
                <a:solidFill>
                  <a:schemeClr val="tx1"/>
                </a:solidFill>
                <a:latin typeface="Courier New" charset="0"/>
                <a:ea typeface="Courier New" charset="0"/>
                <a:cs typeface="Courier New" charset="0"/>
              </a:rPr>
              <a:t>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9fb6c798fa41</a:t>
            </a:r>
            <a:r>
              <a:rPr lang="en-US" sz="1600" dirty="0">
                <a:solidFill>
                  <a:schemeClr val="tx1"/>
                </a:solidFill>
                <a:latin typeface="Courier New" charset="0"/>
                <a:ea typeface="Courier New" charset="0"/>
                <a:cs typeface="Courier New" charset="0"/>
              </a:rPr>
              <a:t>: Pull complete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3b61febd4aef</a:t>
            </a:r>
            <a:r>
              <a:rPr lang="en-US" sz="1600" dirty="0">
                <a:solidFill>
                  <a:schemeClr val="tx1"/>
                </a:solidFill>
                <a:latin typeface="Courier New" charset="0"/>
                <a:ea typeface="Courier New" charset="0"/>
                <a:cs typeface="Courier New" charset="0"/>
              </a:rPr>
              <a:t>: Pull complete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9d99b9777eb0</a:t>
            </a:r>
            <a:r>
              <a:rPr lang="en-US" sz="1600" dirty="0">
                <a:solidFill>
                  <a:schemeClr val="tx1"/>
                </a:solidFill>
                <a:latin typeface="Courier New" charset="0"/>
                <a:ea typeface="Courier New" charset="0"/>
                <a:cs typeface="Courier New" charset="0"/>
              </a:rPr>
              <a:t>: Pull complete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d010c8cf75d7</a:t>
            </a:r>
            <a:r>
              <a:rPr lang="en-US" sz="1600" dirty="0">
                <a:solidFill>
                  <a:schemeClr val="tx1"/>
                </a:solidFill>
                <a:latin typeface="Courier New" charset="0"/>
                <a:ea typeface="Courier New" charset="0"/>
                <a:cs typeface="Courier New" charset="0"/>
              </a:rPr>
              <a:t>: Pull complete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7fac07fb303e</a:t>
            </a:r>
            <a:r>
              <a:rPr lang="en-US" sz="1600" dirty="0">
                <a:solidFill>
                  <a:schemeClr val="tx1"/>
                </a:solidFill>
                <a:latin typeface="Courier New" charset="0"/>
                <a:ea typeface="Courier New" charset="0"/>
                <a:cs typeface="Courier New" charset="0"/>
              </a:rPr>
              <a:t>: Pull complete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Digest</a:t>
            </a:r>
            <a:r>
              <a:rPr lang="en-US" sz="1600" dirty="0">
                <a:solidFill>
                  <a:schemeClr val="tx1"/>
                </a:solidFill>
                <a:latin typeface="Courier New" charset="0"/>
                <a:ea typeface="Courier New" charset="0"/>
                <a:cs typeface="Courier New" charset="0"/>
              </a:rPr>
              <a:t>: sha256:31371c117d65387be2640b8254464102c36c4e23d2abe1f6f4667e47716483f1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Status</a:t>
            </a:r>
            <a:r>
              <a:rPr lang="en-US" sz="1600" dirty="0">
                <a:solidFill>
                  <a:schemeClr val="tx1"/>
                </a:solidFill>
                <a:latin typeface="Courier New" charset="0"/>
                <a:ea typeface="Courier New" charset="0"/>
                <a:cs typeface="Courier New" charset="0"/>
              </a:rPr>
              <a:t>: Downloaded newer image for </a:t>
            </a:r>
            <a:r>
              <a:rPr lang="en-US" sz="1600" dirty="0" err="1">
                <a:solidFill>
                  <a:schemeClr val="tx1"/>
                </a:solidFill>
                <a:latin typeface="Courier New" charset="0"/>
                <a:ea typeface="Courier New" charset="0"/>
                <a:cs typeface="Courier New" charset="0"/>
              </a:rPr>
              <a:t>ubuntu:latest</a:t>
            </a:r>
            <a:r>
              <a:rPr lang="en-US" sz="1600" dirty="0">
                <a:solidFill>
                  <a:schemeClr val="tx1"/>
                </a:solidFill>
                <a:latin typeface="Courier New" charset="0"/>
                <a:ea typeface="Courier New" charset="0"/>
                <a:cs typeface="Courier New" charset="0"/>
              </a:rPr>
              <a:t>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---&gt; </a:t>
            </a:r>
            <a:r>
              <a:rPr lang="en-US" sz="1600" dirty="0">
                <a:solidFill>
                  <a:schemeClr val="tx1"/>
                </a:solidFill>
                <a:latin typeface="Courier New" charset="0"/>
                <a:ea typeface="Courier New" charset="0"/>
                <a:cs typeface="Courier New" charset="0"/>
              </a:rPr>
              <a:t>2d696327ab2e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Step </a:t>
            </a:r>
            <a:r>
              <a:rPr lang="en-US" sz="1600" dirty="0">
                <a:solidFill>
                  <a:schemeClr val="tx1"/>
                </a:solidFill>
                <a:latin typeface="Courier New" charset="0"/>
                <a:ea typeface="Courier New" charset="0"/>
                <a:cs typeface="Courier New" charset="0"/>
              </a:rPr>
              <a:t>2/2 : </a:t>
            </a:r>
            <a:r>
              <a:rPr lang="en-US" sz="1600" b="1" dirty="0">
                <a:solidFill>
                  <a:schemeClr val="tx1"/>
                </a:solidFill>
                <a:latin typeface="Courier New" charset="0"/>
                <a:ea typeface="Courier New" charset="0"/>
                <a:cs typeface="Courier New" charset="0"/>
              </a:rPr>
              <a:t>CMD /bin/echo hello world </a:t>
            </a:r>
            <a:endParaRPr lang="en-US" sz="1600" b="1"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---&gt; </a:t>
            </a:r>
            <a:r>
              <a:rPr lang="en-US" sz="1600" dirty="0">
                <a:solidFill>
                  <a:schemeClr val="tx1"/>
                </a:solidFill>
                <a:latin typeface="Courier New" charset="0"/>
                <a:ea typeface="Courier New" charset="0"/>
                <a:cs typeface="Courier New" charset="0"/>
              </a:rPr>
              <a:t>Running in 9356a508590c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---&gt; </a:t>
            </a:r>
            <a:r>
              <a:rPr lang="en-US" sz="1600" dirty="0">
                <a:solidFill>
                  <a:schemeClr val="tx1"/>
                </a:solidFill>
                <a:latin typeface="Courier New" charset="0"/>
                <a:ea typeface="Courier New" charset="0"/>
                <a:cs typeface="Courier New" charset="0"/>
              </a:rPr>
              <a:t>e61f88f3a0f7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Removing </a:t>
            </a:r>
            <a:r>
              <a:rPr lang="en-US" sz="1600" dirty="0">
                <a:solidFill>
                  <a:schemeClr val="tx1"/>
                </a:solidFill>
                <a:latin typeface="Courier New" charset="0"/>
                <a:ea typeface="Courier New" charset="0"/>
                <a:cs typeface="Courier New" charset="0"/>
              </a:rPr>
              <a:t>intermediate container 9356a508590c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a:solidFill>
                  <a:schemeClr val="tx1"/>
                </a:solidFill>
                <a:latin typeface="Courier New" charset="0"/>
                <a:ea typeface="Courier New" charset="0"/>
                <a:cs typeface="Courier New" charset="0"/>
              </a:rPr>
              <a:t> </a:t>
            </a:r>
            <a:r>
              <a:rPr lang="en-US" sz="1600" dirty="0" smtClean="0">
                <a:solidFill>
                  <a:schemeClr val="tx1"/>
                </a:solidFill>
                <a:latin typeface="Courier New" charset="0"/>
                <a:ea typeface="Courier New" charset="0"/>
                <a:cs typeface="Courier New" charset="0"/>
              </a:rPr>
              <a:t>Successfully </a:t>
            </a:r>
            <a:r>
              <a:rPr lang="en-US" sz="1600" dirty="0">
                <a:solidFill>
                  <a:schemeClr val="tx1"/>
                </a:solidFill>
                <a:latin typeface="Courier New" charset="0"/>
                <a:ea typeface="Courier New" charset="0"/>
                <a:cs typeface="Courier New" charset="0"/>
              </a:rPr>
              <a:t>built e61f88f3a0f7 </a:t>
            </a:r>
          </a:p>
          <a:p>
            <a:pPr marL="0" indent="0">
              <a:spcBef>
                <a:spcPts val="200"/>
              </a:spcBef>
              <a:buNone/>
            </a:pPr>
            <a:r>
              <a:rPr lang="en-US" sz="1600" dirty="0" smtClean="0">
                <a:solidFill>
                  <a:schemeClr val="tx1"/>
                </a:solidFill>
                <a:latin typeface="Courier New" charset="0"/>
                <a:ea typeface="Courier New" charset="0"/>
                <a:cs typeface="Courier New" charset="0"/>
              </a:rPr>
              <a:t> Successfully </a:t>
            </a:r>
            <a:r>
              <a:rPr lang="en-US" sz="1600" dirty="0">
                <a:solidFill>
                  <a:schemeClr val="tx1"/>
                </a:solidFill>
                <a:latin typeface="Courier New" charset="0"/>
                <a:ea typeface="Courier New" charset="0"/>
                <a:cs typeface="Courier New" charset="0"/>
              </a:rPr>
              <a:t>tagged </a:t>
            </a:r>
            <a:r>
              <a:rPr lang="en-US" sz="1600" dirty="0" err="1">
                <a:solidFill>
                  <a:schemeClr val="tx1"/>
                </a:solidFill>
                <a:latin typeface="Courier New" charset="0"/>
                <a:ea typeface="Courier New" charset="0"/>
                <a:cs typeface="Courier New" charset="0"/>
              </a:rPr>
              <a:t>helloworld:latest</a:t>
            </a:r>
            <a:endParaRPr lang="en-US" sz="1600" dirty="0">
              <a:solidFill>
                <a:schemeClr val="tx1"/>
              </a:solidFill>
              <a:latin typeface="Courier New" charset="0"/>
              <a:ea typeface="Courier New" charset="0"/>
              <a:cs typeface="Courier New"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990" y="3762917"/>
            <a:ext cx="2565400" cy="2565400"/>
          </a:xfrm>
          <a:prstGeom prst="rect">
            <a:avLst/>
          </a:prstGeom>
        </p:spPr>
      </p:pic>
    </p:spTree>
    <p:extLst>
      <p:ext uri="{BB962C8B-B14F-4D97-AF65-F5344CB8AC3E}">
        <p14:creationId xmlns:p14="http://schemas.microsoft.com/office/powerpoint/2010/main" val="1524132260"/>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Our First </a:t>
            </a:r>
            <a:r>
              <a:rPr lang="en-US" dirty="0" err="1" smtClean="0"/>
              <a:t>Dockerfile</a:t>
            </a:r>
            <a:r>
              <a:rPr lang="en-US" dirty="0" smtClean="0"/>
              <a:t> Image</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7"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a:t> </a:t>
            </a:r>
            <a:r>
              <a:rPr lang="en-US" sz="2400" dirty="0" smtClean="0">
                <a:solidFill>
                  <a:schemeClr val="tx1"/>
                </a:solidFill>
              </a:rPr>
              <a:t>List </a:t>
            </a:r>
            <a:r>
              <a:rPr lang="en-US" sz="2400" dirty="0">
                <a:solidFill>
                  <a:schemeClr val="tx1"/>
                </a:solidFill>
              </a:rPr>
              <a:t>the images available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image </a:t>
            </a:r>
            <a:r>
              <a:rPr lang="en-US" sz="2400" dirty="0" smtClean="0">
                <a:solidFill>
                  <a:schemeClr val="tx1"/>
                </a:solidFill>
                <a:latin typeface="Courier New" charset="0"/>
                <a:ea typeface="Courier New" charset="0"/>
                <a:cs typeface="Courier New" charset="0"/>
              </a:rPr>
              <a:t>ls</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Now, run the container our </a:t>
            </a:r>
            <a:r>
              <a:rPr lang="en-US" sz="2400" dirty="0" err="1" smtClean="0">
                <a:solidFill>
                  <a:schemeClr val="tx1"/>
                </a:solidFill>
              </a:rPr>
              <a:t>Dockerfile</a:t>
            </a:r>
            <a:r>
              <a:rPr lang="en-US" sz="2400" dirty="0" smtClean="0">
                <a:solidFill>
                  <a:schemeClr val="tx1"/>
                </a:solidFill>
              </a:rPr>
              <a:t> created by </a:t>
            </a:r>
            <a:r>
              <a:rPr lang="en-US" sz="2400" dirty="0">
                <a:solidFill>
                  <a:schemeClr val="tx1"/>
                </a:solidFill>
              </a:rPr>
              <a:t>using the </a:t>
            </a:r>
            <a:r>
              <a:rPr lang="en-US" sz="2400" dirty="0" smtClean="0">
                <a:solidFill>
                  <a:schemeClr val="tx1"/>
                </a:solidFill>
                <a:latin typeface="Courier New" charset="0"/>
                <a:ea typeface="Courier New" charset="0"/>
                <a:cs typeface="Courier New" charset="0"/>
              </a:rPr>
              <a:t>run</a:t>
            </a:r>
            <a:r>
              <a:rPr lang="en-US" sz="2400" dirty="0" smtClean="0">
                <a:solidFill>
                  <a:schemeClr val="tx1"/>
                </a:solidFill>
              </a:rPr>
              <a:t> command:</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Output confirms that it works!</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p>
        </p:txBody>
      </p:sp>
      <p:sp>
        <p:nvSpPr>
          <p:cNvPr id="9" name="Content Placeholder 2"/>
          <p:cNvSpPr>
            <a:spLocks noGrp="1"/>
          </p:cNvSpPr>
          <p:nvPr/>
        </p:nvSpPr>
        <p:spPr>
          <a:xfrm>
            <a:off x="952500" y="1524000"/>
            <a:ext cx="10477500" cy="1284012"/>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b="1" dirty="0" smtClean="0">
                <a:solidFill>
                  <a:schemeClr val="tx1"/>
                </a:solidFill>
                <a:latin typeface="Courier New" charset="0"/>
                <a:ea typeface="Courier New" charset="0"/>
                <a:cs typeface="Courier New" charset="0"/>
              </a:rPr>
              <a:t> REPOSITORY     	TAG          	IMAGE </a:t>
            </a:r>
            <a:r>
              <a:rPr lang="en-US" sz="1600" b="1" dirty="0">
                <a:solidFill>
                  <a:schemeClr val="tx1"/>
                </a:solidFill>
                <a:latin typeface="Courier New" charset="0"/>
                <a:ea typeface="Courier New" charset="0"/>
                <a:cs typeface="Courier New" charset="0"/>
              </a:rPr>
              <a:t>ID </a:t>
            </a:r>
            <a:r>
              <a:rPr lang="en-US" sz="1600" b="1" dirty="0" smtClean="0">
                <a:solidFill>
                  <a:schemeClr val="tx1"/>
                </a:solidFill>
                <a:latin typeface="Courier New" charset="0"/>
                <a:ea typeface="Courier New" charset="0"/>
                <a:cs typeface="Courier New" charset="0"/>
              </a:rPr>
              <a:t>		CREATED 	   SIZE </a:t>
            </a:r>
          </a:p>
          <a:p>
            <a:pPr marL="0" indent="0">
              <a:buNone/>
            </a:pPr>
            <a:r>
              <a:rPr lang="en-US" sz="1600" b="1" dirty="0" smtClean="0">
                <a:solidFill>
                  <a:schemeClr val="tx1"/>
                </a:solidFill>
                <a:latin typeface="Courier New" charset="0"/>
                <a:ea typeface="Courier New" charset="0"/>
                <a:cs typeface="Courier New" charset="0"/>
              </a:rPr>
              <a:t> </a:t>
            </a:r>
            <a:r>
              <a:rPr lang="en-US" sz="1600" b="1" dirty="0" err="1" smtClean="0">
                <a:solidFill>
                  <a:schemeClr val="tx1"/>
                </a:solidFill>
                <a:latin typeface="Courier New" charset="0"/>
                <a:ea typeface="Courier New" charset="0"/>
                <a:cs typeface="Courier New" charset="0"/>
              </a:rPr>
              <a:t>helloworld</a:t>
            </a:r>
            <a:r>
              <a:rPr lang="en-US" sz="1600" dirty="0" smtClean="0">
                <a:solidFill>
                  <a:schemeClr val="tx1"/>
                </a:solidFill>
                <a:latin typeface="Courier New" charset="0"/>
                <a:ea typeface="Courier New" charset="0"/>
                <a:cs typeface="Courier New" charset="0"/>
              </a:rPr>
              <a:t>     </a:t>
            </a:r>
            <a:r>
              <a:rPr lang="en-US" sz="1600" dirty="0">
                <a:solidFill>
                  <a:schemeClr val="tx1"/>
                </a:solidFill>
                <a:latin typeface="Courier New" charset="0"/>
                <a:ea typeface="Courier New" charset="0"/>
                <a:cs typeface="Courier New" charset="0"/>
              </a:rPr>
              <a:t>	</a:t>
            </a:r>
            <a:r>
              <a:rPr lang="en-US" sz="1600" dirty="0" smtClean="0">
                <a:solidFill>
                  <a:schemeClr val="tx1"/>
                </a:solidFill>
                <a:latin typeface="Courier New" charset="0"/>
                <a:ea typeface="Courier New" charset="0"/>
                <a:cs typeface="Courier New" charset="0"/>
              </a:rPr>
              <a:t>latest 	  	e61f88f3a0f7     	3 </a:t>
            </a:r>
            <a:r>
              <a:rPr lang="en-US" sz="1600" dirty="0">
                <a:solidFill>
                  <a:schemeClr val="tx1"/>
                </a:solidFill>
                <a:latin typeface="Courier New" charset="0"/>
                <a:ea typeface="Courier New" charset="0"/>
                <a:cs typeface="Courier New" charset="0"/>
              </a:rPr>
              <a:t>minutes ago 	</a:t>
            </a:r>
            <a:r>
              <a:rPr lang="en-US" sz="1600" dirty="0" smtClean="0">
                <a:solidFill>
                  <a:schemeClr val="tx1"/>
                </a:solidFill>
                <a:latin typeface="Courier New" charset="0"/>
                <a:ea typeface="Courier New" charset="0"/>
                <a:cs typeface="Courier New" charset="0"/>
              </a:rPr>
              <a:t>   122MB   </a:t>
            </a:r>
          </a:p>
          <a:p>
            <a:pPr marL="0" indent="0">
              <a:buNone/>
            </a:pPr>
            <a:r>
              <a:rPr lang="en-US" sz="1600" b="1" dirty="0" smtClean="0">
                <a:solidFill>
                  <a:schemeClr val="tx1"/>
                </a:solidFill>
                <a:latin typeface="Courier New" charset="0"/>
                <a:ea typeface="Courier New" charset="0"/>
                <a:cs typeface="Courier New" charset="0"/>
              </a:rPr>
              <a:t> </a:t>
            </a:r>
            <a:r>
              <a:rPr lang="en-US" sz="1600" b="1" dirty="0" err="1" smtClean="0">
                <a:solidFill>
                  <a:schemeClr val="tx1"/>
                </a:solidFill>
                <a:latin typeface="Courier New" charset="0"/>
                <a:ea typeface="Courier New" charset="0"/>
                <a:cs typeface="Courier New" charset="0"/>
              </a:rPr>
              <a:t>ubuntu</a:t>
            </a:r>
            <a:r>
              <a:rPr lang="en-US" sz="1600" dirty="0" smtClean="0">
                <a:solidFill>
                  <a:schemeClr val="tx1"/>
                </a:solidFill>
                <a:latin typeface="Courier New" charset="0"/>
                <a:ea typeface="Courier New" charset="0"/>
                <a:cs typeface="Courier New" charset="0"/>
              </a:rPr>
              <a:t> 		latest        	2d696327ab2e        	4 </a:t>
            </a:r>
            <a:r>
              <a:rPr lang="en-US" sz="1600" dirty="0">
                <a:solidFill>
                  <a:schemeClr val="tx1"/>
                </a:solidFill>
                <a:latin typeface="Courier New" charset="0"/>
                <a:ea typeface="Courier New" charset="0"/>
                <a:cs typeface="Courier New" charset="0"/>
              </a:rPr>
              <a:t>days ago </a:t>
            </a:r>
            <a:r>
              <a:rPr lang="en-US" sz="1600" dirty="0" smtClean="0">
                <a:solidFill>
                  <a:schemeClr val="tx1"/>
                </a:solidFill>
                <a:latin typeface="Courier New" charset="0"/>
                <a:ea typeface="Courier New" charset="0"/>
                <a:cs typeface="Courier New" charset="0"/>
              </a:rPr>
              <a:t>       122MB</a:t>
            </a:r>
            <a:endParaRPr lang="en-US" sz="1600" dirty="0">
              <a:solidFill>
                <a:schemeClr val="tx1"/>
              </a:solidFill>
              <a:latin typeface="Courier New" charset="0"/>
              <a:ea typeface="Courier New" charset="0"/>
              <a:cs typeface="Courier New" charset="0"/>
            </a:endParaRPr>
          </a:p>
        </p:txBody>
      </p:sp>
      <p:sp>
        <p:nvSpPr>
          <p:cNvPr id="10" name="Content Placeholder 2"/>
          <p:cNvSpPr>
            <a:spLocks noGrp="1"/>
          </p:cNvSpPr>
          <p:nvPr/>
        </p:nvSpPr>
        <p:spPr>
          <a:xfrm>
            <a:off x="2819400" y="3543801"/>
            <a:ext cx="5498536" cy="412805"/>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run </a:t>
            </a:r>
            <a:r>
              <a:rPr lang="en-US" dirty="0" err="1">
                <a:solidFill>
                  <a:schemeClr val="bg1"/>
                </a:solidFill>
                <a:latin typeface="Courier New" charset="0"/>
                <a:ea typeface="Courier New" charset="0"/>
                <a:cs typeface="Courier New" charset="0"/>
              </a:rPr>
              <a:t>helloworld</a:t>
            </a:r>
            <a:endParaRPr lang="en-US" dirty="0">
              <a:solidFill>
                <a:schemeClr val="bg1"/>
              </a:solidFill>
              <a:latin typeface="Courier New" charset="0"/>
              <a:ea typeface="Courier New" charset="0"/>
              <a:cs typeface="Courier New" charset="0"/>
            </a:endParaRPr>
          </a:p>
        </p:txBody>
      </p:sp>
      <p:sp>
        <p:nvSpPr>
          <p:cNvPr id="11" name="Content Placeholder 2"/>
          <p:cNvSpPr>
            <a:spLocks noGrp="1"/>
          </p:cNvSpPr>
          <p:nvPr/>
        </p:nvSpPr>
        <p:spPr>
          <a:xfrm>
            <a:off x="4758759" y="4621512"/>
            <a:ext cx="2674482" cy="487563"/>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dirty="0">
                <a:solidFill>
                  <a:schemeClr val="tx1"/>
                </a:solidFill>
                <a:latin typeface="Courier New" charset="0"/>
                <a:ea typeface="Courier New" charset="0"/>
                <a:cs typeface="Courier New" charset="0"/>
              </a:rPr>
              <a:t>h</a:t>
            </a:r>
            <a:r>
              <a:rPr lang="en-US" sz="2400" b="1" dirty="0" smtClean="0">
                <a:solidFill>
                  <a:schemeClr val="tx1"/>
                </a:solidFill>
                <a:latin typeface="Courier New" charset="0"/>
                <a:ea typeface="Courier New" charset="0"/>
                <a:cs typeface="Courier New" charset="0"/>
              </a:rPr>
              <a:t>ello world</a:t>
            </a:r>
            <a:endParaRPr lang="en-US" sz="2400" b="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68299679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Understanding </a:t>
            </a:r>
            <a:r>
              <a:rPr lang="en-US" dirty="0" err="1" smtClean="0"/>
              <a:t>Dockerization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i="1" dirty="0" smtClean="0"/>
              <a:t> </a:t>
            </a:r>
            <a:r>
              <a:rPr lang="en-US" sz="2400" dirty="0" err="1" smtClean="0"/>
              <a:t>Dockerizing</a:t>
            </a:r>
            <a:r>
              <a:rPr lang="en-US" sz="2400" dirty="0" smtClean="0"/>
              <a:t> </a:t>
            </a:r>
            <a:r>
              <a:rPr lang="en-US" sz="2400" dirty="0"/>
              <a:t>an application is the process of converting an application to run within a Docker </a:t>
            </a:r>
            <a:r>
              <a:rPr lang="en-US" sz="2400" dirty="0" smtClean="0"/>
              <a:t>container</a:t>
            </a:r>
          </a:p>
          <a:p>
            <a:pPr>
              <a:buFont typeface="Wingdings" charset="2"/>
              <a:buChar char="q"/>
            </a:pPr>
            <a:r>
              <a:rPr lang="en-US" sz="2400" dirty="0"/>
              <a:t> </a:t>
            </a:r>
            <a:r>
              <a:rPr lang="en-US" sz="2400" dirty="0" smtClean="0"/>
              <a:t>While </a:t>
            </a:r>
            <a:r>
              <a:rPr lang="en-US" sz="2400" dirty="0" err="1"/>
              <a:t>D</a:t>
            </a:r>
            <a:r>
              <a:rPr lang="en-US" sz="2400" dirty="0" err="1" smtClean="0"/>
              <a:t>ockerizing</a:t>
            </a:r>
            <a:r>
              <a:rPr lang="en-US" sz="2400" dirty="0" smtClean="0"/>
              <a:t> </a:t>
            </a:r>
            <a:r>
              <a:rPr lang="en-US" sz="2400" dirty="0"/>
              <a:t>most applications is straight-forward, there are a few problems that need to be worked around each </a:t>
            </a:r>
            <a:r>
              <a:rPr lang="en-US" sz="2400" dirty="0" smtClean="0"/>
              <a:t>time</a:t>
            </a:r>
          </a:p>
          <a:p>
            <a:r>
              <a:rPr lang="en-US" sz="2400" dirty="0"/>
              <a:t/>
            </a:r>
            <a:br>
              <a:rPr lang="en-US" sz="2400" dirty="0"/>
            </a:br>
            <a:endParaRPr lang="en-US" sz="2400" i="1"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936" y="2744898"/>
            <a:ext cx="3238500" cy="2514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624" y="3057316"/>
            <a:ext cx="2206752" cy="24993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3461490"/>
            <a:ext cx="3886200" cy="248211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087474" flipH="1">
            <a:off x="6477808" y="2965627"/>
            <a:ext cx="1146881" cy="81428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680334">
            <a:off x="3674968" y="4701190"/>
            <a:ext cx="1146881" cy="814285"/>
          </a:xfrm>
          <a:prstGeom prst="rect">
            <a:avLst/>
          </a:prstGeom>
        </p:spPr>
      </p:pic>
    </p:spTree>
    <p:extLst>
      <p:ext uri="{BB962C8B-B14F-4D97-AF65-F5344CB8AC3E}">
        <p14:creationId xmlns:p14="http://schemas.microsoft.com/office/powerpoint/2010/main" val="2529411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Stay Mindful of the Cons</a:t>
            </a:r>
            <a:endParaRPr lang="en-US" dirty="0"/>
          </a:p>
        </p:txBody>
      </p:sp>
      <p:sp>
        <p:nvSpPr>
          <p:cNvPr id="8" name="Content Placeholder 2"/>
          <p:cNvSpPr txBox="1">
            <a:spLocks/>
          </p:cNvSpPr>
          <p:nvPr/>
        </p:nvSpPr>
        <p:spPr>
          <a:xfrm>
            <a:off x="1097279" y="1020094"/>
            <a:ext cx="9951721" cy="439010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charset="2"/>
              <a:buChar char="q"/>
            </a:pPr>
            <a:r>
              <a:rPr lang="en-US" sz="2400" dirty="0" smtClean="0"/>
              <a:t>Two common problems that occur during </a:t>
            </a:r>
            <a:r>
              <a:rPr lang="en-US" sz="2400" dirty="0" err="1" smtClean="0"/>
              <a:t>Dockerization</a:t>
            </a:r>
            <a:r>
              <a:rPr lang="en-US" sz="2400" dirty="0" smtClean="0"/>
              <a:t> are:</a:t>
            </a:r>
          </a:p>
          <a:p>
            <a:pPr lvl="1" fontAlgn="auto">
              <a:buFont typeface="Wingdings" charset="2"/>
              <a:buChar char="q"/>
            </a:pPr>
            <a:r>
              <a:rPr lang="en-US" sz="2400" dirty="0" smtClean="0"/>
              <a:t> Making an application use environment variables when it relies on configuration files</a:t>
            </a:r>
          </a:p>
          <a:p>
            <a:pPr lvl="1" fontAlgn="auto">
              <a:buFont typeface="Wingdings" charset="2"/>
              <a:buChar char="q"/>
            </a:pPr>
            <a:r>
              <a:rPr lang="en-US" sz="2400" dirty="0" smtClean="0"/>
              <a:t> Sending application logs to STDOUT/STDERR when it defaults to files in the container’s file system</a:t>
            </a:r>
            <a:endParaRPr lang="en-US" sz="2400" dirty="0"/>
          </a:p>
          <a:p>
            <a:pPr fontAlgn="auto">
              <a:buFont typeface="Wingdings" charset="2"/>
              <a:buChar char="q"/>
            </a:pPr>
            <a:r>
              <a:rPr lang="en-US" sz="2400" dirty="0" smtClean="0"/>
              <a:t> Remember both of these as we make our way through this course!</a:t>
            </a:r>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08661264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a Simple Java Application </a:t>
            </a:r>
            <a:endParaRPr lang="en-US" dirty="0"/>
          </a:p>
        </p:txBody>
      </p:sp>
      <p:sp>
        <p:nvSpPr>
          <p:cNvPr id="3" name="Content Placeholder 2"/>
          <p:cNvSpPr>
            <a:spLocks noGrp="1"/>
          </p:cNvSpPr>
          <p:nvPr>
            <p:ph idx="1"/>
          </p:nvPr>
        </p:nvSpPr>
        <p:spPr>
          <a:xfrm>
            <a:off x="1097279" y="1066801"/>
            <a:ext cx="10058401" cy="5257799"/>
          </a:xfrm>
        </p:spPr>
        <p:txBody>
          <a:bodyPr>
            <a:normAutofit/>
          </a:bodyPr>
          <a:lstStyle/>
          <a:p>
            <a:pPr>
              <a:buFont typeface="Wingdings" charset="2"/>
              <a:buChar char="q"/>
            </a:pPr>
            <a:r>
              <a:rPr lang="en-US" sz="2400" dirty="0" smtClean="0"/>
              <a:t> </a:t>
            </a:r>
            <a:r>
              <a:rPr lang="en-US" sz="2400" dirty="0">
                <a:solidFill>
                  <a:schemeClr val="tx1"/>
                </a:solidFill>
              </a:rPr>
              <a:t>Create a new Java project:</a:t>
            </a:r>
          </a:p>
          <a:p>
            <a:pPr>
              <a:buFont typeface="Wingdings" charset="2"/>
              <a:buChar char="q"/>
            </a:pPr>
            <a:endParaRPr lang="en-US" sz="2400" dirty="0" smtClean="0"/>
          </a:p>
          <a:p>
            <a:pPr>
              <a:buFont typeface="Wingdings" charset="2"/>
              <a:buChar char="q"/>
            </a:pPr>
            <a:r>
              <a:rPr lang="en-US" sz="2400" dirty="0" smtClean="0"/>
              <a:t> Build the project:</a:t>
            </a:r>
          </a:p>
          <a:p>
            <a:pPr>
              <a:buFont typeface="Wingdings" charset="2"/>
              <a:buChar char="q"/>
            </a:pPr>
            <a:endParaRPr lang="en-US" sz="2400" dirty="0" smtClean="0"/>
          </a:p>
          <a:p>
            <a:pPr>
              <a:buFont typeface="Wingdings" charset="2"/>
              <a:buChar char="q"/>
            </a:pPr>
            <a:r>
              <a:rPr lang="en-US" sz="2400" dirty="0" smtClean="0">
                <a:solidFill>
                  <a:schemeClr val="tx1"/>
                </a:solidFill>
              </a:rPr>
              <a:t> Run </a:t>
            </a:r>
            <a:r>
              <a:rPr lang="en-US" sz="2400" dirty="0">
                <a:solidFill>
                  <a:schemeClr val="tx1"/>
                </a:solidFill>
              </a:rPr>
              <a:t>the Java class</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This shows the output:</a:t>
            </a: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Now, let’s package this application as a Docker image!</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2610418" y="1494500"/>
            <a:ext cx="7828982" cy="5629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mvn</a:t>
            </a:r>
            <a:r>
              <a:rPr lang="en-US" sz="1800" dirty="0" smtClean="0">
                <a:solidFill>
                  <a:schemeClr val="bg1"/>
                </a:solidFill>
                <a:latin typeface="Courier New" charset="0"/>
                <a:ea typeface="Courier New" charset="0"/>
                <a:cs typeface="Courier New" charset="0"/>
              </a:rPr>
              <a:t> </a:t>
            </a:r>
            <a:r>
              <a:rPr lang="en-US" sz="1800" dirty="0" err="1">
                <a:solidFill>
                  <a:schemeClr val="bg1"/>
                </a:solidFill>
                <a:latin typeface="Courier New" charset="0"/>
                <a:ea typeface="Courier New" charset="0"/>
                <a:cs typeface="Courier New" charset="0"/>
              </a:rPr>
              <a:t>archetype:generate</a:t>
            </a:r>
            <a:r>
              <a:rPr lang="en-US" sz="1800" dirty="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DgroupId</a:t>
            </a:r>
            <a:r>
              <a:rPr lang="en-US" sz="1800" dirty="0" smtClean="0">
                <a:solidFill>
                  <a:schemeClr val="bg1"/>
                </a:solidFill>
                <a:latin typeface="Courier New" charset="0"/>
                <a:ea typeface="Courier New" charset="0"/>
                <a:cs typeface="Courier New" charset="0"/>
              </a:rPr>
              <a:t>=</a:t>
            </a:r>
            <a:r>
              <a:rPr lang="en-US" sz="1800" dirty="0" err="1" smtClean="0">
                <a:solidFill>
                  <a:schemeClr val="bg1"/>
                </a:solidFill>
                <a:latin typeface="Courier New" charset="0"/>
                <a:ea typeface="Courier New" charset="0"/>
                <a:cs typeface="Courier New" charset="0"/>
              </a:rPr>
              <a:t>org.examples.java</a:t>
            </a:r>
            <a:r>
              <a:rPr lang="en-US" sz="1800" dirty="0" smtClean="0">
                <a:solidFill>
                  <a:schemeClr val="bg1"/>
                </a:solidFill>
                <a:latin typeface="Courier New" charset="0"/>
                <a:ea typeface="Courier New" charset="0"/>
                <a:cs typeface="Courier New" charset="0"/>
              </a:rPr>
              <a:t> \                                                                        </a:t>
            </a:r>
            <a:r>
              <a:rPr lang="en-US" sz="1800" dirty="0" smtClean="0">
                <a:solidFill>
                  <a:schemeClr val="tx1"/>
                </a:solidFill>
                <a:latin typeface="Courier New" charset="0"/>
                <a:ea typeface="Courier New" charset="0"/>
                <a:cs typeface="Courier New" charset="0"/>
              </a:rPr>
              <a:t>c</a:t>
            </a:r>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DartifactId</a:t>
            </a:r>
            <a:r>
              <a:rPr lang="en-US" sz="1800" dirty="0" smtClean="0">
                <a:solidFill>
                  <a:schemeClr val="bg1"/>
                </a:solidFill>
                <a:latin typeface="Courier New" charset="0"/>
                <a:ea typeface="Courier New" charset="0"/>
                <a:cs typeface="Courier New" charset="0"/>
              </a:rPr>
              <a:t>=</a:t>
            </a:r>
            <a:r>
              <a:rPr lang="en-US" sz="1800" dirty="0" err="1" smtClean="0">
                <a:solidFill>
                  <a:schemeClr val="bg1"/>
                </a:solidFill>
                <a:latin typeface="Courier New" charset="0"/>
                <a:ea typeface="Courier New" charset="0"/>
                <a:cs typeface="Courier New" charset="0"/>
              </a:rPr>
              <a:t>helloworld</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DinteractiveMode</a:t>
            </a:r>
            <a:r>
              <a:rPr lang="en-US" sz="1800" dirty="0">
                <a:solidFill>
                  <a:schemeClr val="bg1"/>
                </a:solidFill>
                <a:latin typeface="Courier New" charset="0"/>
                <a:ea typeface="Courier New" charset="0"/>
                <a:cs typeface="Courier New" charset="0"/>
              </a:rPr>
              <a:t>=false</a:t>
            </a:r>
          </a:p>
        </p:txBody>
      </p:sp>
      <p:sp>
        <p:nvSpPr>
          <p:cNvPr id="7" name="Content Placeholder 2"/>
          <p:cNvSpPr>
            <a:spLocks noGrp="1"/>
          </p:cNvSpPr>
          <p:nvPr/>
        </p:nvSpPr>
        <p:spPr>
          <a:xfrm>
            <a:off x="4696109" y="4463039"/>
            <a:ext cx="2674482" cy="487563"/>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b="1" dirty="0" smtClean="0">
                <a:solidFill>
                  <a:schemeClr val="tx1"/>
                </a:solidFill>
                <a:latin typeface="Courier New" charset="0"/>
                <a:ea typeface="Courier New" charset="0"/>
                <a:cs typeface="Courier New" charset="0"/>
              </a:rPr>
              <a:t>Hello World!</a:t>
            </a:r>
            <a:endParaRPr lang="en-US" sz="2400" b="1" dirty="0">
              <a:solidFill>
                <a:schemeClr val="tx1"/>
              </a:solidFill>
              <a:latin typeface="Courier New" charset="0"/>
              <a:ea typeface="Courier New" charset="0"/>
              <a:cs typeface="Courier New" charset="0"/>
            </a:endParaRPr>
          </a:p>
        </p:txBody>
      </p:sp>
      <p:sp>
        <p:nvSpPr>
          <p:cNvPr id="8" name="Content Placeholder 2"/>
          <p:cNvSpPr>
            <a:spLocks noGrp="1"/>
          </p:cNvSpPr>
          <p:nvPr/>
        </p:nvSpPr>
        <p:spPr>
          <a:xfrm>
            <a:off x="3987810" y="2558040"/>
            <a:ext cx="416559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smtClean="0">
                <a:solidFill>
                  <a:schemeClr val="bg1"/>
                </a:solidFill>
                <a:latin typeface="Courier New" charset="0"/>
                <a:ea typeface="Courier New" charset="0"/>
                <a:cs typeface="Courier New" charset="0"/>
              </a:rPr>
              <a:t>$  cd </a:t>
            </a:r>
            <a:r>
              <a:rPr lang="en-US" sz="1800" dirty="0" err="1">
                <a:solidFill>
                  <a:schemeClr val="bg1"/>
                </a:solidFill>
                <a:latin typeface="Courier New" charset="0"/>
                <a:ea typeface="Courier New" charset="0"/>
                <a:cs typeface="Courier New" charset="0"/>
              </a:rPr>
              <a:t>helloworld</a:t>
            </a:r>
            <a:r>
              <a:rPr lang="en-US" sz="1800" dirty="0">
                <a:solidFill>
                  <a:schemeClr val="bg1"/>
                </a:solidFill>
                <a:latin typeface="Courier New" charset="0"/>
                <a:ea typeface="Courier New" charset="0"/>
                <a:cs typeface="Courier New" charset="0"/>
              </a:rPr>
              <a:t> </a:t>
            </a:r>
            <a:r>
              <a:rPr lang="en-US" sz="1800" dirty="0" err="1">
                <a:solidFill>
                  <a:schemeClr val="bg1"/>
                </a:solidFill>
                <a:latin typeface="Courier New" charset="0"/>
                <a:ea typeface="Courier New" charset="0"/>
                <a:cs typeface="Courier New" charset="0"/>
              </a:rPr>
              <a:t>mvn</a:t>
            </a:r>
            <a:r>
              <a:rPr lang="en-US" sz="1800" dirty="0">
                <a:solidFill>
                  <a:schemeClr val="bg1"/>
                </a:solidFill>
                <a:latin typeface="Courier New" charset="0"/>
                <a:ea typeface="Courier New" charset="0"/>
                <a:cs typeface="Courier New" charset="0"/>
              </a:rPr>
              <a:t> package</a:t>
            </a:r>
          </a:p>
        </p:txBody>
      </p:sp>
      <p:sp>
        <p:nvSpPr>
          <p:cNvPr id="9" name="Content Placeholder 2"/>
          <p:cNvSpPr>
            <a:spLocks noGrp="1"/>
          </p:cNvSpPr>
          <p:nvPr/>
        </p:nvSpPr>
        <p:spPr>
          <a:xfrm>
            <a:off x="1295400" y="3548640"/>
            <a:ext cx="96774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smtClean="0">
                <a:solidFill>
                  <a:schemeClr val="bg1"/>
                </a:solidFill>
                <a:latin typeface="Courier New" charset="0"/>
                <a:ea typeface="Courier New" charset="0"/>
                <a:cs typeface="Courier New" charset="0"/>
              </a:rPr>
              <a:t>$  java </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cp</a:t>
            </a:r>
            <a:r>
              <a:rPr lang="en-US" sz="1800" dirty="0">
                <a:solidFill>
                  <a:schemeClr val="bg1"/>
                </a:solidFill>
                <a:latin typeface="Courier New" charset="0"/>
                <a:ea typeface="Courier New" charset="0"/>
                <a:cs typeface="Courier New" charset="0"/>
              </a:rPr>
              <a:t> target/helloworld-1.0-SNAPSHOT.jar </a:t>
            </a:r>
            <a:r>
              <a:rPr lang="en-US" sz="1800" dirty="0" err="1">
                <a:solidFill>
                  <a:schemeClr val="bg1"/>
                </a:solidFill>
                <a:latin typeface="Courier New" charset="0"/>
                <a:ea typeface="Courier New" charset="0"/>
                <a:cs typeface="Courier New" charset="0"/>
              </a:rPr>
              <a:t>org.examples.java.App</a:t>
            </a:r>
            <a:endParaRPr lang="en-US" sz="18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332368375"/>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Java Docker image</a:t>
            </a:r>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400" dirty="0" smtClean="0"/>
              <a:t> </a:t>
            </a:r>
            <a:r>
              <a:rPr lang="en-US" sz="2400" dirty="0" smtClean="0">
                <a:solidFill>
                  <a:schemeClr val="tx1"/>
                </a:solidFill>
              </a:rPr>
              <a:t>Run the </a:t>
            </a:r>
            <a:r>
              <a:rPr lang="en-US" sz="2400" dirty="0" err="1" smtClean="0">
                <a:solidFill>
                  <a:schemeClr val="tx1"/>
                </a:solidFill>
              </a:rPr>
              <a:t>OpenJDK</a:t>
            </a:r>
            <a:r>
              <a:rPr lang="en-US" sz="2400" dirty="0" smtClean="0">
                <a:solidFill>
                  <a:schemeClr val="tx1"/>
                </a:solidFill>
              </a:rPr>
              <a:t> container in an interactive manner:</a:t>
            </a: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This will open a terminal in the container; check the version of Java:</a:t>
            </a: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Output:</a:t>
            </a: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lvl="1">
              <a:buFont typeface="Wingdings" charset="2"/>
              <a:buChar char="q"/>
            </a:pPr>
            <a:r>
              <a:rPr lang="en-US" sz="2200" dirty="0" smtClean="0">
                <a:solidFill>
                  <a:schemeClr val="tx1"/>
                </a:solidFill>
              </a:rPr>
              <a:t> NOTE: </a:t>
            </a:r>
            <a:r>
              <a:rPr lang="en-US" sz="2400" dirty="0" smtClean="0">
                <a:solidFill>
                  <a:schemeClr val="tx1"/>
                </a:solidFill>
              </a:rPr>
              <a:t>A different JDK version may be shown.</a:t>
            </a:r>
          </a:p>
          <a:p>
            <a:pPr>
              <a:buFont typeface="Wingdings" charset="2"/>
              <a:buChar char="q"/>
            </a:pPr>
            <a:r>
              <a:rPr lang="en-US" sz="2800" dirty="0" smtClean="0">
                <a:solidFill>
                  <a:schemeClr val="tx1"/>
                </a:solidFill>
              </a:rPr>
              <a:t> Exit </a:t>
            </a:r>
            <a:r>
              <a:rPr lang="en-US" sz="2800" dirty="0">
                <a:solidFill>
                  <a:schemeClr val="tx1"/>
                </a:solidFill>
              </a:rPr>
              <a:t>out of the container by typing exit in the container shell.</a:t>
            </a:r>
          </a:p>
          <a:p>
            <a:pPr>
              <a:buFont typeface="Wingdings" charset="2"/>
              <a:buChar char="q"/>
            </a:pPr>
            <a:endParaRPr lang="en-US" sz="2600" dirty="0" smtClean="0">
              <a:solidFill>
                <a:schemeClr val="tx1"/>
              </a:solidFill>
            </a:endParaRPr>
          </a:p>
          <a:p>
            <a:pPr lvl="1">
              <a:buFont typeface="Wingdings" charset="2"/>
              <a:buChar char="q"/>
            </a:pPr>
            <a:endParaRPr lang="en-US" sz="22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3316253" y="1491902"/>
            <a:ext cx="5599147"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run </a:t>
            </a:r>
            <a:r>
              <a:rPr lang="en-US" b="1" dirty="0">
                <a:solidFill>
                  <a:schemeClr val="bg1"/>
                </a:solidFill>
                <a:latin typeface="Courier New" charset="0"/>
                <a:ea typeface="Courier New" charset="0"/>
                <a:cs typeface="Courier New" charset="0"/>
              </a:rPr>
              <a:t>-it</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openjdk</a:t>
            </a:r>
            <a:endParaRPr lang="en-US"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371600" y="3565004"/>
            <a:ext cx="9448800" cy="1289801"/>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err="1">
                <a:solidFill>
                  <a:schemeClr val="tx1"/>
                </a:solidFill>
                <a:latin typeface="Courier New" charset="0"/>
                <a:ea typeface="Courier New" charset="0"/>
                <a:cs typeface="Courier New" charset="0"/>
              </a:rPr>
              <a:t>openjdk</a:t>
            </a:r>
            <a:r>
              <a:rPr lang="en-US" sz="1800" dirty="0">
                <a:solidFill>
                  <a:schemeClr val="tx1"/>
                </a:solidFill>
                <a:latin typeface="Courier New" charset="0"/>
                <a:ea typeface="Courier New" charset="0"/>
                <a:cs typeface="Courier New" charset="0"/>
              </a:rPr>
              <a:t> version "1.8.0_141" </a:t>
            </a:r>
          </a:p>
          <a:p>
            <a:r>
              <a:rPr lang="en-US" sz="1800" dirty="0" err="1">
                <a:solidFill>
                  <a:schemeClr val="tx1"/>
                </a:solidFill>
                <a:latin typeface="Courier New" charset="0"/>
                <a:ea typeface="Courier New" charset="0"/>
                <a:cs typeface="Courier New" charset="0"/>
              </a:rPr>
              <a:t>OpenJDK</a:t>
            </a:r>
            <a:r>
              <a:rPr lang="en-US" sz="1800" dirty="0">
                <a:solidFill>
                  <a:schemeClr val="tx1"/>
                </a:solidFill>
                <a:latin typeface="Courier New" charset="0"/>
                <a:ea typeface="Courier New" charset="0"/>
                <a:cs typeface="Courier New" charset="0"/>
              </a:rPr>
              <a:t> Runtime Environment (build 1.8.0_141-8u141-b15-1~deb9u1-b15) </a:t>
            </a:r>
          </a:p>
          <a:p>
            <a:r>
              <a:rPr lang="en-US" sz="1800" dirty="0" err="1">
                <a:solidFill>
                  <a:schemeClr val="tx1"/>
                </a:solidFill>
                <a:latin typeface="Courier New" charset="0"/>
                <a:ea typeface="Courier New" charset="0"/>
                <a:cs typeface="Courier New" charset="0"/>
              </a:rPr>
              <a:t>OpenJDK</a:t>
            </a:r>
            <a:r>
              <a:rPr lang="en-US" sz="1800" dirty="0">
                <a:solidFill>
                  <a:schemeClr val="tx1"/>
                </a:solidFill>
                <a:latin typeface="Courier New" charset="0"/>
                <a:ea typeface="Courier New" charset="0"/>
                <a:cs typeface="Courier New" charset="0"/>
              </a:rPr>
              <a:t> 64-Bit Server VM (build 25.141-b15, mixed mode)</a:t>
            </a:r>
          </a:p>
        </p:txBody>
      </p:sp>
      <p:sp>
        <p:nvSpPr>
          <p:cNvPr id="8" name="Content Placeholder 2"/>
          <p:cNvSpPr>
            <a:spLocks noGrp="1"/>
          </p:cNvSpPr>
          <p:nvPr/>
        </p:nvSpPr>
        <p:spPr>
          <a:xfrm>
            <a:off x="3124200" y="2528453"/>
            <a:ext cx="59436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root@8d0af9da5258</a:t>
            </a:r>
            <a:r>
              <a:rPr lang="en-US" dirty="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java -version </a:t>
            </a:r>
          </a:p>
        </p:txBody>
      </p:sp>
    </p:spTree>
    <p:extLst>
      <p:ext uri="{BB962C8B-B14F-4D97-AF65-F5344CB8AC3E}">
        <p14:creationId xmlns:p14="http://schemas.microsoft.com/office/powerpoint/2010/main" val="19246573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Docker Containers</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altLang="en-US" dirty="0" smtClean="0"/>
              <a:t>Discovering Docker Containers</a:t>
            </a:r>
            <a:endParaRPr lang="en-US" dirty="0" smtClean="0"/>
          </a:p>
        </p:txBody>
      </p:sp>
    </p:spTree>
    <p:extLst>
      <p:ext uri="{BB962C8B-B14F-4D97-AF65-F5344CB8AC3E}">
        <p14:creationId xmlns:p14="http://schemas.microsoft.com/office/powerpoint/2010/main" val="2174951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Package and </a:t>
            </a:r>
            <a:r>
              <a:rPr lang="en-US" dirty="0" smtClean="0">
                <a:solidFill>
                  <a:schemeClr val="tx1"/>
                </a:solidFill>
              </a:rPr>
              <a:t>Run Java App as </a:t>
            </a:r>
            <a:r>
              <a:rPr lang="en-US" dirty="0">
                <a:solidFill>
                  <a:schemeClr val="tx1"/>
                </a:solidFill>
              </a:rPr>
              <a:t>Docker </a:t>
            </a:r>
            <a:r>
              <a:rPr lang="en-US" dirty="0" smtClean="0">
                <a:solidFill>
                  <a:schemeClr val="tx1"/>
                </a:solidFill>
              </a:rPr>
              <a:t>Image</a:t>
            </a:r>
            <a:endParaRPr lang="en-US" dirty="0">
              <a:solidFill>
                <a:schemeClr val="tx1"/>
              </a:solidFill>
            </a:endParaRPr>
          </a:p>
        </p:txBody>
      </p:sp>
      <p:sp>
        <p:nvSpPr>
          <p:cNvPr id="3" name="Content Placeholder 2"/>
          <p:cNvSpPr>
            <a:spLocks noGrp="1"/>
          </p:cNvSpPr>
          <p:nvPr>
            <p:ph idx="1"/>
          </p:nvPr>
        </p:nvSpPr>
        <p:spPr>
          <a:xfrm>
            <a:off x="1097279" y="1066801"/>
            <a:ext cx="10058401" cy="5392986"/>
          </a:xfrm>
        </p:spPr>
        <p:txBody>
          <a:bodyPr>
            <a:normAutofit/>
          </a:bodyPr>
          <a:lstStyle/>
          <a:p>
            <a:pPr>
              <a:buFont typeface="Wingdings" charset="2"/>
              <a:buChar char="q"/>
            </a:pPr>
            <a:r>
              <a:rPr lang="en-US" sz="2400" dirty="0" smtClean="0"/>
              <a:t> </a:t>
            </a:r>
            <a:r>
              <a:rPr lang="en-US" sz="2400" dirty="0">
                <a:solidFill>
                  <a:schemeClr val="tx1"/>
                </a:solidFill>
              </a:rPr>
              <a:t>Create a new </a:t>
            </a:r>
            <a:r>
              <a:rPr lang="en-US" sz="2400" dirty="0" err="1">
                <a:solidFill>
                  <a:schemeClr val="tx1"/>
                </a:solidFill>
              </a:rPr>
              <a:t>Dockerfile</a:t>
            </a:r>
            <a:r>
              <a:rPr lang="en-US" sz="2400" dirty="0">
                <a:solidFill>
                  <a:schemeClr val="tx1"/>
                </a:solidFill>
              </a:rPr>
              <a:t> in </a:t>
            </a:r>
            <a:r>
              <a:rPr lang="en-US" sz="2400" dirty="0" err="1">
                <a:solidFill>
                  <a:schemeClr val="tx1"/>
                </a:solidFill>
              </a:rPr>
              <a:t>helloworld</a:t>
            </a:r>
            <a:r>
              <a:rPr lang="en-US" sz="2400" dirty="0">
                <a:solidFill>
                  <a:schemeClr val="tx1"/>
                </a:solidFill>
              </a:rPr>
              <a:t> directory and use the following content</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Build the image</a:t>
            </a:r>
            <a:r>
              <a:rPr lang="en-US" sz="2400" dirty="0" smtClean="0">
                <a:solidFill>
                  <a:schemeClr val="tx1"/>
                </a:solidFill>
              </a:rPr>
              <a:t>:</a:t>
            </a: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Output:</a:t>
            </a: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This shows the exactly same output that was printed when the Java class was invoked using Java CLI.</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1066800" y="3581400"/>
            <a:ext cx="8305800" cy="41376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image build -t </a:t>
            </a:r>
            <a:r>
              <a:rPr lang="en-US" sz="2400" dirty="0" err="1">
                <a:solidFill>
                  <a:schemeClr val="bg1"/>
                </a:solidFill>
                <a:latin typeface="Courier New" charset="0"/>
                <a:ea typeface="Courier New" charset="0"/>
                <a:cs typeface="Courier New" charset="0"/>
              </a:rPr>
              <a:t>hello-java:latest</a:t>
            </a:r>
            <a:r>
              <a:rPr lang="en-US" sz="2400" dirty="0">
                <a:solidFill>
                  <a:schemeClr val="bg1"/>
                </a:solidFill>
                <a:latin typeface="Courier New" charset="0"/>
                <a:ea typeface="Courier New" charset="0"/>
                <a:cs typeface="Courier New" charset="0"/>
              </a:rPr>
              <a:t> .</a:t>
            </a:r>
          </a:p>
        </p:txBody>
      </p:sp>
      <p:sp>
        <p:nvSpPr>
          <p:cNvPr id="7" name="Content Placeholder 2"/>
          <p:cNvSpPr>
            <a:spLocks noGrp="1"/>
          </p:cNvSpPr>
          <p:nvPr/>
        </p:nvSpPr>
        <p:spPr>
          <a:xfrm>
            <a:off x="1097279" y="1529599"/>
            <a:ext cx="10591800" cy="1289801"/>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latin typeface="Courier New" charset="0"/>
                <a:ea typeface="Courier New" charset="0"/>
                <a:cs typeface="Courier New" charset="0"/>
              </a:rPr>
              <a:t>FROM </a:t>
            </a:r>
            <a:r>
              <a:rPr lang="en-US" sz="1800" dirty="0" err="1">
                <a:solidFill>
                  <a:schemeClr val="tx1"/>
                </a:solidFill>
                <a:latin typeface="Courier New" charset="0"/>
                <a:ea typeface="Courier New" charset="0"/>
                <a:cs typeface="Courier New" charset="0"/>
              </a:rPr>
              <a:t>openjdk:latest</a:t>
            </a:r>
            <a:r>
              <a:rPr lang="en-US" sz="1800" dirty="0">
                <a:solidFill>
                  <a:schemeClr val="tx1"/>
                </a:solidFill>
                <a:latin typeface="Courier New" charset="0"/>
                <a:ea typeface="Courier New" charset="0"/>
                <a:cs typeface="Courier New" charset="0"/>
              </a:rPr>
              <a:t> </a:t>
            </a:r>
          </a:p>
          <a:p>
            <a:r>
              <a:rPr lang="en-US" sz="1800" dirty="0">
                <a:solidFill>
                  <a:schemeClr val="tx1"/>
                </a:solidFill>
                <a:latin typeface="Courier New" charset="0"/>
                <a:ea typeface="Courier New" charset="0"/>
                <a:cs typeface="Courier New" charset="0"/>
              </a:rPr>
              <a:t>COPY target/helloworld-1.0-SNAPSHOT.jar /</a:t>
            </a:r>
            <a:r>
              <a:rPr lang="en-US" sz="1800" dirty="0" err="1">
                <a:solidFill>
                  <a:schemeClr val="tx1"/>
                </a:solidFill>
                <a:latin typeface="Courier New" charset="0"/>
                <a:ea typeface="Courier New" charset="0"/>
                <a:cs typeface="Courier New" charset="0"/>
              </a:rPr>
              <a:t>usr</a:t>
            </a:r>
            <a:r>
              <a:rPr lang="en-US" sz="1800" dirty="0">
                <a:solidFill>
                  <a:schemeClr val="tx1"/>
                </a:solidFill>
                <a:latin typeface="Courier New" charset="0"/>
                <a:ea typeface="Courier New" charset="0"/>
                <a:cs typeface="Courier New" charset="0"/>
              </a:rPr>
              <a:t>/</a:t>
            </a:r>
            <a:r>
              <a:rPr lang="en-US" sz="1800" dirty="0" err="1">
                <a:solidFill>
                  <a:schemeClr val="tx1"/>
                </a:solidFill>
                <a:latin typeface="Courier New" charset="0"/>
                <a:ea typeface="Courier New" charset="0"/>
                <a:cs typeface="Courier New" charset="0"/>
              </a:rPr>
              <a:t>src</a:t>
            </a:r>
            <a:r>
              <a:rPr lang="en-US" sz="1800" dirty="0">
                <a:solidFill>
                  <a:schemeClr val="tx1"/>
                </a:solidFill>
                <a:latin typeface="Courier New" charset="0"/>
                <a:ea typeface="Courier New" charset="0"/>
                <a:cs typeface="Courier New" charset="0"/>
              </a:rPr>
              <a:t>/helloworld-1.0-SNAPSHOT.jar </a:t>
            </a:r>
          </a:p>
          <a:p>
            <a:r>
              <a:rPr lang="en-US" sz="1800" dirty="0">
                <a:solidFill>
                  <a:schemeClr val="tx1"/>
                </a:solidFill>
                <a:latin typeface="Courier New" charset="0"/>
                <a:ea typeface="Courier New" charset="0"/>
                <a:cs typeface="Courier New" charset="0"/>
              </a:rPr>
              <a:t>CMD java -</a:t>
            </a:r>
            <a:r>
              <a:rPr lang="en-US" sz="1800" dirty="0" err="1">
                <a:solidFill>
                  <a:schemeClr val="tx1"/>
                </a:solidFill>
                <a:latin typeface="Courier New" charset="0"/>
                <a:ea typeface="Courier New" charset="0"/>
                <a:cs typeface="Courier New" charset="0"/>
              </a:rPr>
              <a:t>cp</a:t>
            </a:r>
            <a:r>
              <a:rPr lang="en-US" sz="1800" dirty="0">
                <a:solidFill>
                  <a:schemeClr val="tx1"/>
                </a:solidFill>
                <a:latin typeface="Courier New" charset="0"/>
                <a:ea typeface="Courier New" charset="0"/>
                <a:cs typeface="Courier New" charset="0"/>
              </a:rPr>
              <a:t> /</a:t>
            </a:r>
            <a:r>
              <a:rPr lang="en-US" sz="1800" dirty="0" err="1">
                <a:solidFill>
                  <a:schemeClr val="tx1"/>
                </a:solidFill>
                <a:latin typeface="Courier New" charset="0"/>
                <a:ea typeface="Courier New" charset="0"/>
                <a:cs typeface="Courier New" charset="0"/>
              </a:rPr>
              <a:t>usr</a:t>
            </a:r>
            <a:r>
              <a:rPr lang="en-US" sz="1800" dirty="0">
                <a:solidFill>
                  <a:schemeClr val="tx1"/>
                </a:solidFill>
                <a:latin typeface="Courier New" charset="0"/>
                <a:ea typeface="Courier New" charset="0"/>
                <a:cs typeface="Courier New" charset="0"/>
              </a:rPr>
              <a:t>/</a:t>
            </a:r>
            <a:r>
              <a:rPr lang="en-US" sz="1800" dirty="0" err="1">
                <a:solidFill>
                  <a:schemeClr val="tx1"/>
                </a:solidFill>
                <a:latin typeface="Courier New" charset="0"/>
                <a:ea typeface="Courier New" charset="0"/>
                <a:cs typeface="Courier New" charset="0"/>
              </a:rPr>
              <a:t>src</a:t>
            </a:r>
            <a:r>
              <a:rPr lang="en-US" sz="1800" dirty="0">
                <a:solidFill>
                  <a:schemeClr val="tx1"/>
                </a:solidFill>
                <a:latin typeface="Courier New" charset="0"/>
                <a:ea typeface="Courier New" charset="0"/>
                <a:cs typeface="Courier New" charset="0"/>
              </a:rPr>
              <a:t>/helloworld-1.0-SNAPSHOT.jar </a:t>
            </a:r>
            <a:r>
              <a:rPr lang="en-US" sz="1800" dirty="0" err="1">
                <a:solidFill>
                  <a:schemeClr val="tx1"/>
                </a:solidFill>
                <a:latin typeface="Courier New" charset="0"/>
                <a:ea typeface="Courier New" charset="0"/>
                <a:cs typeface="Courier New" charset="0"/>
              </a:rPr>
              <a:t>org.examples.java.App</a:t>
            </a:r>
            <a:endParaRPr lang="en-US" sz="1800" dirty="0">
              <a:solidFill>
                <a:schemeClr val="tx1"/>
              </a:solidFill>
              <a:latin typeface="Courier New" charset="0"/>
              <a:ea typeface="Courier New" charset="0"/>
              <a:cs typeface="Courier New" charset="0"/>
            </a:endParaRPr>
          </a:p>
          <a:p>
            <a:endParaRPr lang="en-US" sz="1800" dirty="0">
              <a:solidFill>
                <a:schemeClr val="tx1"/>
              </a:solidFill>
              <a:latin typeface="Courier New" charset="0"/>
              <a:ea typeface="Courier New" charset="0"/>
              <a:cs typeface="Courier New"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105903">
            <a:off x="9255297" y="2992784"/>
            <a:ext cx="1146881" cy="814285"/>
          </a:xfrm>
          <a:prstGeom prst="rect">
            <a:avLst/>
          </a:prstGeom>
        </p:spPr>
      </p:pic>
      <p:sp>
        <p:nvSpPr>
          <p:cNvPr id="9" name="TextBox 8"/>
          <p:cNvSpPr txBox="1"/>
          <p:nvPr/>
        </p:nvSpPr>
        <p:spPr>
          <a:xfrm rot="20736510">
            <a:off x="10363211" y="2595442"/>
            <a:ext cx="1256048" cy="1384995"/>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Don’t</a:t>
            </a:r>
          </a:p>
          <a:p>
            <a:pPr algn="ctr"/>
            <a:r>
              <a:rPr lang="en-US" sz="2800" dirty="0" smtClean="0">
                <a:solidFill>
                  <a:srgbClr val="E72102"/>
                </a:solidFill>
                <a:latin typeface="Hand Of Sean (Demo)" charset="0"/>
                <a:ea typeface="Hand Of Sean (Demo)" charset="0"/>
                <a:cs typeface="Hand Of Sean (Demo)" charset="0"/>
              </a:rPr>
              <a:t>Forget</a:t>
            </a:r>
          </a:p>
          <a:p>
            <a:pPr algn="ctr"/>
            <a:r>
              <a:rPr lang="en-US" sz="2800" dirty="0" smtClean="0">
                <a:solidFill>
                  <a:srgbClr val="E72102"/>
                </a:solidFill>
                <a:latin typeface="Hand Of Sean (Demo)" charset="0"/>
                <a:ea typeface="Hand Of Sean (Demo)" charset="0"/>
                <a:cs typeface="Hand Of Sean (Demo)" charset="0"/>
              </a:rPr>
              <a:t>Me!</a:t>
            </a:r>
            <a:endParaRPr lang="en-US" sz="2800" dirty="0">
              <a:solidFill>
                <a:srgbClr val="E72102"/>
              </a:solidFill>
              <a:latin typeface="Hand Of Sean (Demo)" charset="0"/>
              <a:ea typeface="Hand Of Sean (Demo)" charset="0"/>
              <a:cs typeface="Hand Of Sean (Demo)" charset="0"/>
            </a:endParaRPr>
          </a:p>
        </p:txBody>
      </p:sp>
      <p:sp>
        <p:nvSpPr>
          <p:cNvPr id="10" name="Content Placeholder 2"/>
          <p:cNvSpPr>
            <a:spLocks noGrp="1"/>
          </p:cNvSpPr>
          <p:nvPr/>
        </p:nvSpPr>
        <p:spPr>
          <a:xfrm>
            <a:off x="4800600" y="4267200"/>
            <a:ext cx="2588284" cy="575529"/>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smtClean="0">
                <a:solidFill>
                  <a:schemeClr val="tx1"/>
                </a:solidFill>
                <a:latin typeface="Courier New" charset="0"/>
                <a:ea typeface="Courier New" charset="0"/>
                <a:cs typeface="Courier New" charset="0"/>
              </a:rPr>
              <a:t>Hello World!</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87901797"/>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Difference </a:t>
            </a:r>
            <a:r>
              <a:rPr lang="en-US" dirty="0" smtClean="0">
                <a:solidFill>
                  <a:schemeClr val="tx1"/>
                </a:solidFill>
              </a:rPr>
              <a:t>Between </a:t>
            </a:r>
            <a:r>
              <a:rPr lang="en-US" dirty="0">
                <a:solidFill>
                  <a:schemeClr val="tx1"/>
                </a:solidFill>
              </a:rPr>
              <a:t>CMD and ENTRYPOINT</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b="1" dirty="0">
                <a:solidFill>
                  <a:schemeClr val="tx1"/>
                </a:solidFill>
                <a:latin typeface="Courier New" charset="0"/>
                <a:ea typeface="Courier New" charset="0"/>
                <a:cs typeface="Courier New" charset="0"/>
              </a:rPr>
              <a:t>CMD</a:t>
            </a:r>
            <a:r>
              <a:rPr lang="en-US" sz="2400" dirty="0">
                <a:solidFill>
                  <a:schemeClr val="tx1"/>
                </a:solidFill>
              </a:rPr>
              <a:t> will work for most of the </a:t>
            </a:r>
            <a:r>
              <a:rPr lang="en-US" sz="2400" dirty="0" smtClean="0">
                <a:solidFill>
                  <a:schemeClr val="tx1"/>
                </a:solidFill>
              </a:rPr>
              <a:t>cases</a:t>
            </a:r>
            <a:endParaRPr lang="en-US" sz="2400" dirty="0">
              <a:solidFill>
                <a:schemeClr val="tx1"/>
              </a:solidFill>
            </a:endParaRPr>
          </a:p>
          <a:p>
            <a:pPr>
              <a:buFont typeface="Wingdings" charset="2"/>
              <a:buChar char="q"/>
            </a:pPr>
            <a:r>
              <a:rPr lang="en-US" sz="2400" dirty="0" smtClean="0">
                <a:solidFill>
                  <a:schemeClr val="tx1"/>
                </a:solidFill>
              </a:rPr>
              <a:t> Default </a:t>
            </a:r>
            <a:r>
              <a:rPr lang="en-US" sz="2400" dirty="0">
                <a:solidFill>
                  <a:schemeClr val="tx1"/>
                </a:solidFill>
              </a:rPr>
              <a:t>entry point for a container is </a:t>
            </a:r>
            <a:r>
              <a:rPr lang="en-US" sz="2400" dirty="0">
                <a:solidFill>
                  <a:schemeClr val="tx1"/>
                </a:solidFill>
                <a:latin typeface="Courier New" charset="0"/>
                <a:ea typeface="Courier New" charset="0"/>
                <a:cs typeface="Courier New" charset="0"/>
              </a:rPr>
              <a:t>/bin/</a:t>
            </a:r>
            <a:r>
              <a:rPr lang="en-US" sz="2400" dirty="0" err="1">
                <a:solidFill>
                  <a:schemeClr val="tx1"/>
                </a:solidFill>
                <a:latin typeface="Courier New" charset="0"/>
                <a:ea typeface="Courier New" charset="0"/>
                <a:cs typeface="Courier New" charset="0"/>
              </a:rPr>
              <a:t>sh</a:t>
            </a:r>
            <a:r>
              <a:rPr lang="en-US" sz="2400" dirty="0">
                <a:solidFill>
                  <a:schemeClr val="tx1"/>
                </a:solidFill>
              </a:rPr>
              <a:t>, the default </a:t>
            </a:r>
            <a:r>
              <a:rPr lang="en-US" sz="2400" dirty="0" smtClean="0">
                <a:solidFill>
                  <a:schemeClr val="tx1"/>
                </a:solidFill>
              </a:rPr>
              <a:t>shell</a:t>
            </a:r>
            <a:r>
              <a:rPr lang="en-US" sz="2400" dirty="0">
                <a:solidFill>
                  <a:schemeClr val="tx1"/>
                </a:solidFill>
              </a:rPr>
              <a:t>s</a:t>
            </a:r>
            <a:endParaRPr lang="en-US" sz="2400" dirty="0" smtClean="0">
              <a:solidFill>
                <a:schemeClr val="tx1"/>
              </a:solidFill>
            </a:endParaRPr>
          </a:p>
          <a:p>
            <a:pPr>
              <a:buFont typeface="Wingdings" charset="2"/>
              <a:buChar char="q"/>
            </a:pPr>
            <a:r>
              <a:rPr lang="en-US" sz="2400" dirty="0">
                <a:solidFill>
                  <a:schemeClr val="tx1"/>
                </a:solidFill>
              </a:rPr>
              <a:t> Running a container as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container run -it </a:t>
            </a:r>
            <a:r>
              <a:rPr lang="en-US" sz="2400" dirty="0" err="1">
                <a:solidFill>
                  <a:schemeClr val="tx1"/>
                </a:solidFill>
                <a:latin typeface="Courier New" charset="0"/>
                <a:ea typeface="Courier New" charset="0"/>
                <a:cs typeface="Courier New" charset="0"/>
              </a:rPr>
              <a:t>ubuntu</a:t>
            </a:r>
            <a:r>
              <a:rPr lang="en-US" sz="2400" dirty="0">
                <a:solidFill>
                  <a:schemeClr val="tx1"/>
                </a:solidFill>
              </a:rPr>
              <a:t> uses that command and starts the default </a:t>
            </a:r>
            <a:r>
              <a:rPr lang="en-US" sz="2400" dirty="0" smtClean="0">
                <a:solidFill>
                  <a:schemeClr val="tx1"/>
                </a:solidFill>
              </a:rPr>
              <a:t>shell</a:t>
            </a:r>
          </a:p>
          <a:p>
            <a:pPr>
              <a:buFont typeface="Wingdings" charset="2"/>
              <a:buChar char="q"/>
            </a:pPr>
            <a:r>
              <a:rPr lang="en-US" sz="2400" dirty="0">
                <a:solidFill>
                  <a:schemeClr val="tx1"/>
                </a:solidFill>
              </a:rPr>
              <a:t> The output is shown as:</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2895600" y="3352800"/>
            <a:ext cx="5426040" cy="418253"/>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container run -it </a:t>
            </a:r>
            <a:r>
              <a:rPr lang="en-US" dirty="0" err="1">
                <a:solidFill>
                  <a:schemeClr val="bg1"/>
                </a:solidFill>
                <a:latin typeface="Courier New" charset="0"/>
                <a:ea typeface="Courier New" charset="0"/>
                <a:cs typeface="Courier New" charset="0"/>
              </a:rPr>
              <a:t>ubuntu</a:t>
            </a:r>
            <a:r>
              <a:rPr lang="en-US" dirty="0">
                <a:solidFill>
                  <a:schemeClr val="bg1"/>
                </a:solidFill>
                <a:latin typeface="Courier New" charset="0"/>
                <a:ea typeface="Courier New" charset="0"/>
                <a:cs typeface="Courier New" charset="0"/>
              </a:rPr>
              <a:t> </a:t>
            </a:r>
          </a:p>
        </p:txBody>
      </p:sp>
      <p:sp>
        <p:nvSpPr>
          <p:cNvPr id="7" name="Content Placeholder 2"/>
          <p:cNvSpPr>
            <a:spLocks noGrp="1"/>
          </p:cNvSpPr>
          <p:nvPr/>
        </p:nvSpPr>
        <p:spPr>
          <a:xfrm>
            <a:off x="5410200" y="3733800"/>
            <a:ext cx="4084321" cy="487563"/>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a:solidFill>
                  <a:schemeClr val="tx1"/>
                </a:solidFill>
                <a:latin typeface="Courier New" charset="0"/>
                <a:ea typeface="Courier New" charset="0"/>
                <a:cs typeface="Courier New" charset="0"/>
              </a:rPr>
              <a:t>root@88976ddee107</a:t>
            </a:r>
            <a:r>
              <a:rPr lang="en-US" sz="2400" dirty="0" smtClean="0">
                <a:solidFill>
                  <a:schemeClr val="tx1"/>
                </a:solidFill>
                <a:latin typeface="Courier New" charset="0"/>
                <a:ea typeface="Courier New" charset="0"/>
                <a:cs typeface="Courier New" charset="0"/>
              </a:rPr>
              <a:t>:/#</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2042664124"/>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Difference </a:t>
            </a:r>
            <a:r>
              <a:rPr lang="en-US" dirty="0" smtClean="0">
                <a:solidFill>
                  <a:schemeClr val="tx1"/>
                </a:solidFill>
              </a:rPr>
              <a:t>Between </a:t>
            </a:r>
            <a:r>
              <a:rPr lang="en-US" dirty="0">
                <a:solidFill>
                  <a:schemeClr val="tx1"/>
                </a:solidFill>
              </a:rPr>
              <a:t>CMD and ENTRYPOINT</a:t>
            </a:r>
          </a:p>
        </p:txBody>
      </p:sp>
      <p:sp>
        <p:nvSpPr>
          <p:cNvPr id="3" name="Content Placeholder 2"/>
          <p:cNvSpPr>
            <a:spLocks noGrp="1"/>
          </p:cNvSpPr>
          <p:nvPr>
            <p:ph idx="1"/>
          </p:nvPr>
        </p:nvSpPr>
        <p:spPr>
          <a:xfrm>
            <a:off x="1097279" y="1066801"/>
            <a:ext cx="10058401" cy="5257799"/>
          </a:xfrm>
        </p:spPr>
        <p:txBody>
          <a:bodyPr>
            <a:normAutofit/>
          </a:bodyPr>
          <a:lstStyle/>
          <a:p>
            <a:pPr>
              <a:buFont typeface="Wingdings" charset="2"/>
              <a:buChar char="q"/>
            </a:pPr>
            <a:r>
              <a:rPr lang="en-US" sz="2400" dirty="0" smtClean="0">
                <a:solidFill>
                  <a:schemeClr val="tx1"/>
                </a:solidFill>
              </a:rPr>
              <a:t> </a:t>
            </a:r>
            <a:r>
              <a:rPr lang="en-US" sz="2400" b="1" dirty="0">
                <a:solidFill>
                  <a:schemeClr val="tx1"/>
                </a:solidFill>
                <a:latin typeface="Courier New" charset="0"/>
                <a:ea typeface="Courier New" charset="0"/>
                <a:cs typeface="Courier New" charset="0"/>
              </a:rPr>
              <a:t>ENTRYPOINT</a:t>
            </a:r>
            <a:r>
              <a:rPr lang="en-US" sz="2400" dirty="0">
                <a:solidFill>
                  <a:schemeClr val="tx1"/>
                </a:solidFill>
              </a:rPr>
              <a:t> allows to override the entry point to some other command, and even customize </a:t>
            </a:r>
            <a:r>
              <a:rPr lang="en-US" sz="2400" dirty="0" smtClean="0">
                <a:solidFill>
                  <a:schemeClr val="tx1"/>
                </a:solidFill>
              </a:rPr>
              <a:t>it</a:t>
            </a:r>
          </a:p>
          <a:p>
            <a:pPr>
              <a:buFont typeface="Wingdings" charset="2"/>
              <a:buChar char="q"/>
            </a:pPr>
            <a:r>
              <a:rPr lang="en-US" sz="2400" dirty="0">
                <a:solidFill>
                  <a:schemeClr val="tx1"/>
                </a:solidFill>
              </a:rPr>
              <a:t> For example, a container can be started as</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This command overrides the entry point to the container to </a:t>
            </a:r>
            <a:r>
              <a:rPr lang="en-US" sz="2400" dirty="0">
                <a:solidFill>
                  <a:schemeClr val="tx1"/>
                </a:solidFill>
                <a:latin typeface="Courier New" charset="0"/>
                <a:ea typeface="Courier New" charset="0"/>
                <a:cs typeface="Courier New" charset="0"/>
              </a:rPr>
              <a:t>/</a:t>
            </a:r>
            <a:r>
              <a:rPr lang="en-US" sz="2400" dirty="0" smtClean="0">
                <a:solidFill>
                  <a:schemeClr val="tx1"/>
                </a:solidFill>
                <a:latin typeface="Courier New" charset="0"/>
                <a:ea typeface="Courier New" charset="0"/>
                <a:cs typeface="Courier New" charset="0"/>
              </a:rPr>
              <a:t>bin/cat</a:t>
            </a:r>
          </a:p>
          <a:p>
            <a:pPr>
              <a:buFont typeface="Wingdings" charset="2"/>
              <a:buChar char="q"/>
            </a:pPr>
            <a:r>
              <a:rPr lang="en-US" sz="2400" dirty="0">
                <a:solidFill>
                  <a:schemeClr val="tx1"/>
                </a:solidFill>
              </a:rPr>
              <a:t> The argument(s) passed to the CLI are used by the entry point.</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1990531" y="2385118"/>
            <a:ext cx="8229600" cy="1958281"/>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container run -it --</a:t>
            </a:r>
            <a:r>
              <a:rPr lang="en-US" dirty="0" err="1">
                <a:solidFill>
                  <a:schemeClr val="bg1"/>
                </a:solidFill>
                <a:latin typeface="Courier New" charset="0"/>
                <a:ea typeface="Courier New" charset="0"/>
                <a:cs typeface="Courier New" charset="0"/>
              </a:rPr>
              <a:t>entrypoint</a:t>
            </a:r>
            <a:r>
              <a:rPr lang="en-US" dirty="0">
                <a:solidFill>
                  <a:schemeClr val="bg1"/>
                </a:solidFill>
                <a:latin typeface="Courier New" charset="0"/>
                <a:ea typeface="Courier New" charset="0"/>
                <a:cs typeface="Courier New" charset="0"/>
              </a:rPr>
              <a:t>=/</a:t>
            </a:r>
            <a:r>
              <a:rPr lang="en-US" dirty="0" smtClean="0">
                <a:solidFill>
                  <a:schemeClr val="bg1"/>
                </a:solidFill>
                <a:latin typeface="Courier New" charset="0"/>
                <a:ea typeface="Courier New" charset="0"/>
                <a:cs typeface="Courier New" charset="0"/>
              </a:rPr>
              <a:t>bin/cat \ </a:t>
            </a:r>
            <a:r>
              <a:rPr lang="en-US" dirty="0" err="1">
                <a:solidFill>
                  <a:schemeClr val="bg1"/>
                </a:solidFill>
                <a:latin typeface="Courier New" charset="0"/>
                <a:ea typeface="Courier New" charset="0"/>
                <a:cs typeface="Courier New" charset="0"/>
              </a:rPr>
              <a:t>ubuntu</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etc</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passwd</a:t>
            </a:r>
            <a:r>
              <a:rPr lang="en-US" dirty="0">
                <a:solidFill>
                  <a:schemeClr val="bg1"/>
                </a:solidFill>
                <a:latin typeface="Courier New" charset="0"/>
                <a:ea typeface="Courier New" charset="0"/>
                <a:cs typeface="Courier New" charset="0"/>
              </a:rPr>
              <a:t> root:x:0:0:root:/root:/</a:t>
            </a:r>
            <a:r>
              <a:rPr lang="en-US" dirty="0" smtClean="0">
                <a:solidFill>
                  <a:schemeClr val="bg1"/>
                </a:solidFill>
                <a:latin typeface="Courier New" charset="0"/>
                <a:ea typeface="Courier New" charset="0"/>
                <a:cs typeface="Courier New" charset="0"/>
              </a:rPr>
              <a:t>bin/bash \ </a:t>
            </a:r>
            <a:r>
              <a:rPr lang="en-US" dirty="0">
                <a:solidFill>
                  <a:schemeClr val="bg1"/>
                </a:solidFill>
                <a:latin typeface="Courier New" charset="0"/>
                <a:ea typeface="Courier New" charset="0"/>
                <a:cs typeface="Courier New" charset="0"/>
              </a:rPr>
              <a:t>daemon:x:1:1:daemon:/</a:t>
            </a:r>
            <a:r>
              <a:rPr lang="en-US" dirty="0" err="1">
                <a:solidFill>
                  <a:schemeClr val="bg1"/>
                </a:solidFill>
                <a:latin typeface="Courier New" charset="0"/>
                <a:ea typeface="Courier New" charset="0"/>
                <a:cs typeface="Courier New" charset="0"/>
              </a:rPr>
              <a:t>usr</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sbin</a:t>
            </a:r>
            <a:r>
              <a:rPr lang="en-US" dirty="0">
                <a:solidFill>
                  <a:schemeClr val="bg1"/>
                </a:solidFill>
                <a:latin typeface="Courier New" charset="0"/>
                <a:ea typeface="Courier New" charset="0"/>
                <a:cs typeface="Courier New" charset="0"/>
              </a:rPr>
              <a:t>:/</a:t>
            </a:r>
            <a:r>
              <a:rPr lang="en-US" dirty="0" err="1" smtClean="0">
                <a:solidFill>
                  <a:schemeClr val="bg1"/>
                </a:solidFill>
                <a:latin typeface="Courier New" charset="0"/>
                <a:ea typeface="Courier New" charset="0"/>
                <a:cs typeface="Courier New" charset="0"/>
              </a:rPr>
              <a:t>usr</a:t>
            </a:r>
            <a:r>
              <a:rPr lang="en-US" dirty="0" smtClean="0">
                <a:solidFill>
                  <a:schemeClr val="bg1"/>
                </a:solidFill>
                <a:latin typeface="Courier New" charset="0"/>
                <a:ea typeface="Courier New" charset="0"/>
                <a:cs typeface="Courier New" charset="0"/>
              </a:rPr>
              <a:t>/</a:t>
            </a:r>
            <a:r>
              <a:rPr lang="en-US" dirty="0" err="1" smtClean="0">
                <a:solidFill>
                  <a:schemeClr val="bg1"/>
                </a:solidFill>
                <a:latin typeface="Courier New" charset="0"/>
                <a:ea typeface="Courier New" charset="0"/>
                <a:cs typeface="Courier New" charset="0"/>
              </a:rPr>
              <a:t>sbin</a:t>
            </a:r>
            <a:r>
              <a:rPr lang="en-US" dirty="0" smtClean="0">
                <a:solidFill>
                  <a:schemeClr val="bg1"/>
                </a:solidFill>
                <a:latin typeface="Courier New" charset="0"/>
                <a:ea typeface="Courier New" charset="0"/>
                <a:cs typeface="Courier New" charset="0"/>
              </a:rPr>
              <a:t>/</a:t>
            </a:r>
            <a:r>
              <a:rPr lang="en-US" dirty="0" err="1" smtClean="0">
                <a:solidFill>
                  <a:schemeClr val="bg1"/>
                </a:solidFill>
                <a:latin typeface="Courier New" charset="0"/>
                <a:ea typeface="Courier New" charset="0"/>
                <a:cs typeface="Courier New" charset="0"/>
              </a:rPr>
              <a:t>nologin</a:t>
            </a:r>
            <a:r>
              <a:rPr lang="en-US" dirty="0" smtClean="0">
                <a:solidFill>
                  <a:schemeClr val="bg1"/>
                </a:solidFill>
                <a:latin typeface="Courier New" charset="0"/>
                <a:ea typeface="Courier New" charset="0"/>
                <a:cs typeface="Courier New" charset="0"/>
              </a:rPr>
              <a:t> \ bin:x:2:2:bin</a:t>
            </a:r>
            <a:r>
              <a:rPr lang="en-US" dirty="0">
                <a:solidFill>
                  <a:schemeClr val="bg1"/>
                </a:solidFill>
                <a:latin typeface="Courier New" charset="0"/>
                <a:ea typeface="Courier New" charset="0"/>
                <a:cs typeface="Courier New" charset="0"/>
              </a:rPr>
              <a:t>:/bin:/</a:t>
            </a:r>
            <a:r>
              <a:rPr lang="en-US" dirty="0" err="1" smtClean="0">
                <a:solidFill>
                  <a:schemeClr val="bg1"/>
                </a:solidFill>
                <a:latin typeface="Courier New" charset="0"/>
                <a:ea typeface="Courier New" charset="0"/>
                <a:cs typeface="Courier New" charset="0"/>
              </a:rPr>
              <a:t>usr</a:t>
            </a:r>
            <a:r>
              <a:rPr lang="en-US" dirty="0" smtClean="0">
                <a:solidFill>
                  <a:schemeClr val="bg1"/>
                </a:solidFill>
                <a:latin typeface="Courier New" charset="0"/>
                <a:ea typeface="Courier New" charset="0"/>
                <a:cs typeface="Courier New" charset="0"/>
              </a:rPr>
              <a:t>/</a:t>
            </a:r>
            <a:r>
              <a:rPr lang="en-US" dirty="0" err="1" smtClean="0">
                <a:solidFill>
                  <a:schemeClr val="bg1"/>
                </a:solidFill>
                <a:latin typeface="Courier New" charset="0"/>
                <a:ea typeface="Courier New" charset="0"/>
                <a:cs typeface="Courier New" charset="0"/>
              </a:rPr>
              <a:t>sbin</a:t>
            </a:r>
            <a:r>
              <a:rPr lang="en-US" dirty="0" smtClean="0">
                <a:solidFill>
                  <a:schemeClr val="bg1"/>
                </a:solidFill>
                <a:latin typeface="Courier New" charset="0"/>
                <a:ea typeface="Courier New" charset="0"/>
                <a:cs typeface="Courier New" charset="0"/>
              </a:rPr>
              <a:t>/</a:t>
            </a:r>
            <a:r>
              <a:rPr lang="en-US" dirty="0" err="1" smtClean="0">
                <a:solidFill>
                  <a:schemeClr val="bg1"/>
                </a:solidFill>
                <a:latin typeface="Courier New" charset="0"/>
                <a:ea typeface="Courier New" charset="0"/>
                <a:cs typeface="Courier New" charset="0"/>
              </a:rPr>
              <a:t>nologin</a:t>
            </a:r>
            <a:r>
              <a:rPr lang="en-US" dirty="0" smtClean="0">
                <a:solidFill>
                  <a:schemeClr val="bg1"/>
                </a:solidFill>
                <a:latin typeface="Courier New" charset="0"/>
                <a:ea typeface="Courier New" charset="0"/>
                <a:cs typeface="Courier New" charset="0"/>
              </a:rPr>
              <a:t> \ sys:x:3:3:sys</a:t>
            </a:r>
            <a:r>
              <a:rPr lang="en-US" dirty="0">
                <a:solidFill>
                  <a:schemeClr val="bg1"/>
                </a:solidFill>
                <a:latin typeface="Courier New" charset="0"/>
                <a:ea typeface="Courier New" charset="0"/>
                <a:cs typeface="Courier New" charset="0"/>
              </a:rPr>
              <a:t>:/dev:/</a:t>
            </a:r>
            <a:r>
              <a:rPr lang="en-US" dirty="0" err="1">
                <a:solidFill>
                  <a:schemeClr val="bg1"/>
                </a:solidFill>
                <a:latin typeface="Courier New" charset="0"/>
                <a:ea typeface="Courier New" charset="0"/>
                <a:cs typeface="Courier New" charset="0"/>
              </a:rPr>
              <a:t>usr</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sbin</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nologin</a:t>
            </a:r>
            <a:r>
              <a:rPr lang="en-US" dirty="0">
                <a:solidFill>
                  <a:schemeClr val="bg1"/>
                </a:solidFill>
                <a:latin typeface="Courier New" charset="0"/>
                <a:ea typeface="Courier New" charset="0"/>
                <a:cs typeface="Courier New" charset="0"/>
              </a:rPr>
              <a:t> . . .</a:t>
            </a:r>
          </a:p>
        </p:txBody>
      </p:sp>
      <p:sp>
        <p:nvSpPr>
          <p:cNvPr id="7" name="Content Placeholder 2"/>
          <p:cNvSpPr>
            <a:spLocks noGrp="1"/>
          </p:cNvSpPr>
          <p:nvPr/>
        </p:nvSpPr>
        <p:spPr>
          <a:xfrm>
            <a:off x="6466829" y="4188086"/>
            <a:ext cx="4084321" cy="48756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solidFill>
                  <a:schemeClr val="tx1"/>
                </a:solidFill>
                <a:latin typeface="Courier New" charset="0"/>
                <a:ea typeface="Courier New" charset="0"/>
                <a:cs typeface="Courier New" charset="0"/>
              </a:rPr>
              <a:t>root@88976ddee107:/#</a:t>
            </a:r>
          </a:p>
          <a:p>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697281436"/>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Difference </a:t>
            </a:r>
            <a:r>
              <a:rPr lang="en-US" dirty="0" smtClean="0">
                <a:solidFill>
                  <a:schemeClr val="tx1"/>
                </a:solidFill>
              </a:rPr>
              <a:t>Between ADD and COPY</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solidFill>
                  <a:schemeClr val="tx1"/>
                </a:solidFill>
              </a:rPr>
              <a:t> </a:t>
            </a:r>
            <a:r>
              <a:rPr lang="en-US" sz="2400" b="1" dirty="0">
                <a:solidFill>
                  <a:schemeClr val="tx1"/>
                </a:solidFill>
                <a:latin typeface="Courier New" charset="0"/>
                <a:ea typeface="Courier New" charset="0"/>
                <a:cs typeface="Courier New" charset="0"/>
              </a:rPr>
              <a:t>COPY</a:t>
            </a:r>
            <a:r>
              <a:rPr lang="en-US" sz="2400" dirty="0">
                <a:solidFill>
                  <a:schemeClr val="tx1"/>
                </a:solidFill>
              </a:rPr>
              <a:t> will work for most of the </a:t>
            </a:r>
            <a:r>
              <a:rPr lang="en-US" sz="2400" dirty="0" smtClean="0">
                <a:solidFill>
                  <a:schemeClr val="tx1"/>
                </a:solidFill>
              </a:rPr>
              <a:t>cases</a:t>
            </a:r>
          </a:p>
          <a:p>
            <a:pPr>
              <a:buFont typeface="Wingdings" charset="2"/>
              <a:buChar char="q"/>
            </a:pPr>
            <a:r>
              <a:rPr lang="en-US" sz="2400" dirty="0">
                <a:solidFill>
                  <a:schemeClr val="tx1"/>
                </a:solidFill>
              </a:rPr>
              <a:t> </a:t>
            </a:r>
            <a:r>
              <a:rPr lang="en-US" sz="2400" b="1" dirty="0">
                <a:solidFill>
                  <a:schemeClr val="tx1"/>
                </a:solidFill>
                <a:latin typeface="Courier New" charset="0"/>
                <a:ea typeface="Courier New" charset="0"/>
                <a:cs typeface="Courier New" charset="0"/>
              </a:rPr>
              <a:t>ADD</a:t>
            </a:r>
            <a:r>
              <a:rPr lang="en-US" sz="2400" dirty="0">
                <a:solidFill>
                  <a:schemeClr val="tx1"/>
                </a:solidFill>
              </a:rPr>
              <a:t> has all capabilities of </a:t>
            </a:r>
            <a:r>
              <a:rPr lang="en-US" sz="2400" dirty="0">
                <a:solidFill>
                  <a:schemeClr val="tx1"/>
                </a:solidFill>
                <a:latin typeface="Courier New" charset="0"/>
                <a:ea typeface="Courier New" charset="0"/>
                <a:cs typeface="Courier New" charset="0"/>
              </a:rPr>
              <a:t>COPY</a:t>
            </a:r>
            <a:r>
              <a:rPr lang="en-US" sz="2400" dirty="0">
                <a:solidFill>
                  <a:schemeClr val="tx1"/>
                </a:solidFill>
              </a:rPr>
              <a:t> and has the following additional </a:t>
            </a:r>
            <a:r>
              <a:rPr lang="en-US" sz="2400" dirty="0" smtClean="0">
                <a:solidFill>
                  <a:schemeClr val="tx1"/>
                </a:solidFill>
              </a:rPr>
              <a:t>features:</a:t>
            </a:r>
          </a:p>
          <a:p>
            <a:pPr marL="457200" indent="-457200">
              <a:buClr>
                <a:schemeClr val="tx1"/>
              </a:buClr>
              <a:buFont typeface="+mj-lt"/>
              <a:buAutoNum type="arabicPeriod"/>
            </a:pPr>
            <a:r>
              <a:rPr lang="en-US" sz="2400" dirty="0">
                <a:solidFill>
                  <a:schemeClr val="tx1"/>
                </a:solidFill>
              </a:rPr>
              <a:t> </a:t>
            </a:r>
            <a:r>
              <a:rPr lang="en-US" sz="2400" dirty="0" smtClean="0">
                <a:solidFill>
                  <a:schemeClr val="tx1"/>
                </a:solidFill>
              </a:rPr>
              <a:t>Allows </a:t>
            </a:r>
            <a:r>
              <a:rPr lang="en-US" sz="2400" dirty="0">
                <a:solidFill>
                  <a:schemeClr val="tx1"/>
                </a:solidFill>
              </a:rPr>
              <a:t>tar file auto-extraction in the </a:t>
            </a:r>
            <a:r>
              <a:rPr lang="en-US" sz="2400" dirty="0" smtClean="0">
                <a:solidFill>
                  <a:schemeClr val="tx1"/>
                </a:solidFill>
              </a:rPr>
              <a:t>image</a:t>
            </a:r>
          </a:p>
          <a:p>
            <a:pPr lvl="1">
              <a:buFont typeface="Wingdings" charset="2"/>
              <a:buChar char="q"/>
            </a:pPr>
            <a:r>
              <a:rPr lang="en-US" sz="2400" dirty="0">
                <a:solidFill>
                  <a:schemeClr val="tx1"/>
                </a:solidFill>
              </a:rPr>
              <a:t> F</a:t>
            </a:r>
            <a:r>
              <a:rPr lang="en-US" sz="2400" dirty="0" smtClean="0">
                <a:solidFill>
                  <a:schemeClr val="tx1"/>
                </a:solidFill>
              </a:rPr>
              <a:t>or example:</a:t>
            </a:r>
          </a:p>
          <a:p>
            <a:pPr lvl="1">
              <a:buFont typeface="Wingdings" charset="2"/>
              <a:buChar char="q"/>
            </a:pPr>
            <a:endParaRPr lang="en-US" sz="2400" dirty="0" smtClean="0">
              <a:solidFill>
                <a:schemeClr val="tx1"/>
              </a:solidFill>
              <a:latin typeface="Courier New" charset="0"/>
              <a:ea typeface="Courier New" charset="0"/>
              <a:cs typeface="Courier New" charset="0"/>
            </a:endParaRPr>
          </a:p>
          <a:p>
            <a:pPr marL="457200" indent="-457200">
              <a:buClr>
                <a:schemeClr val="tx1"/>
              </a:buClr>
              <a:buFont typeface="+mj-lt"/>
              <a:buAutoNum type="arabicPeriod"/>
            </a:pPr>
            <a:r>
              <a:rPr lang="en-US" sz="2400" dirty="0" smtClean="0">
                <a:solidFill>
                  <a:schemeClr val="tx1"/>
                </a:solidFill>
                <a:ea typeface="Courier New" charset="0"/>
                <a:cs typeface="Courier New" charset="0"/>
              </a:rPr>
              <a:t> </a:t>
            </a:r>
            <a:r>
              <a:rPr lang="en-US" sz="2400" dirty="0" smtClean="0">
                <a:solidFill>
                  <a:schemeClr val="tx1"/>
                </a:solidFill>
              </a:rPr>
              <a:t>Allows files to be downloaded from a remote URL</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8" name="Content Placeholder 2"/>
          <p:cNvSpPr>
            <a:spLocks noGrp="1"/>
          </p:cNvSpPr>
          <p:nvPr/>
        </p:nvSpPr>
        <p:spPr>
          <a:xfrm>
            <a:off x="3764279" y="2743200"/>
            <a:ext cx="4693921"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a:buNone/>
            </a:pPr>
            <a:r>
              <a:rPr lang="en-US" dirty="0">
                <a:solidFill>
                  <a:schemeClr val="bg1"/>
                </a:solidFill>
                <a:latin typeface="Courier New" charset="0"/>
                <a:ea typeface="Courier New" charset="0"/>
                <a:cs typeface="Courier New" charset="0"/>
              </a:rPr>
              <a:t>ADD </a:t>
            </a:r>
            <a:r>
              <a:rPr lang="en-US" dirty="0" err="1">
                <a:solidFill>
                  <a:schemeClr val="bg1"/>
                </a:solidFill>
                <a:latin typeface="Courier New" charset="0"/>
                <a:ea typeface="Courier New" charset="0"/>
                <a:cs typeface="Courier New" charset="0"/>
              </a:rPr>
              <a:t>app.tar.gz</a:t>
            </a:r>
            <a:r>
              <a:rPr lang="en-US" dirty="0">
                <a:solidFill>
                  <a:schemeClr val="bg1"/>
                </a:solidFill>
                <a:latin typeface="Courier New" charset="0"/>
                <a:ea typeface="Courier New" charset="0"/>
                <a:cs typeface="Courier New" charset="0"/>
              </a:rPr>
              <a:t> /opt/</a:t>
            </a:r>
            <a:r>
              <a:rPr lang="en-US" dirty="0" err="1">
                <a:solidFill>
                  <a:schemeClr val="bg1"/>
                </a:solidFill>
                <a:latin typeface="Courier New" charset="0"/>
                <a:ea typeface="Courier New" charset="0"/>
                <a:cs typeface="Courier New" charset="0"/>
              </a:rPr>
              <a:t>var</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myapp</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203559324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097280" y="1027853"/>
            <a:ext cx="10058401" cy="480229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Font typeface="Wingdings" charset="2"/>
              <a:buChar char="q"/>
            </a:pPr>
            <a:r>
              <a:rPr lang="en-US" sz="2400" dirty="0" smtClean="0">
                <a:solidFill>
                  <a:schemeClr val="tx1"/>
                </a:solidFill>
              </a:rPr>
              <a:t> </a:t>
            </a:r>
            <a:r>
              <a:rPr lang="en-US" sz="2400" dirty="0">
                <a:solidFill>
                  <a:schemeClr val="tx1"/>
                </a:solidFill>
              </a:rPr>
              <a:t>Docker images can be saved using </a:t>
            </a:r>
            <a:r>
              <a:rPr lang="en-US" sz="2400" dirty="0">
                <a:solidFill>
                  <a:schemeClr val="tx1"/>
                </a:solidFill>
                <a:latin typeface="Courier New" charset="0"/>
                <a:ea typeface="Courier New" charset="0"/>
                <a:cs typeface="Courier New" charset="0"/>
              </a:rPr>
              <a:t>image save</a:t>
            </a:r>
            <a:r>
              <a:rPr lang="en-US" sz="2400" dirty="0">
                <a:solidFill>
                  <a:schemeClr val="tx1"/>
                </a:solidFill>
              </a:rPr>
              <a:t> command to a </a:t>
            </a:r>
            <a:r>
              <a:rPr lang="en-US" sz="2400" dirty="0">
                <a:solidFill>
                  <a:schemeClr val="tx1"/>
                </a:solidFill>
                <a:latin typeface="Courier New" charset="0"/>
                <a:ea typeface="Courier New" charset="0"/>
                <a:cs typeface="Courier New" charset="0"/>
              </a:rPr>
              <a:t>.tar</a:t>
            </a:r>
            <a:r>
              <a:rPr lang="en-US" sz="2400" dirty="0">
                <a:solidFill>
                  <a:schemeClr val="tx1"/>
                </a:solidFill>
              </a:rPr>
              <a:t> file:</a:t>
            </a:r>
          </a:p>
          <a:p>
            <a:pPr fontAlgn="auto">
              <a:buFont typeface="Wingdings" charset="2"/>
              <a:buChar char="q"/>
            </a:pPr>
            <a:endParaRPr lang="en-US" sz="2400" dirty="0" smtClean="0">
              <a:solidFill>
                <a:schemeClr val="tx1"/>
              </a:solidFill>
            </a:endParaRPr>
          </a:p>
          <a:p>
            <a:pPr fontAlgn="auto">
              <a:buFont typeface="Wingdings" charset="2"/>
              <a:buChar char="q"/>
            </a:pPr>
            <a:endParaRPr lang="en-US" sz="2400" dirty="0">
              <a:solidFill>
                <a:schemeClr val="tx1"/>
              </a:solidFill>
            </a:endParaRPr>
          </a:p>
          <a:p>
            <a:pPr fontAlgn="auto">
              <a:buFont typeface="Wingdings" charset="2"/>
              <a:buChar char="q"/>
            </a:pPr>
            <a:r>
              <a:rPr lang="en-US" sz="2400" dirty="0" smtClean="0">
                <a:solidFill>
                  <a:schemeClr val="tx1"/>
                </a:solidFill>
              </a:rPr>
              <a:t> </a:t>
            </a:r>
            <a:r>
              <a:rPr lang="en-US" sz="2400" dirty="0">
                <a:solidFill>
                  <a:schemeClr val="tx1"/>
                </a:solidFill>
              </a:rPr>
              <a:t>These tar files can then be imported using </a:t>
            </a:r>
            <a:r>
              <a:rPr lang="en-US" sz="2400" dirty="0">
                <a:solidFill>
                  <a:schemeClr val="tx1"/>
                </a:solidFill>
                <a:latin typeface="Courier New" charset="0"/>
                <a:ea typeface="Courier New" charset="0"/>
                <a:cs typeface="Courier New" charset="0"/>
              </a:rPr>
              <a:t>load</a:t>
            </a:r>
            <a:r>
              <a:rPr lang="en-US" sz="2400" dirty="0">
                <a:solidFill>
                  <a:schemeClr val="tx1"/>
                </a:solidFill>
              </a:rPr>
              <a:t> command:</a:t>
            </a:r>
          </a:p>
          <a:p>
            <a:pPr fontAlgn="auto">
              <a:buFont typeface="Wingdings" charset="2"/>
              <a:buChar char="q"/>
            </a:pPr>
            <a:endParaRPr lang="en-US" sz="2400" dirty="0" smtClean="0">
              <a:solidFill>
                <a:schemeClr val="tx1"/>
              </a:solidFill>
            </a:endParaRPr>
          </a:p>
          <a:p>
            <a:pPr fontAlgn="auto">
              <a:buFont typeface="Wingdings" charset="2"/>
              <a:buChar char="q"/>
            </a:pPr>
            <a:endParaRPr lang="en-US" sz="2400" dirty="0" smtClean="0">
              <a:solidFill>
                <a:schemeClr val="tx1"/>
              </a:solidFill>
            </a:endParaRPr>
          </a:p>
          <a:p>
            <a:pPr fontAlgn="auto">
              <a:buFont typeface="Wingdings" charset="2"/>
              <a:buChar char="q"/>
            </a:pPr>
            <a:endParaRPr lang="en-US" sz="2400" dirty="0" smtClean="0">
              <a:solidFill>
                <a:schemeClr val="tx1"/>
              </a:solidFill>
            </a:endParaRPr>
          </a:p>
        </p:txBody>
      </p:sp>
      <p:sp>
        <p:nvSpPr>
          <p:cNvPr id="2" name="Title 1"/>
          <p:cNvSpPr>
            <a:spLocks noGrp="1"/>
          </p:cNvSpPr>
          <p:nvPr>
            <p:ph type="title"/>
          </p:nvPr>
        </p:nvSpPr>
        <p:spPr/>
        <p:txBody>
          <a:bodyPr>
            <a:normAutofit/>
          </a:bodyPr>
          <a:lstStyle/>
          <a:p>
            <a:r>
              <a:rPr lang="en-US" dirty="0">
                <a:solidFill>
                  <a:schemeClr val="tx1"/>
                </a:solidFill>
              </a:rPr>
              <a:t>Import and </a:t>
            </a:r>
            <a:r>
              <a:rPr lang="en-US" dirty="0" smtClean="0">
                <a:solidFill>
                  <a:schemeClr val="tx1"/>
                </a:solidFill>
              </a:rPr>
              <a:t>Export </a:t>
            </a:r>
            <a:r>
              <a:rPr lang="en-US" dirty="0">
                <a:solidFill>
                  <a:schemeClr val="tx1"/>
                </a:solidFill>
              </a:rPr>
              <a:t>I</a:t>
            </a:r>
            <a:r>
              <a:rPr lang="en-US" dirty="0" smtClean="0">
                <a:solidFill>
                  <a:schemeClr val="tx1"/>
                </a:solidFill>
              </a:rPr>
              <a:t>mages</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2463810" y="1530928"/>
            <a:ext cx="7289790" cy="374072"/>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image save </a:t>
            </a:r>
            <a:r>
              <a:rPr lang="en-US" dirty="0" err="1">
                <a:solidFill>
                  <a:schemeClr val="bg1"/>
                </a:solidFill>
                <a:latin typeface="Courier New" charset="0"/>
                <a:ea typeface="Courier New" charset="0"/>
                <a:cs typeface="Courier New" charset="0"/>
              </a:rPr>
              <a:t>helloworld</a:t>
            </a:r>
            <a:r>
              <a:rPr lang="en-US" dirty="0">
                <a:solidFill>
                  <a:schemeClr val="bg1"/>
                </a:solidFill>
                <a:latin typeface="Courier New" charset="0"/>
                <a:ea typeface="Courier New" charset="0"/>
                <a:cs typeface="Courier New" charset="0"/>
              </a:rPr>
              <a:t> &gt; </a:t>
            </a:r>
            <a:r>
              <a:rPr lang="en-US" dirty="0" err="1">
                <a:solidFill>
                  <a:schemeClr val="bg1"/>
                </a:solidFill>
                <a:latin typeface="Courier New" charset="0"/>
                <a:ea typeface="Courier New" charset="0"/>
                <a:cs typeface="Courier New" charset="0"/>
              </a:rPr>
              <a:t>helloworld.tar</a:t>
            </a:r>
            <a:endParaRPr lang="en-US" dirty="0">
              <a:solidFill>
                <a:schemeClr val="bg1"/>
              </a:solidFill>
              <a:latin typeface="Courier New" charset="0"/>
              <a:ea typeface="Courier New" charset="0"/>
              <a:cs typeface="Courier New"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004719"/>
            <a:ext cx="4267200" cy="3319881"/>
          </a:xfrm>
          <a:prstGeom prst="rect">
            <a:avLst/>
          </a:prstGeom>
        </p:spPr>
      </p:pic>
      <p:sp>
        <p:nvSpPr>
          <p:cNvPr id="8" name="Content Placeholder 2"/>
          <p:cNvSpPr>
            <a:spLocks noGrp="1"/>
          </p:cNvSpPr>
          <p:nvPr/>
        </p:nvSpPr>
        <p:spPr>
          <a:xfrm>
            <a:off x="3313922" y="3108495"/>
            <a:ext cx="5601478" cy="396705"/>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image load -</a:t>
            </a:r>
            <a:r>
              <a:rPr lang="en-US" dirty="0" err="1">
                <a:solidFill>
                  <a:schemeClr val="bg1"/>
                </a:solidFill>
                <a:latin typeface="Courier New" charset="0"/>
                <a:ea typeface="Courier New" charset="0"/>
                <a:cs typeface="Courier New" charset="0"/>
              </a:rPr>
              <a:t>i</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helloworld.tar</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14379585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Our Application Server - Interactively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Run </a:t>
            </a:r>
            <a:r>
              <a:rPr lang="en-US" sz="2400" dirty="0" err="1">
                <a:solidFill>
                  <a:schemeClr val="tx1"/>
                </a:solidFill>
              </a:rPr>
              <a:t>WildFly</a:t>
            </a:r>
            <a:r>
              <a:rPr lang="en-US" sz="2400" dirty="0">
                <a:solidFill>
                  <a:schemeClr val="tx1"/>
                </a:solidFill>
              </a:rPr>
              <a:t> container in an interactive </a:t>
            </a:r>
            <a:r>
              <a:rPr lang="en-US" sz="2400" dirty="0" smtClean="0">
                <a:solidFill>
                  <a:schemeClr val="tx1"/>
                </a:solidFill>
              </a:rPr>
              <a:t>mode, like this:</a:t>
            </a:r>
          </a:p>
          <a:p>
            <a:pPr>
              <a:buFont typeface="Wingdings" charset="2"/>
              <a:buChar char="q"/>
            </a:pPr>
            <a:endParaRPr lang="en-US" sz="2400" dirty="0">
              <a:solidFill>
                <a:schemeClr val="tx1"/>
              </a:solidFill>
            </a:endParaRPr>
          </a:p>
          <a:p>
            <a:pPr>
              <a:buFont typeface="Wingdings" charset="2"/>
              <a:buChar char="q"/>
            </a:pPr>
            <a:r>
              <a:rPr lang="en-US" sz="2400" dirty="0">
                <a:solidFill>
                  <a:schemeClr val="tx1"/>
                </a:solidFill>
              </a:rPr>
              <a:t> This will show the </a:t>
            </a:r>
            <a:r>
              <a:rPr lang="en-US" sz="2400" b="1" dirty="0">
                <a:solidFill>
                  <a:schemeClr val="tx1"/>
                </a:solidFill>
              </a:rPr>
              <a:t>output</a:t>
            </a:r>
            <a:r>
              <a:rPr lang="en-US" sz="2400" dirty="0">
                <a:solidFill>
                  <a:schemeClr val="tx1"/>
                </a:solidFill>
              </a:rPr>
              <a:t> as:</a:t>
            </a: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2209800" y="1505094"/>
            <a:ext cx="7894321" cy="399906"/>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smtClean="0">
                <a:solidFill>
                  <a:schemeClr val="bg1"/>
                </a:solidFill>
                <a:latin typeface="Courier New" charset="0"/>
                <a:ea typeface="Courier New" charset="0"/>
                <a:cs typeface="Courier New" charset="0"/>
              </a:rPr>
              <a:t>$  </a:t>
            </a:r>
            <a:r>
              <a:rPr lang="en-US" sz="2400" dirty="0" err="1" smtClean="0">
                <a:solidFill>
                  <a:schemeClr val="bg1"/>
                </a:solidFill>
                <a:latin typeface="Courier New" charset="0"/>
                <a:ea typeface="Courier New" charset="0"/>
                <a:cs typeface="Courier New" charset="0"/>
              </a:rPr>
              <a:t>docker</a:t>
            </a:r>
            <a:r>
              <a:rPr lang="en-US" sz="2400" dirty="0" smtClean="0">
                <a:solidFill>
                  <a:schemeClr val="bg1"/>
                </a:solidFill>
                <a:latin typeface="Courier New" charset="0"/>
                <a:ea typeface="Courier New" charset="0"/>
                <a:cs typeface="Courier New" charset="0"/>
              </a:rPr>
              <a:t> </a:t>
            </a:r>
            <a:r>
              <a:rPr lang="en-US" sz="2400" dirty="0">
                <a:solidFill>
                  <a:schemeClr val="bg1"/>
                </a:solidFill>
                <a:latin typeface="Courier New" charset="0"/>
                <a:ea typeface="Courier New" charset="0"/>
                <a:cs typeface="Courier New" charset="0"/>
              </a:rPr>
              <a:t>container run -it </a:t>
            </a:r>
            <a:r>
              <a:rPr lang="en-US" sz="2400" dirty="0" err="1">
                <a:solidFill>
                  <a:schemeClr val="bg1"/>
                </a:solidFill>
                <a:latin typeface="Courier New" charset="0"/>
                <a:ea typeface="Courier New" charset="0"/>
                <a:cs typeface="Courier New" charset="0"/>
              </a:rPr>
              <a:t>jboss</a:t>
            </a:r>
            <a:r>
              <a:rPr lang="en-US" sz="2400" dirty="0">
                <a:solidFill>
                  <a:schemeClr val="bg1"/>
                </a:solidFill>
                <a:latin typeface="Courier New" charset="0"/>
                <a:ea typeface="Courier New" charset="0"/>
                <a:cs typeface="Courier New" charset="0"/>
              </a:rPr>
              <a:t>/</a:t>
            </a:r>
            <a:r>
              <a:rPr lang="en-US" sz="2400" dirty="0" err="1">
                <a:solidFill>
                  <a:schemeClr val="bg1"/>
                </a:solidFill>
                <a:latin typeface="Courier New" charset="0"/>
                <a:ea typeface="Courier New" charset="0"/>
                <a:cs typeface="Courier New" charset="0"/>
              </a:rPr>
              <a:t>wildfly</a:t>
            </a:r>
            <a:endParaRPr lang="en-US" sz="24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533400" y="2514600"/>
            <a:ext cx="11201400" cy="3716587"/>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200"/>
              </a:spcBef>
              <a:buNone/>
            </a:pPr>
            <a:r>
              <a:rPr lang="en-US" sz="1600" dirty="0" smtClean="0">
                <a:solidFill>
                  <a:schemeClr val="tx1"/>
                </a:solidFill>
                <a:latin typeface="Courier New" charset="0"/>
                <a:ea typeface="Courier New" charset="0"/>
                <a:cs typeface="Courier New" charset="0"/>
              </a:rPr>
              <a:t> ========================================================================= </a:t>
            </a:r>
            <a:endParaRPr lang="en-US" sz="1600" dirty="0">
              <a:solidFill>
                <a:schemeClr val="tx1"/>
              </a:solidFill>
              <a:latin typeface="Courier New" charset="0"/>
              <a:ea typeface="Courier New" charset="0"/>
              <a:cs typeface="Courier New" charset="0"/>
            </a:endParaRPr>
          </a:p>
          <a:p>
            <a:pPr marL="0" indent="0">
              <a:spcBef>
                <a:spcPts val="200"/>
              </a:spcBef>
              <a:buNone/>
            </a:pPr>
            <a:endParaRPr lang="en-US" sz="1600" dirty="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a:t>
            </a:r>
            <a:r>
              <a:rPr lang="en-US" sz="1600" dirty="0" err="1" smtClean="0">
                <a:solidFill>
                  <a:schemeClr val="tx1"/>
                </a:solidFill>
                <a:latin typeface="Courier New" charset="0"/>
                <a:ea typeface="Courier New" charset="0"/>
                <a:cs typeface="Courier New" charset="0"/>
              </a:rPr>
              <a:t>JBoss</a:t>
            </a:r>
            <a:r>
              <a:rPr lang="en-US" sz="1600" dirty="0" smtClean="0">
                <a:solidFill>
                  <a:schemeClr val="tx1"/>
                </a:solidFill>
                <a:latin typeface="Courier New" charset="0"/>
                <a:ea typeface="Courier New" charset="0"/>
                <a:cs typeface="Courier New" charset="0"/>
              </a:rPr>
              <a:t> </a:t>
            </a:r>
            <a:r>
              <a:rPr lang="en-US" sz="1600" dirty="0">
                <a:solidFill>
                  <a:schemeClr val="tx1"/>
                </a:solidFill>
                <a:latin typeface="Courier New" charset="0"/>
                <a:ea typeface="Courier New" charset="0"/>
                <a:cs typeface="Courier New" charset="0"/>
              </a:rPr>
              <a:t>Bootstrap Environment </a:t>
            </a:r>
          </a:p>
          <a:p>
            <a:pPr marL="0" indent="0">
              <a:spcBef>
                <a:spcPts val="200"/>
              </a:spcBef>
              <a:buNone/>
            </a:pPr>
            <a:endParaRPr lang="en-US" sz="1600" dirty="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JBOSS_HOME</a:t>
            </a:r>
            <a:r>
              <a:rPr lang="en-US" sz="1600" dirty="0">
                <a:solidFill>
                  <a:schemeClr val="tx1"/>
                </a:solidFill>
                <a:latin typeface="Courier New" charset="0"/>
                <a:ea typeface="Courier New" charset="0"/>
                <a:cs typeface="Courier New" charset="0"/>
              </a:rPr>
              <a:t>: /opt/</a:t>
            </a:r>
            <a:r>
              <a:rPr lang="en-US" sz="1600" dirty="0" err="1">
                <a:solidFill>
                  <a:schemeClr val="tx1"/>
                </a:solidFill>
                <a:latin typeface="Courier New" charset="0"/>
                <a:ea typeface="Courier New" charset="0"/>
                <a:cs typeface="Courier New" charset="0"/>
              </a:rPr>
              <a:t>jboss</a:t>
            </a:r>
            <a:r>
              <a:rPr lang="en-US" sz="1600" dirty="0">
                <a:solidFill>
                  <a:schemeClr val="tx1"/>
                </a:solidFill>
                <a:latin typeface="Courier New" charset="0"/>
                <a:ea typeface="Courier New" charset="0"/>
                <a:cs typeface="Courier New" charset="0"/>
              </a:rPr>
              <a:t>/</a:t>
            </a:r>
            <a:r>
              <a:rPr lang="en-US" sz="1600" dirty="0" err="1">
                <a:solidFill>
                  <a:schemeClr val="tx1"/>
                </a:solidFill>
                <a:latin typeface="Courier New" charset="0"/>
                <a:ea typeface="Courier New" charset="0"/>
                <a:cs typeface="Courier New" charset="0"/>
              </a:rPr>
              <a:t>wildfly</a:t>
            </a:r>
            <a:r>
              <a:rPr lang="en-US" sz="1600" dirty="0">
                <a:solidFill>
                  <a:schemeClr val="tx1"/>
                </a:solidFill>
                <a:latin typeface="Courier New" charset="0"/>
                <a:ea typeface="Courier New" charset="0"/>
                <a:cs typeface="Courier New" charset="0"/>
              </a:rPr>
              <a:t> </a:t>
            </a:r>
          </a:p>
          <a:p>
            <a:pPr marL="0" indent="0">
              <a:spcBef>
                <a:spcPts val="200"/>
              </a:spcBef>
              <a:buNone/>
            </a:pPr>
            <a:r>
              <a:rPr lang="en-US" sz="1600" dirty="0" smtClean="0">
                <a:solidFill>
                  <a:schemeClr val="tx1"/>
                </a:solidFill>
                <a:latin typeface="Courier New" charset="0"/>
                <a:ea typeface="Courier New" charset="0"/>
                <a:cs typeface="Courier New" charset="0"/>
              </a:rPr>
              <a:t> </a:t>
            </a:r>
            <a:endParaRPr lang="en-US" sz="1600" dirty="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JAVA</a:t>
            </a:r>
            <a:r>
              <a:rPr lang="en-US" sz="1600" dirty="0">
                <a:solidFill>
                  <a:schemeClr val="tx1"/>
                </a:solidFill>
                <a:latin typeface="Courier New" charset="0"/>
                <a:ea typeface="Courier New" charset="0"/>
                <a:cs typeface="Courier New" charset="0"/>
              </a:rPr>
              <a:t>: /</a:t>
            </a:r>
            <a:r>
              <a:rPr lang="en-US" sz="1600" dirty="0" err="1">
                <a:solidFill>
                  <a:schemeClr val="tx1"/>
                </a:solidFill>
                <a:latin typeface="Courier New" charset="0"/>
                <a:ea typeface="Courier New" charset="0"/>
                <a:cs typeface="Courier New" charset="0"/>
              </a:rPr>
              <a:t>usr</a:t>
            </a:r>
            <a:r>
              <a:rPr lang="en-US" sz="1600" dirty="0">
                <a:solidFill>
                  <a:schemeClr val="tx1"/>
                </a:solidFill>
                <a:latin typeface="Courier New" charset="0"/>
                <a:ea typeface="Courier New" charset="0"/>
                <a:cs typeface="Courier New" charset="0"/>
              </a:rPr>
              <a:t>/lib/</a:t>
            </a:r>
            <a:r>
              <a:rPr lang="en-US" sz="1600" dirty="0" err="1">
                <a:solidFill>
                  <a:schemeClr val="tx1"/>
                </a:solidFill>
                <a:latin typeface="Courier New" charset="0"/>
                <a:ea typeface="Courier New" charset="0"/>
                <a:cs typeface="Courier New" charset="0"/>
              </a:rPr>
              <a:t>jvm</a:t>
            </a:r>
            <a:r>
              <a:rPr lang="en-US" sz="1600" dirty="0">
                <a:solidFill>
                  <a:schemeClr val="tx1"/>
                </a:solidFill>
                <a:latin typeface="Courier New" charset="0"/>
                <a:ea typeface="Courier New" charset="0"/>
                <a:cs typeface="Courier New" charset="0"/>
              </a:rPr>
              <a:t>/java/bin/java </a:t>
            </a:r>
          </a:p>
          <a:p>
            <a:pPr marL="0" indent="0">
              <a:spcBef>
                <a:spcPts val="200"/>
              </a:spcBef>
              <a:buNone/>
            </a:pPr>
            <a:r>
              <a:rPr lang="en-US" sz="1600" dirty="0" smtClean="0">
                <a:solidFill>
                  <a:schemeClr val="tx1"/>
                </a:solidFill>
                <a:latin typeface="Courier New" charset="0"/>
                <a:ea typeface="Courier New" charset="0"/>
                <a:cs typeface="Courier New" charset="0"/>
              </a:rPr>
              <a:t> . </a:t>
            </a:r>
            <a:r>
              <a:rPr lang="en-US" sz="1600" dirty="0">
                <a:solidFill>
                  <a:schemeClr val="tx1"/>
                </a:solidFill>
                <a:latin typeface="Courier New" charset="0"/>
                <a:ea typeface="Courier New" charset="0"/>
                <a:cs typeface="Courier New" charset="0"/>
              </a:rPr>
              <a:t>. . </a:t>
            </a:r>
          </a:p>
          <a:p>
            <a:pPr marL="0" indent="0">
              <a:spcBef>
                <a:spcPts val="200"/>
              </a:spcBef>
              <a:buNone/>
            </a:pPr>
            <a:r>
              <a:rPr lang="en-US" sz="1600" dirty="0" smtClean="0">
                <a:solidFill>
                  <a:schemeClr val="tx1"/>
                </a:solidFill>
                <a:latin typeface="Courier New" charset="0"/>
                <a:ea typeface="Courier New" charset="0"/>
                <a:cs typeface="Courier New" charset="0"/>
              </a:rPr>
              <a:t> 00:26:27,455 </a:t>
            </a:r>
            <a:r>
              <a:rPr lang="en-US" sz="1600" dirty="0">
                <a:solidFill>
                  <a:schemeClr val="tx1"/>
                </a:solidFill>
                <a:latin typeface="Courier New" charset="0"/>
                <a:ea typeface="Courier New" charset="0"/>
                <a:cs typeface="Courier New" charset="0"/>
              </a:rPr>
              <a:t>INFO [</a:t>
            </a:r>
            <a:r>
              <a:rPr lang="en-US" sz="1600" dirty="0" err="1">
                <a:solidFill>
                  <a:schemeClr val="tx1"/>
                </a:solidFill>
                <a:latin typeface="Courier New" charset="0"/>
                <a:ea typeface="Courier New" charset="0"/>
                <a:cs typeface="Courier New" charset="0"/>
              </a:rPr>
              <a:t>org.jboss.as</a:t>
            </a:r>
            <a:r>
              <a:rPr lang="en-US" sz="1600" dirty="0">
                <a:solidFill>
                  <a:schemeClr val="tx1"/>
                </a:solidFill>
                <a:latin typeface="Courier New" charset="0"/>
                <a:ea typeface="Courier New" charset="0"/>
                <a:cs typeface="Courier New" charset="0"/>
              </a:rPr>
              <a:t>] (Controller Boot Thread) WFLYSRV0060: Http management interface listening on http://127.0.0.1:9990/management </a:t>
            </a:r>
          </a:p>
          <a:p>
            <a:pPr marL="0" indent="0">
              <a:spcBef>
                <a:spcPts val="200"/>
              </a:spcBef>
              <a:buNone/>
            </a:pPr>
            <a:r>
              <a:rPr lang="en-US" sz="1600" dirty="0" smtClean="0">
                <a:solidFill>
                  <a:schemeClr val="tx1"/>
                </a:solidFill>
                <a:latin typeface="Courier New" charset="0"/>
                <a:ea typeface="Courier New" charset="0"/>
                <a:cs typeface="Courier New" charset="0"/>
              </a:rPr>
              <a:t> 00:26:27,456 </a:t>
            </a:r>
            <a:r>
              <a:rPr lang="en-US" sz="1600" dirty="0">
                <a:solidFill>
                  <a:schemeClr val="tx1"/>
                </a:solidFill>
                <a:latin typeface="Courier New" charset="0"/>
                <a:ea typeface="Courier New" charset="0"/>
                <a:cs typeface="Courier New" charset="0"/>
              </a:rPr>
              <a:t>INFO [</a:t>
            </a:r>
            <a:r>
              <a:rPr lang="en-US" sz="1600" dirty="0" err="1">
                <a:solidFill>
                  <a:schemeClr val="tx1"/>
                </a:solidFill>
                <a:latin typeface="Courier New" charset="0"/>
                <a:ea typeface="Courier New" charset="0"/>
                <a:cs typeface="Courier New" charset="0"/>
              </a:rPr>
              <a:t>org.jboss.as</a:t>
            </a:r>
            <a:r>
              <a:rPr lang="en-US" sz="1600" dirty="0">
                <a:solidFill>
                  <a:schemeClr val="tx1"/>
                </a:solidFill>
                <a:latin typeface="Courier New" charset="0"/>
                <a:ea typeface="Courier New" charset="0"/>
                <a:cs typeface="Courier New" charset="0"/>
              </a:rPr>
              <a:t>] (Controller Boot Thread) WFLYSRV0051: Admin console listening on http://127.0.0.1:9990 </a:t>
            </a:r>
            <a:endParaRPr lang="en-US" sz="1600" dirty="0" smtClean="0">
              <a:solidFill>
                <a:schemeClr val="tx1"/>
              </a:solidFill>
              <a:latin typeface="Courier New" charset="0"/>
              <a:ea typeface="Courier New" charset="0"/>
              <a:cs typeface="Courier New" charset="0"/>
            </a:endParaRPr>
          </a:p>
          <a:p>
            <a:pPr marL="0" indent="0">
              <a:spcBef>
                <a:spcPts val="200"/>
              </a:spcBef>
              <a:buNone/>
            </a:pPr>
            <a:r>
              <a:rPr lang="en-US" sz="1600" dirty="0" smtClean="0">
                <a:solidFill>
                  <a:schemeClr val="tx1"/>
                </a:solidFill>
                <a:latin typeface="Courier New" charset="0"/>
                <a:ea typeface="Courier New" charset="0"/>
                <a:cs typeface="Courier New" charset="0"/>
              </a:rPr>
              <a:t> 00:26:27,457 </a:t>
            </a:r>
            <a:r>
              <a:rPr lang="en-US" sz="1600" dirty="0">
                <a:solidFill>
                  <a:schemeClr val="tx1"/>
                </a:solidFill>
                <a:latin typeface="Courier New" charset="0"/>
                <a:ea typeface="Courier New" charset="0"/>
                <a:cs typeface="Courier New" charset="0"/>
              </a:rPr>
              <a:t>INFO [</a:t>
            </a:r>
            <a:r>
              <a:rPr lang="en-US" sz="1600" dirty="0" err="1">
                <a:solidFill>
                  <a:schemeClr val="tx1"/>
                </a:solidFill>
                <a:latin typeface="Courier New" charset="0"/>
                <a:ea typeface="Courier New" charset="0"/>
                <a:cs typeface="Courier New" charset="0"/>
              </a:rPr>
              <a:t>org.jboss.as</a:t>
            </a:r>
            <a:r>
              <a:rPr lang="en-US" sz="1600" dirty="0">
                <a:solidFill>
                  <a:schemeClr val="tx1"/>
                </a:solidFill>
                <a:latin typeface="Courier New" charset="0"/>
                <a:ea typeface="Courier New" charset="0"/>
                <a:cs typeface="Courier New" charset="0"/>
              </a:rPr>
              <a:t>] (Controller Boot Thread) WFLYSRV0025: </a:t>
            </a:r>
            <a:r>
              <a:rPr lang="en-US" sz="1600" dirty="0" err="1">
                <a:solidFill>
                  <a:schemeClr val="tx1"/>
                </a:solidFill>
                <a:latin typeface="Courier New" charset="0"/>
                <a:ea typeface="Courier New" charset="0"/>
                <a:cs typeface="Courier New" charset="0"/>
              </a:rPr>
              <a:t>WildFly</a:t>
            </a:r>
            <a:r>
              <a:rPr lang="en-US" sz="1600" dirty="0">
                <a:solidFill>
                  <a:schemeClr val="tx1"/>
                </a:solidFill>
                <a:latin typeface="Courier New" charset="0"/>
                <a:ea typeface="Courier New" charset="0"/>
                <a:cs typeface="Courier New" charset="0"/>
              </a:rPr>
              <a:t> Full 10.1.0.Final </a:t>
            </a:r>
          </a:p>
        </p:txBody>
      </p:sp>
    </p:spTree>
    <p:extLst>
      <p:ext uri="{BB962C8B-B14F-4D97-AF65-F5344CB8AC3E}">
        <p14:creationId xmlns:p14="http://schemas.microsoft.com/office/powerpoint/2010/main" val="42162137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Our Application Server - Interactively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By default, Docker runs in the </a:t>
            </a:r>
            <a:r>
              <a:rPr lang="en-US" sz="2400" dirty="0" smtClean="0">
                <a:solidFill>
                  <a:schemeClr val="tx1"/>
                </a:solidFill>
              </a:rPr>
              <a:t>foreground!</a:t>
            </a:r>
          </a:p>
          <a:p>
            <a:pPr>
              <a:buFont typeface="Wingdings" charset="2"/>
              <a:buChar char="q"/>
            </a:pPr>
            <a:r>
              <a:rPr lang="en-US" sz="2400" dirty="0">
                <a:solidFill>
                  <a:schemeClr val="tx1"/>
                </a:solidFill>
              </a:rPr>
              <a:t>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i</a:t>
            </a:r>
            <a:r>
              <a:rPr lang="en-US" sz="2400" dirty="0">
                <a:solidFill>
                  <a:schemeClr val="tx1"/>
                </a:solidFill>
              </a:rPr>
              <a:t> allows to interact with the STDIN and -t attach a TTY to the </a:t>
            </a:r>
            <a:r>
              <a:rPr lang="en-US" sz="2400" dirty="0" smtClean="0">
                <a:solidFill>
                  <a:schemeClr val="tx1"/>
                </a:solidFill>
              </a:rPr>
              <a:t>process</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Switches can be combined together and used as </a:t>
            </a:r>
            <a:r>
              <a:rPr lang="en-US" sz="2400" dirty="0">
                <a:solidFill>
                  <a:schemeClr val="tx1"/>
                </a:solidFill>
                <a:latin typeface="Courier New" charset="0"/>
                <a:ea typeface="Courier New" charset="0"/>
                <a:cs typeface="Courier New" charset="0"/>
              </a:rPr>
              <a:t>-</a:t>
            </a:r>
            <a:r>
              <a:rPr lang="en-US" sz="2400" dirty="0" smtClean="0">
                <a:solidFill>
                  <a:schemeClr val="tx1"/>
                </a:solidFill>
                <a:latin typeface="Courier New" charset="0"/>
                <a:ea typeface="Courier New" charset="0"/>
                <a:cs typeface="Courier New" charset="0"/>
              </a:rPr>
              <a:t>it</a:t>
            </a:r>
            <a:r>
              <a:rPr lang="en-US" sz="2400" dirty="0" smtClean="0">
                <a:solidFill>
                  <a:schemeClr val="tx1"/>
                </a:solidFill>
                <a:ea typeface="Courier New" charset="0"/>
                <a:cs typeface="Courier New" charset="0"/>
              </a:rPr>
              <a:t>, as we’ve seen already</a:t>
            </a:r>
            <a:endParaRPr lang="en-US" sz="2400" dirty="0">
              <a:solidFill>
                <a:schemeClr val="tx1"/>
              </a:solidFill>
              <a:ea typeface="Courier New" charset="0"/>
              <a:cs typeface="Courier New" charset="0"/>
            </a:endParaRPr>
          </a:p>
          <a:p>
            <a:pPr>
              <a:buFont typeface="Wingdings" charset="2"/>
              <a:buChar char="q"/>
            </a:pPr>
            <a:r>
              <a:rPr lang="en-US" sz="2400" dirty="0" smtClean="0"/>
              <a:t> </a:t>
            </a:r>
            <a:r>
              <a:rPr lang="en-US" sz="2400" dirty="0">
                <a:solidFill>
                  <a:schemeClr val="tx1"/>
                </a:solidFill>
              </a:rPr>
              <a:t>Hit </a:t>
            </a:r>
            <a:r>
              <a:rPr lang="en-US" sz="2400" dirty="0" err="1">
                <a:solidFill>
                  <a:schemeClr val="tx1"/>
                </a:solidFill>
                <a:latin typeface="Courier New" charset="0"/>
                <a:ea typeface="Courier New" charset="0"/>
                <a:cs typeface="Courier New" charset="0"/>
              </a:rPr>
              <a:t>Ctrl+C</a:t>
            </a:r>
            <a:r>
              <a:rPr lang="en-US" sz="2400" dirty="0">
                <a:solidFill>
                  <a:schemeClr val="tx1"/>
                </a:solidFill>
              </a:rPr>
              <a:t> to stop the </a:t>
            </a:r>
            <a:r>
              <a:rPr lang="en-US" sz="2400" dirty="0" smtClean="0">
                <a:solidFill>
                  <a:schemeClr val="tx1"/>
                </a:solidFill>
              </a:rPr>
              <a:t>container</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624" y="2971800"/>
            <a:ext cx="4351176" cy="3384248"/>
          </a:xfrm>
          <a:prstGeom prst="rect">
            <a:avLst/>
          </a:prstGeom>
        </p:spPr>
      </p:pic>
    </p:spTree>
    <p:extLst>
      <p:ext uri="{BB962C8B-B14F-4D97-AF65-F5344CB8AC3E}">
        <p14:creationId xmlns:p14="http://schemas.microsoft.com/office/powerpoint/2010/main" val="1065138601"/>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Our Application Server </a:t>
            </a:r>
            <a:r>
              <a:rPr lang="en-US" dirty="0"/>
              <a:t>-</a:t>
            </a:r>
            <a:r>
              <a:rPr lang="en-US" dirty="0" smtClean="0"/>
              <a:t> Detached Mode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Restart the container in detached mode</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a:t>
            </a:r>
            <a:r>
              <a:rPr lang="en-US" sz="2400" dirty="0" smtClean="0">
                <a:solidFill>
                  <a:schemeClr val="tx1"/>
                </a:solidFill>
                <a:latin typeface="Courier New" charset="0"/>
                <a:ea typeface="Courier New" charset="0"/>
                <a:cs typeface="Courier New" charset="0"/>
              </a:rPr>
              <a:t>-</a:t>
            </a:r>
            <a:r>
              <a:rPr lang="en-US" sz="2400" dirty="0">
                <a:solidFill>
                  <a:schemeClr val="tx1"/>
                </a:solidFill>
                <a:latin typeface="Courier New" charset="0"/>
                <a:ea typeface="Courier New" charset="0"/>
                <a:cs typeface="Courier New" charset="0"/>
              </a:rPr>
              <a:t>d</a:t>
            </a:r>
            <a:r>
              <a:rPr lang="en-US" sz="2400" dirty="0">
                <a:solidFill>
                  <a:schemeClr val="tx1"/>
                </a:solidFill>
              </a:rPr>
              <a:t>, instead of </a:t>
            </a:r>
            <a:r>
              <a:rPr lang="en-US" sz="2400" dirty="0">
                <a:solidFill>
                  <a:schemeClr val="tx1"/>
                </a:solidFill>
                <a:latin typeface="Courier New" charset="0"/>
                <a:ea typeface="Courier New" charset="0"/>
                <a:cs typeface="Courier New" charset="0"/>
              </a:rPr>
              <a:t>-it</a:t>
            </a:r>
            <a:r>
              <a:rPr lang="en-US" sz="2400" dirty="0">
                <a:solidFill>
                  <a:schemeClr val="tx1"/>
                </a:solidFill>
              </a:rPr>
              <a:t>, runs the container in detached </a:t>
            </a:r>
            <a:r>
              <a:rPr lang="en-US" sz="2400" dirty="0" smtClean="0">
                <a:solidFill>
                  <a:schemeClr val="tx1"/>
                </a:solidFill>
              </a:rPr>
              <a:t>mode</a:t>
            </a:r>
          </a:p>
          <a:p>
            <a:pPr>
              <a:buFont typeface="Wingdings" charset="2"/>
              <a:buChar char="q"/>
            </a:pPr>
            <a:r>
              <a:rPr lang="en-US" sz="2400" dirty="0">
                <a:solidFill>
                  <a:schemeClr val="tx1"/>
                </a:solidFill>
              </a:rPr>
              <a:t> The output is the </a:t>
            </a:r>
            <a:r>
              <a:rPr lang="en-US" sz="2400" b="1" dirty="0">
                <a:solidFill>
                  <a:schemeClr val="tx1"/>
                </a:solidFill>
              </a:rPr>
              <a:t>unique id</a:t>
            </a:r>
            <a:r>
              <a:rPr lang="en-US" sz="2400" dirty="0">
                <a:solidFill>
                  <a:schemeClr val="tx1"/>
                </a:solidFill>
              </a:rPr>
              <a:t> assigned to the </a:t>
            </a:r>
            <a:r>
              <a:rPr lang="en-US" sz="2400" dirty="0" smtClean="0">
                <a:solidFill>
                  <a:schemeClr val="tx1"/>
                </a:solidFill>
              </a:rPr>
              <a:t>container</a:t>
            </a:r>
          </a:p>
          <a:p>
            <a:pPr>
              <a:buFont typeface="Wingdings" charset="2"/>
              <a:buChar char="q"/>
            </a:pPr>
            <a:r>
              <a:rPr lang="en-US" sz="2400" dirty="0">
                <a:solidFill>
                  <a:schemeClr val="tx1"/>
                </a:solidFill>
              </a:rPr>
              <a:t> </a:t>
            </a:r>
            <a:r>
              <a:rPr lang="en-US" sz="2400" dirty="0" smtClean="0">
                <a:solidFill>
                  <a:schemeClr val="tx1"/>
                </a:solidFill>
              </a:rPr>
              <a:t>This “container ID” can be used in lots of commands!</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1097279" y="1505094"/>
            <a:ext cx="6324600" cy="552306"/>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run -d </a:t>
            </a:r>
            <a:r>
              <a:rPr lang="en-US" dirty="0" err="1">
                <a:solidFill>
                  <a:schemeClr val="bg1"/>
                </a:solidFill>
                <a:latin typeface="Courier New" charset="0"/>
                <a:ea typeface="Courier New" charset="0"/>
                <a:cs typeface="Courier New" charset="0"/>
              </a:rPr>
              <a:t>jboss</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wildfly</a:t>
            </a:r>
            <a:r>
              <a:rPr lang="en-US" dirty="0">
                <a:solidFill>
                  <a:schemeClr val="bg1"/>
                </a:solidFill>
                <a:latin typeface="Courier New" charset="0"/>
                <a:ea typeface="Courier New" charset="0"/>
                <a:cs typeface="Courier New" charset="0"/>
              </a:rPr>
              <a:t> </a:t>
            </a:r>
          </a:p>
        </p:txBody>
      </p:sp>
      <p:sp>
        <p:nvSpPr>
          <p:cNvPr id="7" name="Content Placeholder 2"/>
          <p:cNvSpPr>
            <a:spLocks noGrp="1"/>
          </p:cNvSpPr>
          <p:nvPr/>
        </p:nvSpPr>
        <p:spPr>
          <a:xfrm>
            <a:off x="1676400" y="2006770"/>
            <a:ext cx="9677400" cy="451601"/>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a:solidFill>
                  <a:schemeClr val="tx1"/>
                </a:solidFill>
              </a:rPr>
              <a:t>254418caddb1e260e8489f872f51af4422bc4801d17746967d9777f565714600</a:t>
            </a:r>
            <a:endParaRPr lang="en-US" sz="2400"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536992" y="1329472"/>
            <a:ext cx="1146881" cy="814285"/>
          </a:xfrm>
          <a:prstGeom prst="rect">
            <a:avLst/>
          </a:prstGeom>
        </p:spPr>
      </p:pic>
      <p:sp>
        <p:nvSpPr>
          <p:cNvPr id="9" name="TextBox 8"/>
          <p:cNvSpPr txBox="1"/>
          <p:nvPr/>
        </p:nvSpPr>
        <p:spPr>
          <a:xfrm>
            <a:off x="8705644" y="1052663"/>
            <a:ext cx="1346844" cy="954107"/>
          </a:xfrm>
          <a:prstGeom prst="rect">
            <a:avLst/>
          </a:prstGeom>
          <a:noFill/>
        </p:spPr>
        <p:txBody>
          <a:bodyPr wrap="none" rtlCol="0">
            <a:spAutoFit/>
          </a:bodyPr>
          <a:lstStyle/>
          <a:p>
            <a:r>
              <a:rPr lang="en-US" sz="2800" dirty="0" smtClean="0">
                <a:solidFill>
                  <a:srgbClr val="E72102"/>
                </a:solidFill>
                <a:latin typeface="Hand Of Sean (Demo)" charset="0"/>
                <a:ea typeface="Hand Of Sean (Demo)" charset="0"/>
                <a:cs typeface="Hand Of Sean (Demo)" charset="0"/>
              </a:rPr>
              <a:t>Unique</a:t>
            </a:r>
          </a:p>
          <a:p>
            <a:r>
              <a:rPr lang="en-US" sz="2800" dirty="0" smtClean="0">
                <a:solidFill>
                  <a:srgbClr val="E72102"/>
                </a:solidFill>
                <a:latin typeface="Hand Of Sean (Demo)" charset="0"/>
                <a:ea typeface="Hand Of Sean (Demo)" charset="0"/>
                <a:cs typeface="Hand Of Sean (Demo)" charset="0"/>
              </a:rPr>
              <a:t>ID</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37749582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Our Application Server </a:t>
            </a:r>
            <a:r>
              <a:rPr lang="en-US" dirty="0"/>
              <a:t>-</a:t>
            </a:r>
            <a:r>
              <a:rPr lang="en-US" dirty="0" smtClean="0"/>
              <a:t> Detached Mode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b="1" dirty="0">
                <a:solidFill>
                  <a:schemeClr val="tx1"/>
                </a:solidFill>
              </a:rPr>
              <a:t>Logs</a:t>
            </a:r>
            <a:r>
              <a:rPr lang="en-US" sz="2400" dirty="0">
                <a:solidFill>
                  <a:schemeClr val="tx1"/>
                </a:solidFill>
              </a:rPr>
              <a:t> of the container can be seen using </a:t>
            </a:r>
            <a:r>
              <a:rPr lang="en-US" sz="2400" dirty="0" smtClean="0">
                <a:solidFill>
                  <a:schemeClr val="tx1"/>
                </a:solidFill>
              </a:rPr>
              <a:t>the following command:</a:t>
            </a:r>
          </a:p>
          <a:p>
            <a:pPr>
              <a:buFont typeface="Wingdings" charset="2"/>
              <a:buChar char="q"/>
            </a:pPr>
            <a:endParaRPr lang="en-US" sz="2400" dirty="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Remember, status </a:t>
            </a:r>
            <a:r>
              <a:rPr lang="en-US" sz="2400" dirty="0">
                <a:solidFill>
                  <a:schemeClr val="tx1"/>
                </a:solidFill>
              </a:rPr>
              <a:t>of </a:t>
            </a:r>
            <a:r>
              <a:rPr lang="en-US" sz="2400" dirty="0" smtClean="0">
                <a:solidFill>
                  <a:schemeClr val="tx1"/>
                </a:solidFill>
              </a:rPr>
              <a:t>a container </a:t>
            </a:r>
            <a:r>
              <a:rPr lang="en-US" sz="2400" dirty="0">
                <a:solidFill>
                  <a:schemeClr val="tx1"/>
                </a:solidFill>
              </a:rPr>
              <a:t>can be checked using the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container ls</a:t>
            </a:r>
            <a:r>
              <a:rPr lang="en-US" sz="2400" dirty="0">
                <a:solidFill>
                  <a:schemeClr val="tx1"/>
                </a:solidFill>
              </a:rPr>
              <a:t> </a:t>
            </a:r>
            <a:r>
              <a:rPr lang="en-US" sz="2400" dirty="0" smtClean="0">
                <a:solidFill>
                  <a:schemeClr val="tx1"/>
                </a:solidFill>
              </a:rPr>
              <a:t>command, which gives us:</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Normally, there would be many listed and our </a:t>
            </a:r>
            <a:r>
              <a:rPr lang="en-US" sz="2400" b="1" dirty="0" smtClean="0">
                <a:solidFill>
                  <a:schemeClr val="tx1"/>
                </a:solidFill>
              </a:rPr>
              <a:t>ID</a:t>
            </a:r>
            <a:r>
              <a:rPr lang="en-US" sz="2400" dirty="0" smtClean="0">
                <a:solidFill>
                  <a:schemeClr val="tx1"/>
                </a:solidFill>
              </a:rPr>
              <a:t> is a way we could find it!</a:t>
            </a:r>
          </a:p>
          <a:p>
            <a:pPr>
              <a:buFont typeface="Wingdings" charset="2"/>
              <a:buChar char="q"/>
            </a:pPr>
            <a:r>
              <a:rPr lang="en-US" sz="2400" dirty="0">
                <a:solidFill>
                  <a:schemeClr val="tx1"/>
                </a:solidFill>
              </a:rPr>
              <a:t> </a:t>
            </a:r>
            <a:r>
              <a:rPr lang="en-US" sz="2400" dirty="0" smtClean="0">
                <a:solidFill>
                  <a:schemeClr val="tx1"/>
                </a:solidFill>
              </a:rPr>
              <a:t>Also remember</a:t>
            </a:r>
            <a:r>
              <a:rPr lang="en-US" sz="2400" dirty="0">
                <a:solidFill>
                  <a:schemeClr val="tx1"/>
                </a:solidFill>
              </a:rPr>
              <a:t>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container ls -a</a:t>
            </a:r>
            <a:r>
              <a:rPr lang="en-US" sz="2400" dirty="0">
                <a:solidFill>
                  <a:schemeClr val="tx1"/>
                </a:solidFill>
              </a:rPr>
              <a:t> </a:t>
            </a:r>
            <a:r>
              <a:rPr lang="en-US" sz="2400" dirty="0" smtClean="0">
                <a:solidFill>
                  <a:schemeClr val="tx1"/>
                </a:solidFill>
              </a:rPr>
              <a:t>shows </a:t>
            </a:r>
            <a:r>
              <a:rPr lang="en-US" sz="2400" b="1" dirty="0" smtClean="0">
                <a:solidFill>
                  <a:schemeClr val="tx1"/>
                </a:solidFill>
              </a:rPr>
              <a:t>all</a:t>
            </a:r>
            <a:r>
              <a:rPr lang="en-US" sz="2400" dirty="0" smtClean="0">
                <a:solidFill>
                  <a:schemeClr val="tx1"/>
                </a:solidFill>
              </a:rPr>
              <a:t> </a:t>
            </a:r>
            <a:r>
              <a:rPr lang="en-US" sz="2400" dirty="0">
                <a:solidFill>
                  <a:schemeClr val="tx1"/>
                </a:solidFill>
              </a:rPr>
              <a:t>the </a:t>
            </a:r>
            <a:r>
              <a:rPr lang="en-US" sz="2400" dirty="0" smtClean="0">
                <a:solidFill>
                  <a:schemeClr val="tx1"/>
                </a:solidFill>
              </a:rPr>
              <a:t>containers</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10" name="Content Placeholder 2"/>
          <p:cNvSpPr>
            <a:spLocks noGrp="1"/>
          </p:cNvSpPr>
          <p:nvPr/>
        </p:nvSpPr>
        <p:spPr>
          <a:xfrm>
            <a:off x="2995535" y="1524000"/>
            <a:ext cx="6172200" cy="3810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logs &lt;CONTAINER_ID&gt;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399164">
            <a:off x="9144660" y="1251227"/>
            <a:ext cx="1146881" cy="814285"/>
          </a:xfrm>
          <a:prstGeom prst="rect">
            <a:avLst/>
          </a:prstGeom>
        </p:spPr>
      </p:pic>
      <p:sp>
        <p:nvSpPr>
          <p:cNvPr id="12" name="TextBox 11"/>
          <p:cNvSpPr txBox="1"/>
          <p:nvPr/>
        </p:nvSpPr>
        <p:spPr>
          <a:xfrm rot="19200310">
            <a:off x="10010256" y="1467853"/>
            <a:ext cx="1346844"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Unique</a:t>
            </a:r>
          </a:p>
          <a:p>
            <a:pPr algn="ctr"/>
            <a:r>
              <a:rPr lang="en-US" sz="2800" dirty="0" smtClean="0">
                <a:solidFill>
                  <a:srgbClr val="E72102"/>
                </a:solidFill>
                <a:latin typeface="Hand Of Sean (Demo)" charset="0"/>
                <a:ea typeface="Hand Of Sean (Demo)" charset="0"/>
                <a:cs typeface="Hand Of Sean (Demo)" charset="0"/>
              </a:rPr>
              <a:t>ID</a:t>
            </a:r>
            <a:endParaRPr lang="en-US" sz="2800" dirty="0">
              <a:solidFill>
                <a:srgbClr val="E72102"/>
              </a:solidFill>
              <a:latin typeface="Hand Of Sean (Demo)" charset="0"/>
              <a:ea typeface="Hand Of Sean (Demo)" charset="0"/>
              <a:cs typeface="Hand Of Sean (Demo)" charset="0"/>
            </a:endParaRPr>
          </a:p>
        </p:txBody>
      </p:sp>
      <p:sp>
        <p:nvSpPr>
          <p:cNvPr id="13" name="Content Placeholder 2"/>
          <p:cNvSpPr>
            <a:spLocks noGrp="1"/>
          </p:cNvSpPr>
          <p:nvPr/>
        </p:nvSpPr>
        <p:spPr>
          <a:xfrm>
            <a:off x="419100" y="2906988"/>
            <a:ext cx="11391900" cy="826812"/>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solidFill>
                  <a:schemeClr val="tx1"/>
                </a:solidFill>
                <a:latin typeface="Courier New" charset="0"/>
                <a:ea typeface="Courier New" charset="0"/>
                <a:cs typeface="Courier New" charset="0"/>
              </a:rPr>
              <a:t>CONTAINER ID </a:t>
            </a:r>
            <a:r>
              <a:rPr lang="en-US" sz="1600" dirty="0" smtClean="0">
                <a:solidFill>
                  <a:schemeClr val="tx1"/>
                </a:solidFill>
                <a:latin typeface="Courier New" charset="0"/>
                <a:ea typeface="Courier New" charset="0"/>
                <a:cs typeface="Courier New" charset="0"/>
              </a:rPr>
              <a:t>	 IMAGE 	         COMMAND 	     CREATED      STATUS </a:t>
            </a:r>
            <a:r>
              <a:rPr lang="en-US" sz="1600" dirty="0">
                <a:solidFill>
                  <a:schemeClr val="tx1"/>
                </a:solidFill>
                <a:latin typeface="Courier New" charset="0"/>
                <a:ea typeface="Courier New" charset="0"/>
                <a:cs typeface="Courier New" charset="0"/>
              </a:rPr>
              <a:t> </a:t>
            </a:r>
            <a:r>
              <a:rPr lang="en-US" sz="1600" dirty="0" smtClean="0">
                <a:solidFill>
                  <a:schemeClr val="tx1"/>
                </a:solidFill>
                <a:latin typeface="Courier New" charset="0"/>
                <a:ea typeface="Courier New" charset="0"/>
                <a:cs typeface="Courier New" charset="0"/>
              </a:rPr>
              <a:t>  </a:t>
            </a:r>
            <a:r>
              <a:rPr lang="en-US" sz="1600" smtClean="0">
                <a:solidFill>
                  <a:schemeClr val="tx1"/>
                </a:solidFill>
                <a:latin typeface="Courier New" charset="0"/>
                <a:ea typeface="Courier New" charset="0"/>
                <a:cs typeface="Courier New" charset="0"/>
              </a:rPr>
              <a:t>PORTS     NAMES    </a:t>
            </a:r>
            <a:endParaRPr lang="en-US" sz="1600" dirty="0">
              <a:solidFill>
                <a:schemeClr val="tx1"/>
              </a:solidFill>
              <a:latin typeface="Courier New" charset="0"/>
              <a:ea typeface="Courier New" charset="0"/>
              <a:cs typeface="Courier New" charset="0"/>
            </a:endParaRPr>
          </a:p>
          <a:p>
            <a:r>
              <a:rPr lang="en-US" sz="1400" b="1" dirty="0">
                <a:solidFill>
                  <a:schemeClr val="tx1"/>
                </a:solidFill>
                <a:latin typeface="Courier New" charset="0"/>
                <a:ea typeface="Courier New" charset="0"/>
                <a:cs typeface="Courier New" charset="0"/>
              </a:rPr>
              <a:t>254418caddb1</a:t>
            </a:r>
            <a:r>
              <a:rPr lang="en-US" sz="1400" dirty="0">
                <a:solidFill>
                  <a:schemeClr val="tx1"/>
                </a:solidFill>
                <a:latin typeface="Courier New" charset="0"/>
                <a:ea typeface="Courier New" charset="0"/>
                <a:cs typeface="Courier New" charset="0"/>
              </a:rPr>
              <a:t>  </a:t>
            </a:r>
            <a:r>
              <a:rPr lang="en-US" sz="1400" dirty="0" err="1" smtClean="0">
                <a:solidFill>
                  <a:schemeClr val="tx1"/>
                </a:solidFill>
                <a:latin typeface="Courier New" charset="0"/>
                <a:ea typeface="Courier New" charset="0"/>
                <a:cs typeface="Courier New" charset="0"/>
              </a:rPr>
              <a:t>jboss</a:t>
            </a:r>
            <a:r>
              <a:rPr lang="en-US" sz="1400" dirty="0" smtClean="0">
                <a:solidFill>
                  <a:schemeClr val="tx1"/>
                </a:solidFill>
                <a:latin typeface="Courier New" charset="0"/>
                <a:ea typeface="Courier New" charset="0"/>
                <a:cs typeface="Courier New" charset="0"/>
              </a:rPr>
              <a:t>/</a:t>
            </a:r>
            <a:r>
              <a:rPr lang="en-US" sz="1400" dirty="0" err="1" smtClean="0">
                <a:solidFill>
                  <a:schemeClr val="tx1"/>
                </a:solidFill>
                <a:latin typeface="Courier New" charset="0"/>
                <a:ea typeface="Courier New" charset="0"/>
                <a:cs typeface="Courier New" charset="0"/>
              </a:rPr>
              <a:t>wildfly</a:t>
            </a:r>
            <a:r>
              <a:rPr lang="en-US" sz="1400" dirty="0" smtClean="0">
                <a:solidFill>
                  <a:schemeClr val="tx1"/>
                </a:solidFill>
                <a:latin typeface="Courier New" charset="0"/>
                <a:ea typeface="Courier New" charset="0"/>
                <a:cs typeface="Courier New" charset="0"/>
              </a:rPr>
              <a:t>  "/</a:t>
            </a:r>
            <a:r>
              <a:rPr lang="en-US" sz="1400" dirty="0">
                <a:solidFill>
                  <a:schemeClr val="tx1"/>
                </a:solidFill>
                <a:latin typeface="Courier New" charset="0"/>
                <a:ea typeface="Courier New" charset="0"/>
                <a:cs typeface="Courier New" charset="0"/>
              </a:rPr>
              <a:t>opt/</a:t>
            </a:r>
            <a:r>
              <a:rPr lang="en-US" sz="1400" dirty="0" err="1">
                <a:solidFill>
                  <a:schemeClr val="tx1"/>
                </a:solidFill>
                <a:latin typeface="Courier New" charset="0"/>
                <a:ea typeface="Courier New" charset="0"/>
                <a:cs typeface="Courier New" charset="0"/>
              </a:rPr>
              <a:t>jboss</a:t>
            </a:r>
            <a:r>
              <a:rPr lang="en-US" sz="1400" dirty="0">
                <a:solidFill>
                  <a:schemeClr val="tx1"/>
                </a:solidFill>
                <a:latin typeface="Courier New" charset="0"/>
                <a:ea typeface="Courier New" charset="0"/>
                <a:cs typeface="Courier New" charset="0"/>
              </a:rPr>
              <a:t>/</a:t>
            </a:r>
            <a:r>
              <a:rPr lang="en-US" sz="1400" dirty="0" err="1">
                <a:solidFill>
                  <a:schemeClr val="tx1"/>
                </a:solidFill>
                <a:latin typeface="Courier New" charset="0"/>
                <a:ea typeface="Courier New" charset="0"/>
                <a:cs typeface="Courier New" charset="0"/>
              </a:rPr>
              <a:t>wildfl</a:t>
            </a:r>
            <a:r>
              <a:rPr lang="en-US" sz="1400" dirty="0">
                <a:solidFill>
                  <a:schemeClr val="tx1"/>
                </a:solidFill>
                <a:latin typeface="Courier New" charset="0"/>
                <a:ea typeface="Courier New" charset="0"/>
                <a:cs typeface="Courier New" charset="0"/>
              </a:rPr>
              <a:t>..." </a:t>
            </a:r>
            <a:r>
              <a:rPr lang="en-US" sz="1400" dirty="0" smtClean="0">
                <a:solidFill>
                  <a:schemeClr val="tx1"/>
                </a:solidFill>
                <a:latin typeface="Courier New" charset="0"/>
                <a:ea typeface="Courier New" charset="0"/>
                <a:cs typeface="Courier New" charset="0"/>
              </a:rPr>
              <a:t> 2 </a:t>
            </a:r>
            <a:r>
              <a:rPr lang="en-US" sz="1400" dirty="0">
                <a:solidFill>
                  <a:schemeClr val="tx1"/>
                </a:solidFill>
                <a:latin typeface="Courier New" charset="0"/>
                <a:ea typeface="Courier New" charset="0"/>
                <a:cs typeface="Courier New" charset="0"/>
              </a:rPr>
              <a:t>minutes ago </a:t>
            </a:r>
            <a:r>
              <a:rPr lang="en-US" sz="1400" dirty="0" smtClean="0">
                <a:solidFill>
                  <a:schemeClr val="tx1"/>
                </a:solidFill>
                <a:latin typeface="Courier New" charset="0"/>
                <a:ea typeface="Courier New" charset="0"/>
                <a:cs typeface="Courier New" charset="0"/>
              </a:rPr>
              <a:t> Up </a:t>
            </a:r>
            <a:r>
              <a:rPr lang="en-US" sz="1400" dirty="0">
                <a:solidFill>
                  <a:schemeClr val="tx1"/>
                </a:solidFill>
                <a:latin typeface="Courier New" charset="0"/>
                <a:ea typeface="Courier New" charset="0"/>
                <a:cs typeface="Courier New" charset="0"/>
              </a:rPr>
              <a:t>2 minutes </a:t>
            </a:r>
            <a:r>
              <a:rPr lang="en-US" sz="1400" dirty="0" smtClean="0">
                <a:solidFill>
                  <a:schemeClr val="tx1"/>
                </a:solidFill>
                <a:latin typeface="Courier New" charset="0"/>
                <a:ea typeface="Courier New" charset="0"/>
                <a:cs typeface="Courier New" charset="0"/>
              </a:rPr>
              <a:t> 8080/</a:t>
            </a:r>
            <a:r>
              <a:rPr lang="en-US" sz="1400" dirty="0" err="1" smtClean="0">
                <a:solidFill>
                  <a:schemeClr val="tx1"/>
                </a:solidFill>
                <a:latin typeface="Courier New" charset="0"/>
                <a:ea typeface="Courier New" charset="0"/>
                <a:cs typeface="Courier New" charset="0"/>
              </a:rPr>
              <a:t>tcp</a:t>
            </a:r>
            <a:r>
              <a:rPr lang="en-US" sz="1400" dirty="0" smtClean="0">
                <a:solidFill>
                  <a:schemeClr val="tx1"/>
                </a:solidFill>
                <a:latin typeface="Courier New" charset="0"/>
                <a:ea typeface="Courier New" charset="0"/>
                <a:cs typeface="Courier New" charset="0"/>
              </a:rPr>
              <a:t>  </a:t>
            </a:r>
            <a:r>
              <a:rPr lang="en-US" sz="1400" dirty="0" err="1" smtClean="0">
                <a:solidFill>
                  <a:schemeClr val="tx1"/>
                </a:solidFill>
                <a:latin typeface="Courier New" charset="0"/>
                <a:ea typeface="Courier New" charset="0"/>
                <a:cs typeface="Courier New" charset="0"/>
              </a:rPr>
              <a:t>gifted_haibt</a:t>
            </a:r>
            <a:endParaRPr lang="en-US" sz="1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858449985"/>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Our Application Server - Default Ports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solidFill>
                  <a:schemeClr val="tx1"/>
                </a:solidFill>
              </a:rPr>
              <a:t> To accept </a:t>
            </a:r>
            <a:r>
              <a:rPr lang="en-US" sz="2400" dirty="0">
                <a:solidFill>
                  <a:schemeClr val="tx1"/>
                </a:solidFill>
              </a:rPr>
              <a:t>incoming </a:t>
            </a:r>
            <a:r>
              <a:rPr lang="en-US" sz="2400" dirty="0" smtClean="0">
                <a:solidFill>
                  <a:schemeClr val="tx1"/>
                </a:solidFill>
              </a:rPr>
              <a:t>connections requires providing port options </a:t>
            </a:r>
            <a:r>
              <a:rPr lang="en-US" sz="2400" dirty="0">
                <a:solidFill>
                  <a:schemeClr val="tx1"/>
                </a:solidFill>
              </a:rPr>
              <a:t>when invoking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a:t>
            </a:r>
            <a:r>
              <a:rPr lang="en-US" sz="2400" dirty="0" smtClean="0">
                <a:solidFill>
                  <a:schemeClr val="tx1"/>
                </a:solidFill>
                <a:latin typeface="Courier New" charset="0"/>
                <a:ea typeface="Courier New" charset="0"/>
                <a:cs typeface="Courier New" charset="0"/>
              </a:rPr>
              <a:t>run</a:t>
            </a:r>
          </a:p>
          <a:p>
            <a:pPr>
              <a:buFont typeface="Wingdings" charset="2"/>
              <a:buChar char="q"/>
            </a:pPr>
            <a:r>
              <a:rPr lang="en-US" sz="2400" dirty="0">
                <a:solidFill>
                  <a:schemeClr val="tx1"/>
                </a:solidFill>
                <a:ea typeface="Courier New" charset="0"/>
                <a:cs typeface="Courier New" charset="0"/>
              </a:rPr>
              <a:t> </a:t>
            </a:r>
            <a:r>
              <a:rPr lang="en-US" sz="2400" dirty="0">
                <a:solidFill>
                  <a:schemeClr val="tx1"/>
                </a:solidFill>
              </a:rPr>
              <a:t>The container, we just started, can’t be accessed by our </a:t>
            </a:r>
            <a:r>
              <a:rPr lang="en-US" sz="2400" dirty="0" smtClean="0">
                <a:solidFill>
                  <a:schemeClr val="tx1"/>
                </a:solidFill>
              </a:rPr>
              <a:t>browser</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We need to stop it again and restart with different </a:t>
            </a:r>
            <a:r>
              <a:rPr lang="en-US" sz="2400" dirty="0" smtClean="0">
                <a:solidFill>
                  <a:schemeClr val="tx1"/>
                </a:solidFill>
              </a:rPr>
              <a:t>options</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Restart the container as:</a:t>
            </a: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smtClean="0">
                <a:solidFill>
                  <a:schemeClr val="tx1"/>
                </a:solidFill>
                <a:latin typeface="Courier New" charset="0"/>
                <a:ea typeface="Courier New" charset="0"/>
                <a:cs typeface="Courier New" charset="0"/>
              </a:rPr>
              <a:t>-</a:t>
            </a:r>
            <a:r>
              <a:rPr lang="en-US" sz="2400" dirty="0">
                <a:solidFill>
                  <a:schemeClr val="tx1"/>
                </a:solidFill>
                <a:latin typeface="Courier New" charset="0"/>
                <a:ea typeface="Courier New" charset="0"/>
                <a:cs typeface="Courier New" charset="0"/>
              </a:rPr>
              <a:t>P</a:t>
            </a:r>
            <a:r>
              <a:rPr lang="en-US" sz="2400" dirty="0">
                <a:solidFill>
                  <a:schemeClr val="tx1"/>
                </a:solidFill>
              </a:rPr>
              <a:t> map any exposed ports inside the image to a random port on Docker </a:t>
            </a:r>
            <a:r>
              <a:rPr lang="en-US" sz="2400" dirty="0" smtClean="0">
                <a:solidFill>
                  <a:schemeClr val="tx1"/>
                </a:solidFill>
              </a:rPr>
              <a:t>host</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457200" y="2819400"/>
            <a:ext cx="11277600" cy="374073"/>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docker</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container stop `</a:t>
            </a:r>
            <a:r>
              <a:rPr lang="en-US" sz="1800" dirty="0" err="1">
                <a:solidFill>
                  <a:schemeClr val="bg1"/>
                </a:solidFill>
                <a:latin typeface="Courier New" charset="0"/>
                <a:ea typeface="Courier New" charset="0"/>
                <a:cs typeface="Courier New" charset="0"/>
              </a:rPr>
              <a:t>docker</a:t>
            </a:r>
            <a:r>
              <a:rPr lang="en-US" sz="1800" dirty="0">
                <a:solidFill>
                  <a:schemeClr val="bg1"/>
                </a:solidFill>
                <a:latin typeface="Courier New" charset="0"/>
                <a:ea typeface="Courier New" charset="0"/>
                <a:cs typeface="Courier New" charset="0"/>
              </a:rPr>
              <a:t> container </a:t>
            </a:r>
            <a:r>
              <a:rPr lang="en-US" sz="1800" dirty="0" err="1">
                <a:solidFill>
                  <a:schemeClr val="bg1"/>
                </a:solidFill>
                <a:latin typeface="Courier New" charset="0"/>
                <a:ea typeface="Courier New" charset="0"/>
                <a:cs typeface="Courier New" charset="0"/>
              </a:rPr>
              <a:t>ps</a:t>
            </a:r>
            <a:r>
              <a:rPr lang="en-US" sz="1800" dirty="0">
                <a:solidFill>
                  <a:schemeClr val="bg1"/>
                </a:solidFill>
                <a:latin typeface="Courier New" charset="0"/>
                <a:ea typeface="Courier New" charset="0"/>
                <a:cs typeface="Courier New" charset="0"/>
              </a:rPr>
              <a:t> | grep </a:t>
            </a:r>
            <a:r>
              <a:rPr lang="en-US" sz="1800" dirty="0" err="1">
                <a:solidFill>
                  <a:schemeClr val="bg1"/>
                </a:solidFill>
                <a:latin typeface="Courier New" charset="0"/>
                <a:ea typeface="Courier New" charset="0"/>
                <a:cs typeface="Courier New" charset="0"/>
              </a:rPr>
              <a:t>wildfly</a:t>
            </a:r>
            <a:r>
              <a:rPr lang="en-US" sz="1800" dirty="0">
                <a:solidFill>
                  <a:schemeClr val="bg1"/>
                </a:solidFill>
                <a:latin typeface="Courier New" charset="0"/>
                <a:ea typeface="Courier New" charset="0"/>
                <a:cs typeface="Courier New" charset="0"/>
              </a:rPr>
              <a:t> | </a:t>
            </a:r>
            <a:r>
              <a:rPr lang="en-US" sz="1800" dirty="0" err="1">
                <a:solidFill>
                  <a:schemeClr val="bg1"/>
                </a:solidFill>
                <a:latin typeface="Courier New" charset="0"/>
                <a:ea typeface="Courier New" charset="0"/>
                <a:cs typeface="Courier New" charset="0"/>
              </a:rPr>
              <a:t>awk</a:t>
            </a:r>
            <a:r>
              <a:rPr lang="en-US" sz="1800" dirty="0">
                <a:solidFill>
                  <a:schemeClr val="bg1"/>
                </a:solidFill>
                <a:latin typeface="Courier New" charset="0"/>
                <a:ea typeface="Courier New" charset="0"/>
                <a:cs typeface="Courier New" charset="0"/>
              </a:rPr>
              <a:t> '{print $1}'`</a:t>
            </a:r>
          </a:p>
        </p:txBody>
      </p:sp>
      <p:sp>
        <p:nvSpPr>
          <p:cNvPr id="8" name="Content Placeholder 2"/>
          <p:cNvSpPr>
            <a:spLocks noGrp="1"/>
          </p:cNvSpPr>
          <p:nvPr/>
        </p:nvSpPr>
        <p:spPr>
          <a:xfrm>
            <a:off x="1981200" y="3893127"/>
            <a:ext cx="8229600" cy="374073"/>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docker</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container run -d -P --name </a:t>
            </a:r>
            <a:r>
              <a:rPr lang="en-US" sz="1800" dirty="0" err="1">
                <a:solidFill>
                  <a:schemeClr val="bg1"/>
                </a:solidFill>
                <a:latin typeface="Courier New" charset="0"/>
                <a:ea typeface="Courier New" charset="0"/>
                <a:cs typeface="Courier New" charset="0"/>
              </a:rPr>
              <a:t>wildfly</a:t>
            </a:r>
            <a:r>
              <a:rPr lang="en-US" sz="1800" dirty="0">
                <a:solidFill>
                  <a:schemeClr val="bg1"/>
                </a:solidFill>
                <a:latin typeface="Courier New" charset="0"/>
                <a:ea typeface="Courier New" charset="0"/>
                <a:cs typeface="Courier New" charset="0"/>
              </a:rPr>
              <a:t> </a:t>
            </a:r>
            <a:r>
              <a:rPr lang="en-US" sz="1800" dirty="0" err="1">
                <a:solidFill>
                  <a:schemeClr val="bg1"/>
                </a:solidFill>
                <a:latin typeface="Courier New" charset="0"/>
                <a:ea typeface="Courier New" charset="0"/>
                <a:cs typeface="Courier New" charset="0"/>
              </a:rPr>
              <a:t>jboss</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wildfly</a:t>
            </a:r>
            <a:endParaRPr lang="en-US" sz="18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8624304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Installing Docker Platform</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dirty="0" smtClean="0"/>
              <a:t> </a:t>
            </a:r>
            <a:r>
              <a:rPr lang="en-US" dirty="0">
                <a:solidFill>
                  <a:schemeClr val="tx1"/>
                </a:solidFill>
              </a:rPr>
              <a:t>Docker is available in two editions: </a:t>
            </a:r>
            <a:endParaRPr lang="en-US" dirty="0" smtClean="0">
              <a:solidFill>
                <a:schemeClr val="tx1"/>
              </a:solidFill>
            </a:endParaRPr>
          </a:p>
          <a:p>
            <a:pPr marL="0" indent="0">
              <a:buNone/>
            </a:pPr>
            <a:r>
              <a:rPr lang="en-US" b="1" dirty="0" smtClean="0">
                <a:solidFill>
                  <a:schemeClr val="tx1"/>
                </a:solidFill>
              </a:rPr>
              <a:t>Community </a:t>
            </a:r>
            <a:r>
              <a:rPr lang="en-US" b="1" dirty="0">
                <a:solidFill>
                  <a:schemeClr val="tx1"/>
                </a:solidFill>
              </a:rPr>
              <a:t>Edition (CE)</a:t>
            </a:r>
            <a:r>
              <a:rPr lang="en-US" dirty="0">
                <a:solidFill>
                  <a:schemeClr val="tx1"/>
                </a:solidFill>
              </a:rPr>
              <a:t> </a:t>
            </a:r>
          </a:p>
          <a:p>
            <a:pPr>
              <a:buFont typeface="Wingdings" charset="2"/>
              <a:buChar char="q"/>
            </a:pPr>
            <a:r>
              <a:rPr lang="en-US" dirty="0">
                <a:solidFill>
                  <a:schemeClr val="tx1"/>
                </a:solidFill>
              </a:rPr>
              <a:t> Docker Community Edition (CE) is ideal for developers and small teams looking to get started </a:t>
            </a:r>
          </a:p>
          <a:p>
            <a:pPr>
              <a:buFont typeface="Wingdings" charset="2"/>
              <a:buChar char="q"/>
            </a:pPr>
            <a:r>
              <a:rPr lang="en-US" dirty="0" smtClean="0">
                <a:solidFill>
                  <a:schemeClr val="tx1"/>
                </a:solidFill>
              </a:rPr>
              <a:t> </a:t>
            </a:r>
            <a:r>
              <a:rPr lang="en-US" dirty="0">
                <a:solidFill>
                  <a:schemeClr val="tx1"/>
                </a:solidFill>
              </a:rPr>
              <a:t>Docker CE has two update channels, </a:t>
            </a:r>
            <a:r>
              <a:rPr lang="en-US" b="1" dirty="0">
                <a:solidFill>
                  <a:schemeClr val="tx1"/>
                </a:solidFill>
              </a:rPr>
              <a:t>stable</a:t>
            </a:r>
            <a:r>
              <a:rPr lang="en-US" dirty="0">
                <a:solidFill>
                  <a:schemeClr val="tx1"/>
                </a:solidFill>
              </a:rPr>
              <a:t> and </a:t>
            </a:r>
            <a:r>
              <a:rPr lang="en-US" b="1" dirty="0">
                <a:solidFill>
                  <a:schemeClr val="tx1"/>
                </a:solidFill>
              </a:rPr>
              <a:t>edge</a:t>
            </a:r>
            <a:r>
              <a:rPr lang="en-US" dirty="0">
                <a:solidFill>
                  <a:schemeClr val="tx1"/>
                </a:solidFill>
              </a:rPr>
              <a:t>:</a:t>
            </a:r>
          </a:p>
          <a:p>
            <a:pPr lvl="1">
              <a:buFont typeface="Wingdings" charset="2"/>
              <a:buChar char="q"/>
            </a:pPr>
            <a:r>
              <a:rPr lang="en-US" sz="2000" dirty="0" smtClean="0">
                <a:solidFill>
                  <a:schemeClr val="tx1"/>
                </a:solidFill>
              </a:rPr>
              <a:t> </a:t>
            </a:r>
            <a:r>
              <a:rPr lang="en-US" sz="2000" b="1" dirty="0">
                <a:solidFill>
                  <a:schemeClr val="tx1"/>
                </a:solidFill>
              </a:rPr>
              <a:t>Stable</a:t>
            </a:r>
            <a:r>
              <a:rPr lang="en-US" sz="2000" dirty="0">
                <a:solidFill>
                  <a:schemeClr val="tx1"/>
                </a:solidFill>
              </a:rPr>
              <a:t> gives you reliable updates every quarter</a:t>
            </a:r>
          </a:p>
          <a:p>
            <a:pPr lvl="1">
              <a:buFont typeface="Wingdings" charset="2"/>
              <a:buChar char="q"/>
            </a:pPr>
            <a:r>
              <a:rPr lang="en-US" sz="2000" dirty="0" smtClean="0">
                <a:solidFill>
                  <a:schemeClr val="tx1"/>
                </a:solidFill>
              </a:rPr>
              <a:t> </a:t>
            </a:r>
            <a:r>
              <a:rPr lang="en-US" sz="2000" b="1" dirty="0">
                <a:solidFill>
                  <a:schemeClr val="tx1"/>
                </a:solidFill>
              </a:rPr>
              <a:t>Edge</a:t>
            </a:r>
            <a:r>
              <a:rPr lang="en-US" sz="2000" dirty="0">
                <a:solidFill>
                  <a:schemeClr val="tx1"/>
                </a:solidFill>
              </a:rPr>
              <a:t> gives you new features every </a:t>
            </a:r>
            <a:r>
              <a:rPr lang="en-US" sz="2000" dirty="0" smtClean="0">
                <a:solidFill>
                  <a:schemeClr val="tx1"/>
                </a:solidFill>
              </a:rPr>
              <a:t>month</a:t>
            </a:r>
            <a:endParaRPr lang="en-US" sz="2000" b="1" dirty="0" smtClean="0">
              <a:solidFill>
                <a:schemeClr val="tx1"/>
              </a:solidFill>
            </a:endParaRPr>
          </a:p>
          <a:p>
            <a:pPr marL="0" indent="0">
              <a:buNone/>
            </a:pPr>
            <a:r>
              <a:rPr lang="en-US" b="1" dirty="0" smtClean="0">
                <a:solidFill>
                  <a:schemeClr val="tx1"/>
                </a:solidFill>
              </a:rPr>
              <a:t>Enterprise </a:t>
            </a:r>
            <a:r>
              <a:rPr lang="en-US" b="1" dirty="0">
                <a:solidFill>
                  <a:schemeClr val="tx1"/>
                </a:solidFill>
              </a:rPr>
              <a:t>Edition (EE</a:t>
            </a:r>
            <a:r>
              <a:rPr lang="en-US" b="1" dirty="0" smtClean="0">
                <a:solidFill>
                  <a:schemeClr val="tx1"/>
                </a:solidFill>
              </a:rPr>
              <a:t>)</a:t>
            </a:r>
            <a:endParaRPr lang="en-US" dirty="0" smtClean="0">
              <a:solidFill>
                <a:schemeClr val="tx1"/>
              </a:solidFill>
            </a:endParaRPr>
          </a:p>
          <a:p>
            <a:pPr>
              <a:buFont typeface="Wingdings" charset="2"/>
              <a:buChar char="q"/>
            </a:pPr>
            <a:r>
              <a:rPr lang="en-US" dirty="0" smtClean="0"/>
              <a:t> </a:t>
            </a:r>
            <a:r>
              <a:rPr lang="en-US" dirty="0">
                <a:solidFill>
                  <a:schemeClr val="tx1"/>
                </a:solidFill>
              </a:rPr>
              <a:t>Docker Enterprise Edition (EE) is designed for enterprise </a:t>
            </a:r>
            <a:r>
              <a:rPr lang="en-US" dirty="0" smtClean="0">
                <a:solidFill>
                  <a:schemeClr val="tx1"/>
                </a:solidFill>
              </a:rPr>
              <a:t>grade development</a:t>
            </a:r>
          </a:p>
          <a:p>
            <a:pPr>
              <a:buFont typeface="Wingdings" charset="2"/>
              <a:buChar char="q"/>
            </a:pPr>
            <a:r>
              <a:rPr lang="en-US" dirty="0">
                <a:solidFill>
                  <a:schemeClr val="tx1"/>
                </a:solidFill>
              </a:rPr>
              <a:t> </a:t>
            </a:r>
            <a:r>
              <a:rPr lang="en-US" dirty="0" smtClean="0">
                <a:solidFill>
                  <a:schemeClr val="tx1"/>
                </a:solidFill>
              </a:rPr>
              <a:t>IT </a:t>
            </a:r>
            <a:r>
              <a:rPr lang="en-US" dirty="0">
                <a:solidFill>
                  <a:schemeClr val="tx1"/>
                </a:solidFill>
              </a:rPr>
              <a:t>teams who build, ship, and run business critical applications in production at scale</a:t>
            </a:r>
          </a:p>
          <a:p>
            <a:pPr>
              <a:buFont typeface="Wingdings" charset="2"/>
              <a:buChar char="q"/>
            </a:pPr>
            <a:endParaRPr lang="en-US" dirty="0" smtClean="0"/>
          </a:p>
        </p:txBody>
      </p:sp>
      <p:sp>
        <p:nvSpPr>
          <p:cNvPr id="4" name="Footer Placeholder 3"/>
          <p:cNvSpPr>
            <a:spLocks noGrp="1"/>
          </p:cNvSpPr>
          <p:nvPr>
            <p:ph type="ftr" sz="quarter" idx="11"/>
          </p:nvPr>
        </p:nvSpPr>
        <p:spPr/>
        <p:txBody>
          <a:bodyPr/>
          <a:lstStyle/>
          <a:p>
            <a:pPr>
              <a:defRPr/>
            </a:pPr>
            <a:r>
              <a:rPr lang="en-US" smtClean="0"/>
              <a:t>Virtuant </a:t>
            </a:r>
            <a:endParaRPr lang="en-US"/>
          </a:p>
        </p:txBody>
      </p:sp>
    </p:spTree>
    <p:extLst>
      <p:ext uri="{BB962C8B-B14F-4D97-AF65-F5344CB8AC3E}">
        <p14:creationId xmlns:p14="http://schemas.microsoft.com/office/powerpoint/2010/main" val="260569501"/>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Our Application Server - Default Ports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solidFill>
                  <a:schemeClr val="tx1"/>
                </a:solidFill>
              </a:rPr>
              <a:t> </a:t>
            </a:r>
            <a:r>
              <a:rPr lang="en-US" sz="2400" dirty="0">
                <a:solidFill>
                  <a:schemeClr val="tx1"/>
                </a:solidFill>
              </a:rPr>
              <a:t>In addition, </a:t>
            </a:r>
            <a:r>
              <a:rPr lang="en-US" sz="2400" dirty="0">
                <a:solidFill>
                  <a:schemeClr val="tx1"/>
                </a:solidFill>
                <a:latin typeface="Courier New" charset="0"/>
                <a:ea typeface="Courier New" charset="0"/>
                <a:cs typeface="Courier New" charset="0"/>
              </a:rPr>
              <a:t>--name</a:t>
            </a:r>
            <a:r>
              <a:rPr lang="en-US" sz="2400" dirty="0">
                <a:solidFill>
                  <a:schemeClr val="tx1"/>
                </a:solidFill>
              </a:rPr>
              <a:t> option is used to give this container a </a:t>
            </a:r>
            <a:r>
              <a:rPr lang="en-US" sz="2400" dirty="0" smtClean="0">
                <a:solidFill>
                  <a:schemeClr val="tx1"/>
                </a:solidFill>
              </a:rPr>
              <a:t>name</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This name can then later be used to get more details about the container or </a:t>
            </a:r>
            <a:r>
              <a:rPr lang="en-US" sz="2400" dirty="0" smtClean="0">
                <a:solidFill>
                  <a:schemeClr val="tx1"/>
                </a:solidFill>
              </a:rPr>
              <a:t>stop it</a:t>
            </a:r>
          </a:p>
          <a:p>
            <a:pPr>
              <a:buFont typeface="Wingdings" charset="2"/>
              <a:buChar char="q"/>
            </a:pPr>
            <a:r>
              <a:rPr lang="en-US" sz="2400" dirty="0">
                <a:solidFill>
                  <a:schemeClr val="tx1"/>
                </a:solidFill>
              </a:rPr>
              <a:t> </a:t>
            </a:r>
            <a:r>
              <a:rPr lang="en-US" sz="2400" dirty="0" smtClean="0">
                <a:solidFill>
                  <a:schemeClr val="tx1"/>
                </a:solidFill>
              </a:rPr>
              <a:t>Of course, this </a:t>
            </a:r>
            <a:r>
              <a:rPr lang="en-US" sz="2400" dirty="0">
                <a:solidFill>
                  <a:schemeClr val="tx1"/>
                </a:solidFill>
              </a:rPr>
              <a:t>can be verified </a:t>
            </a:r>
            <a:r>
              <a:rPr lang="en-US" sz="2400" dirty="0" smtClean="0">
                <a:solidFill>
                  <a:schemeClr val="tx1"/>
                </a:solidFill>
              </a:rPr>
              <a:t>using</a:t>
            </a:r>
            <a:r>
              <a:rPr lang="en-US" sz="2400" dirty="0">
                <a:solidFill>
                  <a:schemeClr val="tx1"/>
                </a:solidFill>
              </a:rPr>
              <a:t>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container ls</a:t>
            </a:r>
            <a:r>
              <a:rPr lang="en-US" sz="2400" dirty="0">
                <a:solidFill>
                  <a:schemeClr val="tx1"/>
                </a:solidFill>
              </a:rPr>
              <a:t> command</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The port mapping is shown in the </a:t>
            </a:r>
            <a:r>
              <a:rPr lang="en-US" sz="2400" dirty="0">
                <a:solidFill>
                  <a:schemeClr val="tx1"/>
                </a:solidFill>
                <a:latin typeface="Courier New" charset="0"/>
                <a:ea typeface="Courier New" charset="0"/>
                <a:cs typeface="Courier New" charset="0"/>
              </a:rPr>
              <a:t>PORTS</a:t>
            </a:r>
            <a:r>
              <a:rPr lang="en-US" sz="2400" dirty="0">
                <a:solidFill>
                  <a:schemeClr val="tx1"/>
                </a:solidFill>
              </a:rPr>
              <a:t> </a:t>
            </a:r>
            <a:r>
              <a:rPr lang="en-US" sz="2400" dirty="0" smtClean="0">
                <a:solidFill>
                  <a:schemeClr val="tx1"/>
                </a:solidFill>
              </a:rPr>
              <a:t>column</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7" name="Content Placeholder 2"/>
          <p:cNvSpPr>
            <a:spLocks noGrp="1"/>
          </p:cNvSpPr>
          <p:nvPr/>
        </p:nvSpPr>
        <p:spPr>
          <a:xfrm>
            <a:off x="228600" y="2906988"/>
            <a:ext cx="11734800" cy="826812"/>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smtClean="0">
                <a:solidFill>
                  <a:schemeClr val="tx1"/>
                </a:solidFill>
                <a:latin typeface="Courier New" charset="0"/>
                <a:ea typeface="Courier New" charset="0"/>
                <a:cs typeface="Courier New" charset="0"/>
              </a:rPr>
              <a:t>CONTAINER </a:t>
            </a:r>
            <a:r>
              <a:rPr lang="en-US" sz="1600" dirty="0">
                <a:solidFill>
                  <a:schemeClr val="tx1"/>
                </a:solidFill>
                <a:latin typeface="Courier New" charset="0"/>
                <a:ea typeface="Courier New" charset="0"/>
                <a:cs typeface="Courier New" charset="0"/>
              </a:rPr>
              <a:t>ID </a:t>
            </a:r>
            <a:r>
              <a:rPr lang="en-US" sz="1600" dirty="0" smtClean="0">
                <a:solidFill>
                  <a:schemeClr val="tx1"/>
                </a:solidFill>
                <a:latin typeface="Courier New" charset="0"/>
                <a:ea typeface="Courier New" charset="0"/>
                <a:cs typeface="Courier New" charset="0"/>
              </a:rPr>
              <a:t>	 IMAGE 	      COMMAND 	        CREATED     STATUS          </a:t>
            </a:r>
            <a:r>
              <a:rPr lang="en-US" sz="1600" b="1" dirty="0" smtClean="0">
                <a:solidFill>
                  <a:schemeClr val="tx1"/>
                </a:solidFill>
                <a:latin typeface="Courier New" charset="0"/>
                <a:ea typeface="Courier New" charset="0"/>
                <a:cs typeface="Courier New" charset="0"/>
              </a:rPr>
              <a:t>PORTS</a:t>
            </a:r>
            <a:r>
              <a:rPr lang="en-US" sz="1600" dirty="0" smtClean="0">
                <a:solidFill>
                  <a:schemeClr val="tx1"/>
                </a:solidFill>
                <a:latin typeface="Courier New" charset="0"/>
                <a:ea typeface="Courier New" charset="0"/>
                <a:cs typeface="Courier New" charset="0"/>
              </a:rPr>
              <a:t>           </a:t>
            </a:r>
            <a:r>
              <a:rPr lang="en-US" sz="1600" b="1" dirty="0" smtClean="0">
                <a:solidFill>
                  <a:schemeClr val="tx1"/>
                </a:solidFill>
                <a:latin typeface="Courier New" charset="0"/>
                <a:ea typeface="Courier New" charset="0"/>
                <a:cs typeface="Courier New" charset="0"/>
              </a:rPr>
              <a:t>NAMES    </a:t>
            </a:r>
          </a:p>
          <a:p>
            <a:r>
              <a:rPr lang="en-US" sz="1400" dirty="0" smtClean="0">
                <a:solidFill>
                  <a:schemeClr val="tx1"/>
                </a:solidFill>
                <a:latin typeface="Courier New" charset="0"/>
                <a:ea typeface="Courier New" charset="0"/>
                <a:cs typeface="Courier New" charset="0"/>
              </a:rPr>
              <a:t>89fbfbceeb56 </a:t>
            </a:r>
            <a:r>
              <a:rPr lang="en-US" sz="1400" dirty="0" err="1" smtClean="0">
                <a:solidFill>
                  <a:schemeClr val="tx1"/>
                </a:solidFill>
                <a:latin typeface="Courier New" charset="0"/>
                <a:ea typeface="Courier New" charset="0"/>
                <a:cs typeface="Courier New" charset="0"/>
              </a:rPr>
              <a:t>jboss</a:t>
            </a:r>
            <a:r>
              <a:rPr lang="en-US" sz="1400" dirty="0" smtClean="0">
                <a:solidFill>
                  <a:schemeClr val="tx1"/>
                </a:solidFill>
                <a:latin typeface="Courier New" charset="0"/>
                <a:ea typeface="Courier New" charset="0"/>
                <a:cs typeface="Courier New" charset="0"/>
              </a:rPr>
              <a:t>/</a:t>
            </a:r>
            <a:r>
              <a:rPr lang="en-US" sz="1400" dirty="0" err="1" smtClean="0">
                <a:solidFill>
                  <a:schemeClr val="tx1"/>
                </a:solidFill>
                <a:latin typeface="Courier New" charset="0"/>
                <a:ea typeface="Courier New" charset="0"/>
                <a:cs typeface="Courier New" charset="0"/>
              </a:rPr>
              <a:t>wildfly</a:t>
            </a:r>
            <a:r>
              <a:rPr lang="en-US" sz="1400" dirty="0" smtClean="0">
                <a:solidFill>
                  <a:schemeClr val="tx1"/>
                </a:solidFill>
                <a:latin typeface="Courier New" charset="0"/>
                <a:ea typeface="Courier New" charset="0"/>
                <a:cs typeface="Courier New" charset="0"/>
              </a:rPr>
              <a:t> "/</a:t>
            </a:r>
            <a:r>
              <a:rPr lang="en-US" sz="1400" dirty="0">
                <a:solidFill>
                  <a:schemeClr val="tx1"/>
                </a:solidFill>
                <a:latin typeface="Courier New" charset="0"/>
                <a:ea typeface="Courier New" charset="0"/>
                <a:cs typeface="Courier New" charset="0"/>
              </a:rPr>
              <a:t>opt/</a:t>
            </a:r>
            <a:r>
              <a:rPr lang="en-US" sz="1400" dirty="0" err="1">
                <a:solidFill>
                  <a:schemeClr val="tx1"/>
                </a:solidFill>
                <a:latin typeface="Courier New" charset="0"/>
                <a:ea typeface="Courier New" charset="0"/>
                <a:cs typeface="Courier New" charset="0"/>
              </a:rPr>
              <a:t>jboss</a:t>
            </a:r>
            <a:r>
              <a:rPr lang="en-US" sz="1400" dirty="0">
                <a:solidFill>
                  <a:schemeClr val="tx1"/>
                </a:solidFill>
                <a:latin typeface="Courier New" charset="0"/>
                <a:ea typeface="Courier New" charset="0"/>
                <a:cs typeface="Courier New" charset="0"/>
              </a:rPr>
              <a:t>/</a:t>
            </a:r>
            <a:r>
              <a:rPr lang="en-US" sz="1400" dirty="0" err="1">
                <a:solidFill>
                  <a:schemeClr val="tx1"/>
                </a:solidFill>
                <a:latin typeface="Courier New" charset="0"/>
                <a:ea typeface="Courier New" charset="0"/>
                <a:cs typeface="Courier New" charset="0"/>
              </a:rPr>
              <a:t>wildfl</a:t>
            </a:r>
            <a:r>
              <a:rPr lang="en-US" sz="1400" dirty="0">
                <a:solidFill>
                  <a:schemeClr val="tx1"/>
                </a:solidFill>
                <a:latin typeface="Courier New" charset="0"/>
                <a:ea typeface="Courier New" charset="0"/>
                <a:cs typeface="Courier New" charset="0"/>
              </a:rPr>
              <a:t>..." </a:t>
            </a:r>
            <a:r>
              <a:rPr lang="en-US" sz="1400" dirty="0" smtClean="0">
                <a:solidFill>
                  <a:schemeClr val="tx1"/>
                </a:solidFill>
                <a:latin typeface="Courier New" charset="0"/>
                <a:ea typeface="Courier New" charset="0"/>
                <a:cs typeface="Courier New" charset="0"/>
              </a:rPr>
              <a:t>9 </a:t>
            </a:r>
            <a:r>
              <a:rPr lang="en-US" sz="1400" dirty="0">
                <a:solidFill>
                  <a:schemeClr val="tx1"/>
                </a:solidFill>
                <a:latin typeface="Courier New" charset="0"/>
                <a:ea typeface="Courier New" charset="0"/>
                <a:cs typeface="Courier New" charset="0"/>
              </a:rPr>
              <a:t>seconds </a:t>
            </a:r>
            <a:r>
              <a:rPr lang="en-US" sz="1400" dirty="0" smtClean="0">
                <a:solidFill>
                  <a:schemeClr val="tx1"/>
                </a:solidFill>
                <a:latin typeface="Courier New" charset="0"/>
                <a:ea typeface="Courier New" charset="0"/>
                <a:cs typeface="Courier New" charset="0"/>
              </a:rPr>
              <a:t>ago Up </a:t>
            </a:r>
            <a:r>
              <a:rPr lang="en-US" sz="1400" dirty="0">
                <a:solidFill>
                  <a:schemeClr val="tx1"/>
                </a:solidFill>
                <a:latin typeface="Courier New" charset="0"/>
                <a:ea typeface="Courier New" charset="0"/>
                <a:cs typeface="Courier New" charset="0"/>
              </a:rPr>
              <a:t>8 seconds </a:t>
            </a:r>
            <a:r>
              <a:rPr lang="en-US" sz="1400" b="1" dirty="0" smtClean="0">
                <a:solidFill>
                  <a:schemeClr val="tx1"/>
                </a:solidFill>
                <a:latin typeface="Courier New" charset="0"/>
                <a:ea typeface="Courier New" charset="0"/>
                <a:cs typeface="Courier New" charset="0"/>
              </a:rPr>
              <a:t>0.0.0.0:32768-</a:t>
            </a:r>
            <a:r>
              <a:rPr lang="en-US" sz="1400" b="1" dirty="0">
                <a:solidFill>
                  <a:schemeClr val="tx1"/>
                </a:solidFill>
                <a:latin typeface="Courier New" charset="0"/>
                <a:ea typeface="Courier New" charset="0"/>
                <a:cs typeface="Courier New" charset="0"/>
              </a:rPr>
              <a:t>&gt;</a:t>
            </a:r>
            <a:r>
              <a:rPr lang="en-US" sz="1400" b="1" dirty="0" smtClean="0">
                <a:solidFill>
                  <a:schemeClr val="tx1"/>
                </a:solidFill>
                <a:latin typeface="Courier New" charset="0"/>
                <a:ea typeface="Courier New" charset="0"/>
                <a:cs typeface="Courier New" charset="0"/>
              </a:rPr>
              <a:t>8080</a:t>
            </a:r>
            <a:r>
              <a:rPr lang="en-US" sz="1400" dirty="0" smtClean="0">
                <a:solidFill>
                  <a:schemeClr val="tx1"/>
                </a:solidFill>
                <a:latin typeface="Courier New" charset="0"/>
                <a:ea typeface="Courier New" charset="0"/>
                <a:cs typeface="Courier New" charset="0"/>
              </a:rPr>
              <a:t>/</a:t>
            </a:r>
            <a:r>
              <a:rPr lang="en-US" sz="1400" dirty="0" err="1" smtClean="0">
                <a:solidFill>
                  <a:schemeClr val="tx1"/>
                </a:solidFill>
                <a:latin typeface="Courier New" charset="0"/>
                <a:ea typeface="Courier New" charset="0"/>
                <a:cs typeface="Courier New" charset="0"/>
              </a:rPr>
              <a:t>tcp</a:t>
            </a:r>
            <a:r>
              <a:rPr lang="en-US" sz="1400" dirty="0" smtClean="0">
                <a:solidFill>
                  <a:schemeClr val="tx1"/>
                </a:solidFill>
                <a:latin typeface="Courier New" charset="0"/>
                <a:ea typeface="Courier New" charset="0"/>
                <a:cs typeface="Courier New" charset="0"/>
              </a:rPr>
              <a:t> </a:t>
            </a:r>
            <a:r>
              <a:rPr lang="en-US" sz="1400" b="1" dirty="0" err="1" smtClean="0">
                <a:solidFill>
                  <a:schemeClr val="tx1"/>
                </a:solidFill>
                <a:latin typeface="Courier New" charset="0"/>
                <a:ea typeface="Courier New" charset="0"/>
                <a:cs typeface="Courier New" charset="0"/>
              </a:rPr>
              <a:t>wildfly</a:t>
            </a:r>
            <a:endParaRPr lang="en-US" sz="1400" b="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703775620"/>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Starting Our Application Server - Default Ports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solidFill>
                  <a:schemeClr val="tx1"/>
                </a:solidFill>
              </a:rPr>
              <a:t> Now, we can access our server’s welcome page, via </a:t>
            </a:r>
            <a:r>
              <a:rPr lang="en-US" sz="2400" dirty="0" smtClean="0">
                <a:solidFill>
                  <a:schemeClr val="tx1"/>
                </a:solidFill>
                <a:latin typeface="Courier New" charset="0"/>
                <a:ea typeface="Courier New" charset="0"/>
                <a:cs typeface="Courier New" charset="0"/>
              </a:rPr>
              <a:t>localhost</a:t>
            </a:r>
            <a:r>
              <a:rPr lang="en-US" sz="2400" dirty="0" smtClean="0">
                <a:solidFill>
                  <a:schemeClr val="tx1"/>
                </a:solidFill>
              </a:rPr>
              <a:t>!</a:t>
            </a:r>
          </a:p>
          <a:p>
            <a:pPr>
              <a:buFont typeface="Wingdings" charset="2"/>
              <a:buChar char="q"/>
            </a:pPr>
            <a:r>
              <a:rPr lang="en-US" sz="2400" dirty="0">
                <a:solidFill>
                  <a:schemeClr val="tx1"/>
                </a:solidFill>
              </a:rPr>
              <a:t> </a:t>
            </a:r>
            <a:r>
              <a:rPr lang="en-US" sz="2400" dirty="0" smtClean="0">
                <a:solidFill>
                  <a:schemeClr val="tx1"/>
                </a:solidFill>
              </a:rPr>
              <a:t>We will access </a:t>
            </a:r>
            <a:r>
              <a:rPr lang="en-US" sz="2400" dirty="0" err="1">
                <a:solidFill>
                  <a:schemeClr val="tx1"/>
                </a:solidFill>
              </a:rPr>
              <a:t>WildFly</a:t>
            </a:r>
            <a:r>
              <a:rPr lang="en-US" sz="2400" dirty="0">
                <a:solidFill>
                  <a:schemeClr val="tx1"/>
                </a:solidFill>
              </a:rPr>
              <a:t> server at </a:t>
            </a:r>
            <a:r>
              <a:rPr lang="en-US" sz="2400" dirty="0">
                <a:solidFill>
                  <a:schemeClr val="tx1"/>
                </a:solidFill>
                <a:latin typeface="Courier New" charset="0"/>
                <a:ea typeface="Courier New" charset="0"/>
                <a:cs typeface="Courier New" charset="0"/>
              </a:rPr>
              <a:t>http://</a:t>
            </a:r>
            <a:r>
              <a:rPr lang="en-US" sz="2400" dirty="0" smtClean="0">
                <a:solidFill>
                  <a:schemeClr val="tx1"/>
                </a:solidFill>
                <a:latin typeface="Courier New" charset="0"/>
                <a:ea typeface="Courier New" charset="0"/>
                <a:cs typeface="Courier New" charset="0"/>
              </a:rPr>
              <a:t>localhost:32768</a:t>
            </a: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205027"/>
            <a:ext cx="4457652" cy="39594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4343934"/>
            <a:ext cx="2413505" cy="1803400"/>
          </a:xfrm>
          <a:prstGeom prst="rect">
            <a:avLst/>
          </a:prstGeom>
        </p:spPr>
      </p:pic>
      <p:sp>
        <p:nvSpPr>
          <p:cNvPr id="6" name="Oval Callout 5"/>
          <p:cNvSpPr/>
          <p:nvPr/>
        </p:nvSpPr>
        <p:spPr>
          <a:xfrm>
            <a:off x="7620000" y="3015234"/>
            <a:ext cx="2209800" cy="1480566"/>
          </a:xfrm>
          <a:prstGeom prst="wedgeEllipseCallout">
            <a:avLst>
              <a:gd name="adj1" fmla="val -29278"/>
              <a:gd name="adj2" fmla="val 9779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Cool, huh?</a:t>
            </a:r>
            <a:endParaRPr lang="en-US" sz="3600" b="1" dirty="0">
              <a:solidFill>
                <a:schemeClr val="tx1"/>
              </a:solidFill>
            </a:endParaRPr>
          </a:p>
        </p:txBody>
      </p:sp>
    </p:spTree>
    <p:extLst>
      <p:ext uri="{BB962C8B-B14F-4D97-AF65-F5344CB8AC3E}">
        <p14:creationId xmlns:p14="http://schemas.microsoft.com/office/powerpoint/2010/main" val="1174784608"/>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 a WAR </a:t>
            </a:r>
            <a:r>
              <a:rPr lang="en-US" dirty="0" smtClean="0"/>
              <a:t>File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Now that your application server is running, lets </a:t>
            </a:r>
            <a:r>
              <a:rPr lang="en-US" sz="2400" dirty="0" smtClean="0">
                <a:solidFill>
                  <a:schemeClr val="tx1"/>
                </a:solidFill>
              </a:rPr>
              <a:t>deploy </a:t>
            </a:r>
            <a:r>
              <a:rPr lang="en-US" sz="2400" dirty="0">
                <a:solidFill>
                  <a:schemeClr val="tx1"/>
                </a:solidFill>
              </a:rPr>
              <a:t>a WAR file to </a:t>
            </a:r>
            <a:r>
              <a:rPr lang="en-US" sz="2400" dirty="0" smtClean="0">
                <a:solidFill>
                  <a:schemeClr val="tx1"/>
                </a:solidFill>
              </a:rPr>
              <a:t>it!</a:t>
            </a:r>
          </a:p>
          <a:p>
            <a:pPr>
              <a:buFont typeface="Wingdings" charset="2"/>
              <a:buChar char="q"/>
            </a:pPr>
            <a:r>
              <a:rPr lang="en-US" sz="2400" dirty="0">
                <a:solidFill>
                  <a:schemeClr val="tx1"/>
                </a:solidFill>
              </a:rPr>
              <a:t> Create a new directory </a:t>
            </a:r>
            <a:r>
              <a:rPr lang="en-US" sz="2400" dirty="0" err="1" smtClean="0">
                <a:solidFill>
                  <a:schemeClr val="tx1"/>
                </a:solidFill>
                <a:latin typeface="Courier New" charset="0"/>
                <a:ea typeface="Courier New" charset="0"/>
                <a:cs typeface="Courier New" charset="0"/>
              </a:rPr>
              <a:t>hellojavaee</a:t>
            </a:r>
            <a:endParaRPr lang="en-US" sz="2400" dirty="0">
              <a:solidFill>
                <a:schemeClr val="tx1"/>
              </a:solidFill>
              <a:latin typeface="Courier New" charset="0"/>
              <a:ea typeface="Courier New" charset="0"/>
              <a:cs typeface="Courier New" charset="0"/>
            </a:endParaRPr>
          </a:p>
          <a:p>
            <a:pPr>
              <a:buFont typeface="Wingdings" charset="2"/>
              <a:buChar char="q"/>
            </a:pPr>
            <a:r>
              <a:rPr lang="en-US" sz="2400" dirty="0" smtClean="0">
                <a:solidFill>
                  <a:schemeClr val="tx1"/>
                </a:solidFill>
              </a:rPr>
              <a:t> </a:t>
            </a:r>
            <a:r>
              <a:rPr lang="en-US" sz="2400" dirty="0">
                <a:solidFill>
                  <a:schemeClr val="tx1"/>
                </a:solidFill>
              </a:rPr>
              <a:t>Create a new text file and name it </a:t>
            </a:r>
            <a:r>
              <a:rPr lang="en-US" sz="2400" dirty="0" err="1" smtClean="0">
                <a:solidFill>
                  <a:schemeClr val="tx1"/>
                </a:solidFill>
                <a:latin typeface="Courier New" charset="0"/>
                <a:ea typeface="Courier New" charset="0"/>
                <a:cs typeface="Courier New" charset="0"/>
              </a:rPr>
              <a:t>Dockerfile</a:t>
            </a:r>
            <a:endParaRPr lang="en-US" sz="2400" dirty="0" smtClean="0">
              <a:solidFill>
                <a:schemeClr val="tx1"/>
              </a:solidFill>
              <a:latin typeface="Courier New" charset="0"/>
              <a:ea typeface="Courier New" charset="0"/>
              <a:cs typeface="Courier New" charset="0"/>
            </a:endParaRPr>
          </a:p>
          <a:p>
            <a:pPr>
              <a:buFont typeface="Wingdings" charset="2"/>
              <a:buChar char="q"/>
            </a:pPr>
            <a:r>
              <a:rPr lang="en-US" sz="2400" dirty="0">
                <a:solidFill>
                  <a:schemeClr val="tx1"/>
                </a:solidFill>
                <a:ea typeface="Courier New" charset="0"/>
                <a:cs typeface="Courier New" charset="0"/>
              </a:rPr>
              <a:t> </a:t>
            </a:r>
            <a:r>
              <a:rPr lang="en-US" sz="2400" dirty="0">
                <a:solidFill>
                  <a:schemeClr val="tx1"/>
                </a:solidFill>
              </a:rPr>
              <a:t>Use the following contents</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Now, what do you think comes next?</a:t>
            </a: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7" name="Content Placeholder 2"/>
          <p:cNvSpPr>
            <a:spLocks noGrp="1"/>
          </p:cNvSpPr>
          <p:nvPr/>
        </p:nvSpPr>
        <p:spPr>
          <a:xfrm>
            <a:off x="1752600" y="3048000"/>
            <a:ext cx="8686800" cy="14478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sz="1600" b="1" dirty="0">
                <a:solidFill>
                  <a:schemeClr val="tx1"/>
                </a:solidFill>
                <a:latin typeface="Courier New" charset="0"/>
                <a:ea typeface="Courier New" charset="0"/>
                <a:cs typeface="Courier New" charset="0"/>
              </a:rPr>
              <a:t>FROM</a:t>
            </a:r>
            <a:r>
              <a:rPr lang="en-US" sz="1600" dirty="0">
                <a:solidFill>
                  <a:schemeClr val="tx1"/>
                </a:solidFill>
                <a:latin typeface="Courier New" charset="0"/>
                <a:ea typeface="Courier New" charset="0"/>
                <a:cs typeface="Courier New" charset="0"/>
              </a:rPr>
              <a:t> </a:t>
            </a:r>
            <a:r>
              <a:rPr lang="en-US" sz="1600" dirty="0" err="1">
                <a:solidFill>
                  <a:schemeClr val="tx1"/>
                </a:solidFill>
                <a:latin typeface="Courier New" charset="0"/>
                <a:ea typeface="Courier New" charset="0"/>
                <a:cs typeface="Courier New" charset="0"/>
              </a:rPr>
              <a:t>jboss</a:t>
            </a:r>
            <a:r>
              <a:rPr lang="en-US" sz="1600" dirty="0">
                <a:solidFill>
                  <a:schemeClr val="tx1"/>
                </a:solidFill>
                <a:latin typeface="Courier New" charset="0"/>
                <a:ea typeface="Courier New" charset="0"/>
                <a:cs typeface="Courier New" charset="0"/>
              </a:rPr>
              <a:t>/</a:t>
            </a:r>
            <a:r>
              <a:rPr lang="en-US" sz="1600" dirty="0" err="1">
                <a:solidFill>
                  <a:schemeClr val="tx1"/>
                </a:solidFill>
                <a:latin typeface="Courier New" charset="0"/>
                <a:ea typeface="Courier New" charset="0"/>
                <a:cs typeface="Courier New" charset="0"/>
              </a:rPr>
              <a:t>wildfly:latest</a:t>
            </a:r>
            <a:r>
              <a:rPr lang="en-US" sz="1600" dirty="0">
                <a:solidFill>
                  <a:schemeClr val="tx1"/>
                </a:solidFill>
                <a:latin typeface="Courier New" charset="0"/>
                <a:ea typeface="Courier New" charset="0"/>
                <a:cs typeface="Courier New" charset="0"/>
              </a:rPr>
              <a:t> </a:t>
            </a:r>
            <a:endParaRPr lang="en-US" sz="1600" dirty="0" smtClean="0">
              <a:solidFill>
                <a:schemeClr val="tx1"/>
              </a:solidFill>
              <a:latin typeface="Courier New" charset="0"/>
              <a:ea typeface="Courier New" charset="0"/>
              <a:cs typeface="Courier New" charset="0"/>
            </a:endParaRPr>
          </a:p>
          <a:p>
            <a:pPr marL="292608" lvl="1" indent="0">
              <a:buNone/>
            </a:pPr>
            <a:r>
              <a:rPr lang="en-US" sz="1600" b="1" dirty="0" smtClean="0">
                <a:solidFill>
                  <a:schemeClr val="tx1"/>
                </a:solidFill>
                <a:latin typeface="Courier New" charset="0"/>
                <a:ea typeface="Courier New" charset="0"/>
                <a:cs typeface="Courier New" charset="0"/>
              </a:rPr>
              <a:t>RUN</a:t>
            </a:r>
            <a:r>
              <a:rPr lang="en-US" sz="1600" dirty="0" smtClean="0">
                <a:solidFill>
                  <a:schemeClr val="tx1"/>
                </a:solidFill>
                <a:latin typeface="Courier New" charset="0"/>
                <a:ea typeface="Courier New" charset="0"/>
                <a:cs typeface="Courier New" charset="0"/>
              </a:rPr>
              <a:t> </a:t>
            </a:r>
            <a:r>
              <a:rPr lang="en-US" sz="1600" dirty="0">
                <a:solidFill>
                  <a:schemeClr val="tx1"/>
                </a:solidFill>
                <a:latin typeface="Courier New" charset="0"/>
                <a:ea typeface="Courier New" charset="0"/>
                <a:cs typeface="Courier New" charset="0"/>
              </a:rPr>
              <a:t>curl -L https://</a:t>
            </a:r>
            <a:r>
              <a:rPr lang="en-US" sz="1600" dirty="0" err="1" smtClean="0">
                <a:solidFill>
                  <a:schemeClr val="tx1"/>
                </a:solidFill>
                <a:latin typeface="Courier New" charset="0"/>
                <a:ea typeface="Courier New" charset="0"/>
                <a:cs typeface="Courier New" charset="0"/>
              </a:rPr>
              <a:t>github.com</a:t>
            </a:r>
            <a:r>
              <a:rPr lang="en-US" sz="1600" dirty="0" smtClean="0">
                <a:solidFill>
                  <a:schemeClr val="tx1"/>
                </a:solidFill>
                <a:latin typeface="Courier New" charset="0"/>
                <a:ea typeface="Courier New" charset="0"/>
                <a:cs typeface="Courier New" charset="0"/>
              </a:rPr>
              <a:t>/</a:t>
            </a:r>
            <a:r>
              <a:rPr lang="en-US" sz="1600" dirty="0" err="1" smtClean="0">
                <a:solidFill>
                  <a:schemeClr val="tx1"/>
                </a:solidFill>
                <a:latin typeface="Courier New" charset="0"/>
                <a:ea typeface="Courier New" charset="0"/>
                <a:cs typeface="Courier New" charset="0"/>
              </a:rPr>
              <a:t>javaee</a:t>
            </a:r>
            <a:r>
              <a:rPr lang="en-US" sz="1600" dirty="0" smtClean="0">
                <a:solidFill>
                  <a:schemeClr val="tx1"/>
                </a:solidFill>
                <a:latin typeface="Courier New" charset="0"/>
                <a:ea typeface="Courier New" charset="0"/>
                <a:cs typeface="Courier New" charset="0"/>
              </a:rPr>
              <a:t>-samples/javaee7-simple-sample/releases/download/v1.10/javaee7-simple-sample-1.10.war </a:t>
            </a:r>
            <a:r>
              <a:rPr lang="en-US" sz="1600" dirty="0">
                <a:solidFill>
                  <a:schemeClr val="tx1"/>
                </a:solidFill>
                <a:latin typeface="Courier New" charset="0"/>
                <a:ea typeface="Courier New" charset="0"/>
                <a:cs typeface="Courier New" charset="0"/>
              </a:rPr>
              <a:t>-o /</a:t>
            </a:r>
            <a:r>
              <a:rPr lang="en-US" sz="1600" dirty="0" smtClean="0">
                <a:solidFill>
                  <a:schemeClr val="tx1"/>
                </a:solidFill>
                <a:latin typeface="Courier New" charset="0"/>
                <a:ea typeface="Courier New" charset="0"/>
                <a:cs typeface="Courier New" charset="0"/>
              </a:rPr>
              <a:t>opt/</a:t>
            </a:r>
            <a:r>
              <a:rPr lang="en-US" sz="1600" dirty="0" err="1" smtClean="0">
                <a:solidFill>
                  <a:schemeClr val="tx1"/>
                </a:solidFill>
                <a:latin typeface="Courier New" charset="0"/>
                <a:ea typeface="Courier New" charset="0"/>
                <a:cs typeface="Courier New" charset="0"/>
              </a:rPr>
              <a:t>jboss</a:t>
            </a:r>
            <a:r>
              <a:rPr lang="en-US" sz="1600" dirty="0" smtClean="0">
                <a:solidFill>
                  <a:schemeClr val="tx1"/>
                </a:solidFill>
                <a:latin typeface="Courier New" charset="0"/>
                <a:ea typeface="Courier New" charset="0"/>
                <a:cs typeface="Courier New" charset="0"/>
              </a:rPr>
              <a:t>/</a:t>
            </a:r>
            <a:r>
              <a:rPr lang="en-US" sz="1600" dirty="0" err="1" smtClean="0">
                <a:solidFill>
                  <a:schemeClr val="tx1"/>
                </a:solidFill>
                <a:latin typeface="Courier New" charset="0"/>
                <a:ea typeface="Courier New" charset="0"/>
                <a:cs typeface="Courier New" charset="0"/>
              </a:rPr>
              <a:t>wildfly</a:t>
            </a:r>
            <a:r>
              <a:rPr lang="en-US" sz="1600" dirty="0" smtClean="0">
                <a:solidFill>
                  <a:schemeClr val="tx1"/>
                </a:solidFill>
                <a:latin typeface="Courier New" charset="0"/>
                <a:ea typeface="Courier New" charset="0"/>
                <a:cs typeface="Courier New" charset="0"/>
              </a:rPr>
              <a:t>/standalone/deployments/</a:t>
            </a:r>
            <a:r>
              <a:rPr lang="en-US" sz="1600" dirty="0" err="1" smtClean="0">
                <a:solidFill>
                  <a:schemeClr val="tx1"/>
                </a:solidFill>
                <a:latin typeface="Courier New" charset="0"/>
                <a:ea typeface="Courier New" charset="0"/>
                <a:cs typeface="Courier New" charset="0"/>
              </a:rPr>
              <a:t>javaee</a:t>
            </a:r>
            <a:r>
              <a:rPr lang="en-US" sz="1600" dirty="0" smtClean="0">
                <a:solidFill>
                  <a:schemeClr val="tx1"/>
                </a:solidFill>
                <a:latin typeface="Courier New" charset="0"/>
                <a:ea typeface="Courier New" charset="0"/>
                <a:cs typeface="Courier New" charset="0"/>
              </a:rPr>
              <a:t>-simple-</a:t>
            </a:r>
            <a:r>
              <a:rPr lang="en-US" sz="1600" dirty="0" err="1" smtClean="0">
                <a:solidFill>
                  <a:schemeClr val="tx1"/>
                </a:solidFill>
                <a:latin typeface="Courier New" charset="0"/>
                <a:ea typeface="Courier New" charset="0"/>
                <a:cs typeface="Courier New" charset="0"/>
              </a:rPr>
              <a:t>sample.war</a:t>
            </a:r>
            <a:endParaRPr lang="en-US" sz="1600" dirty="0" smtClean="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891839896"/>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 a WAR </a:t>
            </a:r>
            <a:r>
              <a:rPr lang="en-US" dirty="0" smtClean="0"/>
              <a:t>File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Create an image:</a:t>
            </a:r>
          </a:p>
          <a:p>
            <a:pPr>
              <a:buFont typeface="Wingdings" charset="2"/>
              <a:buChar char="q"/>
            </a:pPr>
            <a:endParaRPr lang="en-US" sz="2400" dirty="0" smtClean="0">
              <a:solidFill>
                <a:schemeClr val="tx1"/>
              </a:solidFill>
              <a:latin typeface="Courier New" charset="0"/>
              <a:ea typeface="Courier New" charset="0"/>
              <a:cs typeface="Courier New" charset="0"/>
            </a:endParaRPr>
          </a:p>
          <a:p>
            <a:pPr>
              <a:buFont typeface="Wingdings" charset="2"/>
              <a:buChar char="q"/>
            </a:pPr>
            <a:r>
              <a:rPr lang="en-US" sz="2400" dirty="0" smtClean="0">
                <a:solidFill>
                  <a:schemeClr val="tx1"/>
                </a:solidFill>
                <a:ea typeface="Courier New" charset="0"/>
                <a:cs typeface="Courier New" charset="0"/>
              </a:rPr>
              <a:t> </a:t>
            </a:r>
            <a:r>
              <a:rPr lang="en-US" sz="2400" dirty="0">
                <a:solidFill>
                  <a:schemeClr val="tx1"/>
                </a:solidFill>
              </a:rPr>
              <a:t>Start the container:</a:t>
            </a:r>
          </a:p>
          <a:p>
            <a:pPr>
              <a:buFont typeface="Wingdings" charset="2"/>
              <a:buChar char="q"/>
            </a:pPr>
            <a:endParaRPr lang="en-US" sz="2400" dirty="0" smtClean="0">
              <a:solidFill>
                <a:schemeClr val="tx1"/>
              </a:solidFill>
              <a:latin typeface="Courier New" charset="0"/>
              <a:ea typeface="Courier New" charset="0"/>
              <a:cs typeface="Courier New" charset="0"/>
            </a:endParaRPr>
          </a:p>
          <a:p>
            <a:pPr>
              <a:buFont typeface="Wingdings" charset="2"/>
              <a:buChar char="q"/>
            </a:pPr>
            <a:r>
              <a:rPr lang="en-US" sz="2400" dirty="0" smtClean="0">
                <a:solidFill>
                  <a:schemeClr val="tx1"/>
                </a:solidFill>
                <a:ea typeface="Courier New" charset="0"/>
                <a:cs typeface="Courier New" charset="0"/>
              </a:rPr>
              <a:t> Access the endpoint:</a:t>
            </a:r>
          </a:p>
          <a:p>
            <a:pPr>
              <a:buFont typeface="Wingdings" charset="2"/>
              <a:buChar char="q"/>
            </a:pPr>
            <a:endParaRPr lang="en-US" sz="2400" dirty="0">
              <a:solidFill>
                <a:schemeClr val="tx1"/>
              </a:solidFill>
              <a:ea typeface="Courier New" charset="0"/>
              <a:cs typeface="Courier New" charset="0"/>
            </a:endParaRPr>
          </a:p>
          <a:p>
            <a:pPr>
              <a:buFont typeface="Wingdings" charset="2"/>
              <a:buChar char="q"/>
            </a:pPr>
            <a:r>
              <a:rPr lang="en-US" sz="2400" dirty="0">
                <a:solidFill>
                  <a:schemeClr val="tx1"/>
                </a:solidFill>
                <a:ea typeface="Courier New" charset="0"/>
                <a:cs typeface="Courier New" charset="0"/>
              </a:rPr>
              <a:t> </a:t>
            </a:r>
            <a:r>
              <a:rPr lang="en-US" sz="2400" dirty="0">
                <a:solidFill>
                  <a:schemeClr val="tx1"/>
                </a:solidFill>
              </a:rPr>
              <a:t>See the output:</a:t>
            </a:r>
          </a:p>
          <a:p>
            <a:pPr>
              <a:buFont typeface="Wingdings" charset="2"/>
              <a:buChar char="q"/>
            </a:pPr>
            <a:endParaRPr lang="en-US" sz="2400" dirty="0">
              <a:solidFill>
                <a:schemeClr val="tx1"/>
              </a:solidFill>
              <a:ea typeface="Courier New" charset="0"/>
              <a:cs typeface="Courier New" charset="0"/>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2362200" y="1525694"/>
            <a:ext cx="5715000" cy="379306"/>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docker</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image build -t </a:t>
            </a:r>
            <a:r>
              <a:rPr lang="en-US" sz="1800" dirty="0" err="1">
                <a:solidFill>
                  <a:schemeClr val="bg1"/>
                </a:solidFill>
                <a:latin typeface="Courier New" charset="0"/>
                <a:ea typeface="Courier New" charset="0"/>
                <a:cs typeface="Courier New" charset="0"/>
              </a:rPr>
              <a:t>javaee</a:t>
            </a:r>
            <a:r>
              <a:rPr lang="en-US" sz="1800" dirty="0">
                <a:solidFill>
                  <a:schemeClr val="bg1"/>
                </a:solidFill>
                <a:latin typeface="Courier New" charset="0"/>
                <a:ea typeface="Courier New" charset="0"/>
                <a:cs typeface="Courier New" charset="0"/>
              </a:rPr>
              <a:t>-sample </a:t>
            </a:r>
            <a:r>
              <a:rPr lang="en-US" sz="1800" b="1" dirty="0">
                <a:solidFill>
                  <a:schemeClr val="bg1"/>
                </a:solidFill>
                <a:latin typeface="Courier New" charset="0"/>
                <a:ea typeface="Courier New" charset="0"/>
                <a:cs typeface="Courier New" charset="0"/>
              </a:rPr>
              <a:t>.</a:t>
            </a:r>
          </a:p>
        </p:txBody>
      </p:sp>
      <p:sp>
        <p:nvSpPr>
          <p:cNvPr id="8" name="Content Placeholder 2"/>
          <p:cNvSpPr>
            <a:spLocks noGrp="1"/>
          </p:cNvSpPr>
          <p:nvPr/>
        </p:nvSpPr>
        <p:spPr>
          <a:xfrm>
            <a:off x="1447800" y="2585747"/>
            <a:ext cx="9372600" cy="386053"/>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docker</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container run -d -p 8080:8080 --name </a:t>
            </a:r>
            <a:r>
              <a:rPr lang="en-US" sz="1800" dirty="0" err="1">
                <a:solidFill>
                  <a:schemeClr val="bg1"/>
                </a:solidFill>
                <a:latin typeface="Courier New" charset="0"/>
                <a:ea typeface="Courier New" charset="0"/>
                <a:cs typeface="Courier New" charset="0"/>
              </a:rPr>
              <a:t>wildfly</a:t>
            </a:r>
            <a:r>
              <a:rPr lang="en-US" sz="1800" dirty="0">
                <a:solidFill>
                  <a:schemeClr val="bg1"/>
                </a:solidFill>
                <a:latin typeface="Courier New" charset="0"/>
                <a:ea typeface="Courier New" charset="0"/>
                <a:cs typeface="Courier New" charset="0"/>
              </a:rPr>
              <a:t> </a:t>
            </a:r>
            <a:r>
              <a:rPr lang="en-US" sz="1800" dirty="0" err="1">
                <a:solidFill>
                  <a:schemeClr val="bg1"/>
                </a:solidFill>
                <a:latin typeface="Courier New" charset="0"/>
                <a:ea typeface="Courier New" charset="0"/>
                <a:cs typeface="Courier New" charset="0"/>
              </a:rPr>
              <a:t>javaee</a:t>
            </a:r>
            <a:r>
              <a:rPr lang="en-US" sz="1800" dirty="0">
                <a:solidFill>
                  <a:schemeClr val="bg1"/>
                </a:solidFill>
                <a:latin typeface="Courier New" charset="0"/>
                <a:ea typeface="Courier New" charset="0"/>
                <a:cs typeface="Courier New" charset="0"/>
              </a:rPr>
              <a:t>-sample</a:t>
            </a:r>
          </a:p>
        </p:txBody>
      </p:sp>
      <p:sp>
        <p:nvSpPr>
          <p:cNvPr id="9" name="Content Placeholder 2"/>
          <p:cNvSpPr>
            <a:spLocks noGrp="1"/>
          </p:cNvSpPr>
          <p:nvPr/>
        </p:nvSpPr>
        <p:spPr>
          <a:xfrm>
            <a:off x="1371600" y="3581400"/>
            <a:ext cx="9372600" cy="3810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80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url</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http://</a:t>
            </a:r>
            <a:r>
              <a:rPr lang="en-US" sz="1800" dirty="0" smtClean="0">
                <a:solidFill>
                  <a:schemeClr val="bg1"/>
                </a:solidFill>
                <a:latin typeface="Courier New" charset="0"/>
                <a:ea typeface="Courier New" charset="0"/>
                <a:cs typeface="Courier New" charset="0"/>
              </a:rPr>
              <a:t>localhost:8080/</a:t>
            </a:r>
            <a:r>
              <a:rPr lang="en-US" sz="1800" dirty="0" err="1" smtClean="0">
                <a:solidFill>
                  <a:schemeClr val="bg1"/>
                </a:solidFill>
                <a:latin typeface="Courier New" charset="0"/>
                <a:ea typeface="Courier New" charset="0"/>
                <a:cs typeface="Courier New" charset="0"/>
              </a:rPr>
              <a:t>javaee</a:t>
            </a:r>
            <a:r>
              <a:rPr lang="en-US" sz="1800" dirty="0" smtClean="0">
                <a:solidFill>
                  <a:schemeClr val="bg1"/>
                </a:solidFill>
                <a:latin typeface="Courier New" charset="0"/>
                <a:ea typeface="Courier New" charset="0"/>
                <a:cs typeface="Courier New" charset="0"/>
              </a:rPr>
              <a:t>-simple-sample/resources/persons</a:t>
            </a:r>
            <a:endParaRPr lang="en-US" sz="1800" dirty="0">
              <a:solidFill>
                <a:schemeClr val="bg1"/>
              </a:solidFill>
              <a:latin typeface="Courier New" charset="0"/>
              <a:ea typeface="Courier New" charset="0"/>
              <a:cs typeface="Courier New"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399164">
            <a:off x="8006667" y="1128374"/>
            <a:ext cx="1146881" cy="814285"/>
          </a:xfrm>
          <a:prstGeom prst="rect">
            <a:avLst/>
          </a:prstGeom>
        </p:spPr>
      </p:pic>
      <p:sp>
        <p:nvSpPr>
          <p:cNvPr id="11" name="TextBox 10"/>
          <p:cNvSpPr txBox="1"/>
          <p:nvPr/>
        </p:nvSpPr>
        <p:spPr>
          <a:xfrm rot="990860">
            <a:off x="9164812" y="1176290"/>
            <a:ext cx="1256048" cy="1384995"/>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Don’t</a:t>
            </a:r>
          </a:p>
          <a:p>
            <a:pPr algn="ctr"/>
            <a:r>
              <a:rPr lang="en-US" sz="2800" dirty="0" smtClean="0">
                <a:solidFill>
                  <a:srgbClr val="E72102"/>
                </a:solidFill>
                <a:latin typeface="Hand Of Sean (Demo)" charset="0"/>
                <a:ea typeface="Hand Of Sean (Demo)" charset="0"/>
                <a:cs typeface="Hand Of Sean (Demo)" charset="0"/>
              </a:rPr>
              <a:t>Forget</a:t>
            </a:r>
          </a:p>
          <a:p>
            <a:pPr algn="ctr"/>
            <a:r>
              <a:rPr lang="en-US" sz="2800" dirty="0" smtClean="0">
                <a:solidFill>
                  <a:srgbClr val="E72102"/>
                </a:solidFill>
                <a:latin typeface="Hand Of Sean (Demo)" charset="0"/>
                <a:ea typeface="Hand Of Sean (Demo)" charset="0"/>
                <a:cs typeface="Hand Of Sean (Demo)" charset="0"/>
              </a:rPr>
              <a:t>Me!</a:t>
            </a:r>
            <a:endParaRPr lang="en-US" sz="2800" dirty="0">
              <a:solidFill>
                <a:srgbClr val="E72102"/>
              </a:solidFill>
              <a:latin typeface="Hand Of Sean (Demo)" charset="0"/>
              <a:ea typeface="Hand Of Sean (Demo)" charset="0"/>
              <a:cs typeface="Hand Of Sean (Demo)" charset="0"/>
            </a:endParaRPr>
          </a:p>
        </p:txBody>
      </p:sp>
      <p:sp>
        <p:nvSpPr>
          <p:cNvPr id="5" name="Rectangle 4"/>
          <p:cNvSpPr/>
          <p:nvPr/>
        </p:nvSpPr>
        <p:spPr>
          <a:xfrm>
            <a:off x="3733800" y="4495801"/>
            <a:ext cx="4648200" cy="533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Refrence</a:t>
            </a:r>
            <a:r>
              <a:rPr lang="en-US" sz="2400" dirty="0">
                <a:solidFill>
                  <a:schemeClr val="tx1"/>
                </a:solidFill>
              </a:rPr>
              <a:t>: </a:t>
            </a:r>
            <a:r>
              <a:rPr lang="en-US" sz="2400" b="1" dirty="0">
                <a:solidFill>
                  <a:schemeClr val="tx1"/>
                </a:solidFill>
                <a:latin typeface="Courier New" charset="0"/>
                <a:ea typeface="Courier New" charset="0"/>
                <a:cs typeface="Courier New" charset="0"/>
              </a:rPr>
              <a:t>cs_05-output.bash</a:t>
            </a:r>
          </a:p>
        </p:txBody>
      </p:sp>
    </p:spTree>
    <p:extLst>
      <p:ext uri="{BB962C8B-B14F-4D97-AF65-F5344CB8AC3E}">
        <p14:creationId xmlns:p14="http://schemas.microsoft.com/office/powerpoint/2010/main" val="946691659"/>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Stopping and Removing Application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b="1" dirty="0">
                <a:solidFill>
                  <a:schemeClr val="tx1"/>
                </a:solidFill>
              </a:rPr>
              <a:t>Stop</a:t>
            </a:r>
            <a:r>
              <a:rPr lang="en-US" sz="2400" dirty="0">
                <a:solidFill>
                  <a:schemeClr val="tx1"/>
                </a:solidFill>
              </a:rPr>
              <a:t> a specific container by id or name:</a:t>
            </a:r>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r>
              <a:rPr lang="en-US" sz="2400" dirty="0"/>
              <a:t> </a:t>
            </a:r>
            <a:r>
              <a:rPr lang="en-US" sz="2400" b="1" dirty="0">
                <a:solidFill>
                  <a:schemeClr val="tx1"/>
                </a:solidFill>
              </a:rPr>
              <a:t>Stop</a:t>
            </a:r>
            <a:r>
              <a:rPr lang="en-US" sz="2400" dirty="0">
                <a:solidFill>
                  <a:schemeClr val="tx1"/>
                </a:solidFill>
              </a:rPr>
              <a:t> all running containers:</a:t>
            </a:r>
          </a:p>
          <a:p>
            <a:pPr>
              <a:buFont typeface="Wingdings" charset="2"/>
              <a:buChar char="q"/>
            </a:pPr>
            <a:endParaRPr lang="en-US" sz="2400" dirty="0" smtClean="0"/>
          </a:p>
          <a:p>
            <a:pPr>
              <a:buFont typeface="Wingdings" charset="2"/>
              <a:buChar char="q"/>
            </a:pPr>
            <a:r>
              <a:rPr lang="en-US" sz="2400" dirty="0"/>
              <a:t> </a:t>
            </a:r>
            <a:r>
              <a:rPr lang="en-US" sz="2400" b="1" dirty="0">
                <a:solidFill>
                  <a:schemeClr val="tx1"/>
                </a:solidFill>
              </a:rPr>
              <a:t>Stop</a:t>
            </a:r>
            <a:r>
              <a:rPr lang="en-US" sz="2400" dirty="0">
                <a:solidFill>
                  <a:schemeClr val="tx1"/>
                </a:solidFill>
              </a:rPr>
              <a:t> only the exited containers:</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2904702" y="1505094"/>
            <a:ext cx="6391698" cy="35562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stop &lt;CONTAINER ID&gt; </a:t>
            </a:r>
          </a:p>
        </p:txBody>
      </p:sp>
      <p:sp>
        <p:nvSpPr>
          <p:cNvPr id="8" name="Content Placeholder 2"/>
          <p:cNvSpPr>
            <a:spLocks noGrp="1"/>
          </p:cNvSpPr>
          <p:nvPr/>
        </p:nvSpPr>
        <p:spPr>
          <a:xfrm>
            <a:off x="2057400" y="3028246"/>
            <a:ext cx="8104175" cy="400754"/>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stop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container </a:t>
            </a:r>
            <a:r>
              <a:rPr lang="en-US" dirty="0" err="1">
                <a:solidFill>
                  <a:schemeClr val="bg1"/>
                </a:solidFill>
                <a:latin typeface="Courier New" charset="0"/>
                <a:ea typeface="Courier New" charset="0"/>
                <a:cs typeface="Courier New" charset="0"/>
              </a:rPr>
              <a:t>ps</a:t>
            </a:r>
            <a:r>
              <a:rPr lang="en-US" dirty="0">
                <a:solidFill>
                  <a:schemeClr val="bg1"/>
                </a:solidFill>
                <a:latin typeface="Courier New" charset="0"/>
                <a:ea typeface="Courier New" charset="0"/>
                <a:cs typeface="Courier New" charset="0"/>
              </a:rPr>
              <a:t> -q)</a:t>
            </a:r>
          </a:p>
        </p:txBody>
      </p:sp>
      <p:sp>
        <p:nvSpPr>
          <p:cNvPr id="9" name="Content Placeholder 2"/>
          <p:cNvSpPr>
            <a:spLocks noGrp="1"/>
          </p:cNvSpPr>
          <p:nvPr/>
        </p:nvSpPr>
        <p:spPr>
          <a:xfrm>
            <a:off x="2819400" y="4038600"/>
            <a:ext cx="6521824" cy="38411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a:t>
            </a:r>
            <a:r>
              <a:rPr lang="en-US" dirty="0" err="1">
                <a:solidFill>
                  <a:schemeClr val="bg1"/>
                </a:solidFill>
                <a:latin typeface="Courier New" charset="0"/>
                <a:ea typeface="Courier New" charset="0"/>
                <a:cs typeface="Courier New" charset="0"/>
              </a:rPr>
              <a:t>ps</a:t>
            </a:r>
            <a:r>
              <a:rPr lang="en-US" dirty="0">
                <a:solidFill>
                  <a:schemeClr val="bg1"/>
                </a:solidFill>
                <a:latin typeface="Courier New" charset="0"/>
                <a:ea typeface="Courier New" charset="0"/>
                <a:cs typeface="Courier New" charset="0"/>
              </a:rPr>
              <a:t> -a -f "exited=-1”</a:t>
            </a:r>
          </a:p>
        </p:txBody>
      </p:sp>
      <p:sp>
        <p:nvSpPr>
          <p:cNvPr id="10" name="Content Placeholder 2"/>
          <p:cNvSpPr>
            <a:spLocks noGrp="1"/>
          </p:cNvSpPr>
          <p:nvPr/>
        </p:nvSpPr>
        <p:spPr>
          <a:xfrm>
            <a:off x="3581400" y="2013113"/>
            <a:ext cx="5095883" cy="375524"/>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stop &lt;NAME&gt;</a:t>
            </a:r>
          </a:p>
        </p:txBody>
      </p:sp>
    </p:spTree>
    <p:extLst>
      <p:ext uri="{BB962C8B-B14F-4D97-AF65-F5344CB8AC3E}">
        <p14:creationId xmlns:p14="http://schemas.microsoft.com/office/powerpoint/2010/main" val="188644536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Stopping and Removing Application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b="1" dirty="0">
                <a:solidFill>
                  <a:schemeClr val="tx1"/>
                </a:solidFill>
              </a:rPr>
              <a:t>Remove</a:t>
            </a:r>
            <a:r>
              <a:rPr lang="en-US" sz="2400" dirty="0">
                <a:solidFill>
                  <a:schemeClr val="tx1"/>
                </a:solidFill>
              </a:rPr>
              <a:t> a specific container by id or name:</a:t>
            </a:r>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r>
              <a:rPr lang="en-US" sz="2400" dirty="0" smtClean="0"/>
              <a:t> </a:t>
            </a:r>
            <a:r>
              <a:rPr lang="en-US" sz="2400" b="1" dirty="0">
                <a:solidFill>
                  <a:schemeClr val="tx1"/>
                </a:solidFill>
              </a:rPr>
              <a:t>Remove</a:t>
            </a:r>
            <a:r>
              <a:rPr lang="en-US" sz="2400" dirty="0">
                <a:solidFill>
                  <a:schemeClr val="tx1"/>
                </a:solidFill>
              </a:rPr>
              <a:t> containers meeting a regular </a:t>
            </a:r>
            <a:r>
              <a:rPr lang="en-US" sz="2400" dirty="0" smtClean="0">
                <a:solidFill>
                  <a:schemeClr val="tx1"/>
                </a:solidFill>
              </a:rPr>
              <a:t>expression:</a:t>
            </a:r>
          </a:p>
          <a:p>
            <a:pPr>
              <a:buFont typeface="Wingdings" charset="2"/>
              <a:buChar char="q"/>
            </a:pPr>
            <a:endParaRPr lang="en-US" sz="2400" dirty="0">
              <a:solidFill>
                <a:schemeClr val="tx1"/>
              </a:solidFill>
            </a:endParaRPr>
          </a:p>
          <a:p>
            <a:pPr>
              <a:buFont typeface="Wingdings" charset="2"/>
              <a:buChar char="q"/>
            </a:pPr>
            <a:endParaRPr lang="en-US" sz="2400" dirty="0" smtClean="0"/>
          </a:p>
          <a:p>
            <a:pPr>
              <a:buFont typeface="Wingdings" charset="2"/>
              <a:buChar char="q"/>
            </a:pPr>
            <a:r>
              <a:rPr lang="en-US" sz="2400" dirty="0" smtClean="0"/>
              <a:t> </a:t>
            </a:r>
            <a:r>
              <a:rPr lang="en-US" sz="2400" b="1" dirty="0">
                <a:solidFill>
                  <a:schemeClr val="tx1"/>
                </a:solidFill>
              </a:rPr>
              <a:t>Remove</a:t>
            </a:r>
            <a:r>
              <a:rPr lang="en-US" sz="2400" dirty="0">
                <a:solidFill>
                  <a:schemeClr val="tx1"/>
                </a:solidFill>
              </a:rPr>
              <a:t> all containers, without any </a:t>
            </a:r>
            <a:r>
              <a:rPr lang="en-US" sz="2400" dirty="0" smtClean="0">
                <a:solidFill>
                  <a:schemeClr val="tx1"/>
                </a:solidFill>
              </a:rPr>
              <a:t>criteria:</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3207606" y="1505094"/>
            <a:ext cx="5936394" cy="355619"/>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a:t>
            </a:r>
            <a:r>
              <a:rPr lang="en-US" dirty="0" err="1" smtClean="0">
                <a:solidFill>
                  <a:schemeClr val="bg1"/>
                </a:solidFill>
                <a:latin typeface="Courier New" charset="0"/>
                <a:ea typeface="Courier New" charset="0"/>
                <a:cs typeface="Courier New" charset="0"/>
              </a:rPr>
              <a:t>rm</a:t>
            </a:r>
            <a:r>
              <a:rPr lang="en-US" dirty="0" smtClean="0">
                <a:solidFill>
                  <a:schemeClr val="bg1"/>
                </a:solidFill>
                <a:latin typeface="Courier New" charset="0"/>
                <a:ea typeface="Courier New" charset="0"/>
                <a:cs typeface="Courier New" charset="0"/>
              </a:rPr>
              <a:t> &lt;CONTAINER </a:t>
            </a:r>
            <a:r>
              <a:rPr lang="en-US" dirty="0">
                <a:solidFill>
                  <a:schemeClr val="bg1"/>
                </a:solidFill>
                <a:latin typeface="Courier New" charset="0"/>
                <a:ea typeface="Courier New" charset="0"/>
                <a:cs typeface="Courier New" charset="0"/>
              </a:rPr>
              <a:t>ID&gt; </a:t>
            </a:r>
          </a:p>
        </p:txBody>
      </p:sp>
      <p:sp>
        <p:nvSpPr>
          <p:cNvPr id="8" name="Content Placeholder 2"/>
          <p:cNvSpPr>
            <a:spLocks noGrp="1"/>
          </p:cNvSpPr>
          <p:nvPr/>
        </p:nvSpPr>
        <p:spPr>
          <a:xfrm>
            <a:off x="2438400" y="3047152"/>
            <a:ext cx="7467600" cy="931045"/>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smtClean="0">
                <a:solidFill>
                  <a:schemeClr val="bg1"/>
                </a:solidFill>
                <a:latin typeface="Courier New" charset="0"/>
                <a:ea typeface="Courier New" charset="0"/>
                <a:cs typeface="Courier New" charset="0"/>
              </a:rPr>
              <a:t> $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a:t>
            </a:r>
            <a:r>
              <a:rPr lang="en-US" dirty="0" err="1">
                <a:solidFill>
                  <a:schemeClr val="bg1"/>
                </a:solidFill>
                <a:latin typeface="Courier New" charset="0"/>
                <a:ea typeface="Courier New" charset="0"/>
                <a:cs typeface="Courier New" charset="0"/>
              </a:rPr>
              <a:t>ps</a:t>
            </a:r>
            <a:r>
              <a:rPr lang="en-US" dirty="0">
                <a:solidFill>
                  <a:schemeClr val="bg1"/>
                </a:solidFill>
                <a:latin typeface="Courier New" charset="0"/>
                <a:ea typeface="Courier New" charset="0"/>
                <a:cs typeface="Courier New" charset="0"/>
              </a:rPr>
              <a:t> -a | grep </a:t>
            </a:r>
            <a:r>
              <a:rPr lang="en-US" dirty="0" err="1">
                <a:solidFill>
                  <a:schemeClr val="bg1"/>
                </a:solidFill>
                <a:latin typeface="Courier New" charset="0"/>
                <a:ea typeface="Courier New" charset="0"/>
                <a:cs typeface="Courier New" charset="0"/>
              </a:rPr>
              <a:t>wildfly</a:t>
            </a:r>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a:t>
            </a:r>
          </a:p>
          <a:p>
            <a:pPr marL="0" indent="0">
              <a:buNone/>
            </a:pPr>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awk</a:t>
            </a:r>
            <a:r>
              <a:rPr lang="en-US" dirty="0" smtClean="0">
                <a:solidFill>
                  <a:schemeClr val="bg1"/>
                </a:solidFill>
                <a:latin typeface="Courier New" charset="0"/>
                <a:ea typeface="Courier New" charset="0"/>
                <a:cs typeface="Courier New" charset="0"/>
              </a:rPr>
              <a:t> '{print $1}' | </a:t>
            </a:r>
            <a:r>
              <a:rPr lang="en-US" dirty="0" err="1" smtClean="0">
                <a:solidFill>
                  <a:schemeClr val="bg1"/>
                </a:solidFill>
                <a:latin typeface="Courier New" charset="0"/>
                <a:ea typeface="Courier New" charset="0"/>
                <a:cs typeface="Courier New" charset="0"/>
              </a:rPr>
              <a:t>xargs</a:t>
            </a: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container </a:t>
            </a:r>
            <a:r>
              <a:rPr lang="en-US" dirty="0" err="1" smtClean="0">
                <a:solidFill>
                  <a:schemeClr val="bg1"/>
                </a:solidFill>
                <a:latin typeface="Courier New" charset="0"/>
                <a:ea typeface="Courier New" charset="0"/>
                <a:cs typeface="Courier New" charset="0"/>
              </a:rPr>
              <a:t>rm</a:t>
            </a:r>
            <a:endParaRPr lang="en-US" dirty="0">
              <a:solidFill>
                <a:schemeClr val="bg1"/>
              </a:solidFill>
              <a:latin typeface="Courier New" charset="0"/>
              <a:ea typeface="Courier New" charset="0"/>
              <a:cs typeface="Courier New" charset="0"/>
            </a:endParaRPr>
          </a:p>
        </p:txBody>
      </p:sp>
      <p:sp>
        <p:nvSpPr>
          <p:cNvPr id="9" name="Content Placeholder 2"/>
          <p:cNvSpPr>
            <a:spLocks noGrp="1"/>
          </p:cNvSpPr>
          <p:nvPr/>
        </p:nvSpPr>
        <p:spPr>
          <a:xfrm>
            <a:off x="2343996" y="4568890"/>
            <a:ext cx="7714404" cy="38411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a:t>
            </a:r>
            <a:r>
              <a:rPr lang="en-US" dirty="0" err="1">
                <a:solidFill>
                  <a:schemeClr val="bg1"/>
                </a:solidFill>
                <a:latin typeface="Courier New" charset="0"/>
                <a:ea typeface="Courier New" charset="0"/>
                <a:cs typeface="Courier New" charset="0"/>
              </a:rPr>
              <a:t>rm</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container </a:t>
            </a:r>
            <a:r>
              <a:rPr lang="en-US" dirty="0" err="1">
                <a:solidFill>
                  <a:schemeClr val="bg1"/>
                </a:solidFill>
                <a:latin typeface="Courier New" charset="0"/>
                <a:ea typeface="Courier New" charset="0"/>
                <a:cs typeface="Courier New" charset="0"/>
              </a:rPr>
              <a:t>ps</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aq</a:t>
            </a:r>
            <a:r>
              <a:rPr lang="en-US" dirty="0">
                <a:solidFill>
                  <a:schemeClr val="bg1"/>
                </a:solidFill>
                <a:latin typeface="Courier New" charset="0"/>
                <a:ea typeface="Courier New" charset="0"/>
                <a:cs typeface="Courier New" charset="0"/>
              </a:rPr>
              <a:t>)</a:t>
            </a:r>
          </a:p>
        </p:txBody>
      </p:sp>
      <p:sp>
        <p:nvSpPr>
          <p:cNvPr id="10" name="Content Placeholder 2"/>
          <p:cNvSpPr>
            <a:spLocks noGrp="1"/>
          </p:cNvSpPr>
          <p:nvPr/>
        </p:nvSpPr>
        <p:spPr>
          <a:xfrm>
            <a:off x="3707668" y="2013113"/>
            <a:ext cx="4826732" cy="375524"/>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a:t>
            </a:r>
            <a:r>
              <a:rPr lang="en-US" dirty="0" err="1" smtClean="0">
                <a:solidFill>
                  <a:schemeClr val="bg1"/>
                </a:solidFill>
                <a:latin typeface="Courier New" charset="0"/>
                <a:ea typeface="Courier New" charset="0"/>
                <a:cs typeface="Courier New" charset="0"/>
              </a:rPr>
              <a:t>rm</a:t>
            </a:r>
            <a:r>
              <a:rPr lang="en-US" dirty="0" smtClean="0">
                <a:solidFill>
                  <a:schemeClr val="bg1"/>
                </a:solidFill>
                <a:latin typeface="Courier New" charset="0"/>
                <a:ea typeface="Courier New" charset="0"/>
                <a:cs typeface="Courier New" charset="0"/>
              </a:rPr>
              <a:t> &lt;NAME</a:t>
            </a:r>
            <a:r>
              <a:rPr lang="en-US" dirty="0">
                <a:solidFill>
                  <a:schemeClr val="bg1"/>
                </a:solidFill>
                <a:latin typeface="Courier New" charset="0"/>
                <a:ea typeface="Courier New" charset="0"/>
                <a:cs typeface="Courier New" charset="0"/>
              </a:rPr>
              <a:t>&gt;</a:t>
            </a:r>
          </a:p>
        </p:txBody>
      </p:sp>
    </p:spTree>
    <p:extLst>
      <p:ext uri="{BB962C8B-B14F-4D97-AF65-F5344CB8AC3E}">
        <p14:creationId xmlns:p14="http://schemas.microsoft.com/office/powerpoint/2010/main" val="625302284"/>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Hands-on Exercise(s)</a:t>
            </a:r>
            <a:endParaRPr lang="en-US"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7692930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6559464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Docker Linking and </a:t>
            </a:r>
            <a:r>
              <a:rPr lang="en-US" altLang="en-US" sz="4000" dirty="0" err="1" smtClean="0"/>
              <a:t>Stateful</a:t>
            </a:r>
            <a:r>
              <a:rPr lang="en-US" altLang="en-US" sz="4000" dirty="0" smtClean="0"/>
              <a:t> Containers</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dirty="0" smtClean="0"/>
              <a:t>How we Link and create </a:t>
            </a:r>
            <a:r>
              <a:rPr lang="en-US" dirty="0" err="1" smtClean="0"/>
              <a:t>stateful</a:t>
            </a:r>
            <a:r>
              <a:rPr lang="en-US" dirty="0" smtClean="0"/>
              <a:t> containers</a:t>
            </a:r>
          </a:p>
        </p:txBody>
      </p:sp>
    </p:spTree>
    <p:extLst>
      <p:ext uri="{BB962C8B-B14F-4D97-AF65-F5344CB8AC3E}">
        <p14:creationId xmlns:p14="http://schemas.microsoft.com/office/powerpoint/2010/main" val="2925145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Understanding Networking Overview</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89</a:t>
            </a:fld>
            <a:endParaRPr lang="en-US" altLang="en-US"/>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a:t> </a:t>
            </a:r>
            <a:r>
              <a:rPr lang="en-US" sz="2400" dirty="0" smtClean="0">
                <a:solidFill>
                  <a:schemeClr val="tx1"/>
                </a:solidFill>
              </a:rPr>
              <a:t>Docker </a:t>
            </a:r>
            <a:r>
              <a:rPr lang="en-US" sz="2400" dirty="0">
                <a:solidFill>
                  <a:schemeClr val="tx1"/>
                </a:solidFill>
              </a:rPr>
              <a:t>containers and services </a:t>
            </a:r>
            <a:r>
              <a:rPr lang="en-US" sz="2400" dirty="0" smtClean="0">
                <a:solidFill>
                  <a:schemeClr val="tx1"/>
                </a:solidFill>
              </a:rPr>
              <a:t>can connect together or non-Docker workloads</a:t>
            </a: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C</a:t>
            </a:r>
            <a:r>
              <a:rPr lang="en-US" sz="2400" dirty="0" smtClean="0">
                <a:solidFill>
                  <a:schemeClr val="tx1"/>
                </a:solidFill>
              </a:rPr>
              <a:t>ontainers and services do not need to be aware they are deployed on Docker, or </a:t>
            </a:r>
            <a:r>
              <a:rPr lang="en-US" sz="2400" dirty="0">
                <a:solidFill>
                  <a:schemeClr val="tx1"/>
                </a:solidFill>
              </a:rPr>
              <a:t>whether their peers are also Docker workloads or </a:t>
            </a:r>
            <a:r>
              <a:rPr lang="en-US" sz="2400" dirty="0" smtClean="0">
                <a:solidFill>
                  <a:schemeClr val="tx1"/>
                </a:solidFill>
              </a:rPr>
              <a:t>not</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No matter the OS, </a:t>
            </a:r>
            <a:r>
              <a:rPr lang="en-US" sz="2400" dirty="0">
                <a:solidFill>
                  <a:schemeClr val="tx1"/>
                </a:solidFill>
              </a:rPr>
              <a:t>or a mix </a:t>
            </a:r>
            <a:r>
              <a:rPr lang="en-US" sz="2400" dirty="0" smtClean="0">
                <a:solidFill>
                  <a:schemeClr val="tx1"/>
                </a:solidFill>
              </a:rPr>
              <a:t>of, </a:t>
            </a:r>
            <a:r>
              <a:rPr lang="en-US" sz="2400" dirty="0">
                <a:solidFill>
                  <a:schemeClr val="tx1"/>
                </a:solidFill>
              </a:rPr>
              <a:t>you can use Docker </a:t>
            </a:r>
            <a:r>
              <a:rPr lang="en-US" sz="2400" dirty="0" smtClean="0">
                <a:solidFill>
                  <a:schemeClr val="tx1"/>
                </a:solidFill>
              </a:rPr>
              <a:t>                                                       to </a:t>
            </a:r>
            <a:r>
              <a:rPr lang="en-US" sz="2400" dirty="0">
                <a:solidFill>
                  <a:schemeClr val="tx1"/>
                </a:solidFill>
              </a:rPr>
              <a:t>manage them in a platform-agnostic way.</a:t>
            </a:r>
          </a:p>
          <a:p>
            <a:pPr>
              <a:buFont typeface="Wingdings" panose="05000000000000000000" pitchFamily="2" charset="2"/>
              <a:buChar char="q"/>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211494"/>
            <a:ext cx="5080000" cy="3810000"/>
          </a:xfrm>
          <a:prstGeom prst="rect">
            <a:avLst/>
          </a:prstGeom>
        </p:spPr>
      </p:pic>
    </p:spTree>
    <p:extLst>
      <p:ext uri="{BB962C8B-B14F-4D97-AF65-F5344CB8AC3E}">
        <p14:creationId xmlns:p14="http://schemas.microsoft.com/office/powerpoint/2010/main" val="87504726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What’s Included?</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dirty="0" smtClean="0"/>
              <a:t> Docker for Mac and Docker for Windows</a:t>
            </a:r>
          </a:p>
          <a:p>
            <a:pPr lvl="1">
              <a:buFont typeface="Wingdings" charset="2"/>
              <a:buChar char="q"/>
            </a:pPr>
            <a:r>
              <a:rPr lang="en-US" sz="2000" dirty="0"/>
              <a:t> </a:t>
            </a:r>
            <a:r>
              <a:rPr lang="en-US" sz="2000" dirty="0" smtClean="0"/>
              <a:t>Compose </a:t>
            </a:r>
            <a:r>
              <a:rPr lang="en-US" sz="2000" dirty="0"/>
              <a:t>-</a:t>
            </a:r>
            <a:r>
              <a:rPr lang="en-US" sz="2000" dirty="0" smtClean="0"/>
              <a:t> included with Docker install (since Docker 1.12+)</a:t>
            </a:r>
          </a:p>
          <a:p>
            <a:pPr lvl="1">
              <a:buFont typeface="Wingdings" charset="2"/>
              <a:buChar char="q"/>
            </a:pPr>
            <a:r>
              <a:rPr lang="en-US" sz="2000" dirty="0"/>
              <a:t> </a:t>
            </a:r>
            <a:r>
              <a:rPr lang="en-US" sz="2000" dirty="0" smtClean="0"/>
              <a:t>Swarm - included </a:t>
            </a:r>
            <a:r>
              <a:rPr lang="en-US" sz="2000" dirty="0"/>
              <a:t>with Docker install (since Docker 1.12</a:t>
            </a:r>
            <a:r>
              <a:rPr lang="en-US" sz="2000" dirty="0" smtClean="0"/>
              <a:t>+)</a:t>
            </a:r>
          </a:p>
          <a:p>
            <a:pPr lvl="1">
              <a:buFont typeface="Wingdings" charset="2"/>
              <a:buChar char="q"/>
            </a:pPr>
            <a:r>
              <a:rPr lang="en-US" sz="2000" dirty="0"/>
              <a:t> </a:t>
            </a:r>
            <a:r>
              <a:rPr lang="en-US" sz="2000" dirty="0" smtClean="0"/>
              <a:t>Machine - included </a:t>
            </a:r>
            <a:r>
              <a:rPr lang="en-US" sz="2000" dirty="0"/>
              <a:t>with Docker install (since Docker 1.12</a:t>
            </a:r>
            <a:r>
              <a:rPr lang="en-US" sz="2000" dirty="0" smtClean="0"/>
              <a:t>+)</a:t>
            </a:r>
          </a:p>
          <a:p>
            <a:pPr>
              <a:buFont typeface="Wingdings" charset="2"/>
              <a:buChar char="q"/>
            </a:pPr>
            <a:r>
              <a:rPr lang="en-US" dirty="0"/>
              <a:t> </a:t>
            </a:r>
            <a:r>
              <a:rPr lang="en-US" dirty="0" smtClean="0"/>
              <a:t>Docker </a:t>
            </a:r>
            <a:r>
              <a:rPr lang="en-US" b="1" dirty="0" smtClean="0"/>
              <a:t>Linux</a:t>
            </a:r>
            <a:r>
              <a:rPr lang="en-US" dirty="0" smtClean="0"/>
              <a:t> Distributions </a:t>
            </a:r>
          </a:p>
          <a:p>
            <a:pPr lvl="1">
              <a:buFont typeface="Wingdings" charset="2"/>
              <a:buChar char="q"/>
            </a:pPr>
            <a:r>
              <a:rPr lang="en-US" sz="2000" dirty="0"/>
              <a:t> Compose -</a:t>
            </a:r>
            <a:r>
              <a:rPr lang="en-US" sz="2000" dirty="0" smtClean="0"/>
              <a:t> installed separately </a:t>
            </a:r>
            <a:endParaRPr lang="en-US" sz="2000" dirty="0"/>
          </a:p>
          <a:p>
            <a:pPr lvl="1">
              <a:buFont typeface="Wingdings" charset="2"/>
              <a:buChar char="q"/>
            </a:pPr>
            <a:r>
              <a:rPr lang="en-US" sz="2000" dirty="0"/>
              <a:t> Swarm </a:t>
            </a:r>
            <a:r>
              <a:rPr lang="en-US" sz="2000" dirty="0" smtClean="0"/>
              <a:t>- </a:t>
            </a:r>
            <a:r>
              <a:rPr lang="en-US" sz="2000" dirty="0"/>
              <a:t>included with Docker install (since Docker 1.12+)</a:t>
            </a:r>
          </a:p>
          <a:p>
            <a:pPr lvl="1">
              <a:buFont typeface="Wingdings" charset="2"/>
              <a:buChar char="q"/>
            </a:pPr>
            <a:r>
              <a:rPr lang="en-US" sz="2000" dirty="0" smtClean="0"/>
              <a:t> </a:t>
            </a:r>
            <a:r>
              <a:rPr lang="en-US" sz="2000" dirty="0"/>
              <a:t>Machine - installed separately</a:t>
            </a:r>
            <a:endParaRPr lang="en-US" sz="2000" dirty="0" smtClean="0"/>
          </a:p>
          <a:p>
            <a:pPr>
              <a:buFont typeface="Wingdings" charset="2"/>
              <a:buChar char="q"/>
            </a:pPr>
            <a:endParaRPr lang="en-US" dirty="0" smtClean="0"/>
          </a:p>
        </p:txBody>
      </p:sp>
      <p:sp>
        <p:nvSpPr>
          <p:cNvPr id="4" name="Footer Placeholder 3"/>
          <p:cNvSpPr>
            <a:spLocks noGrp="1"/>
          </p:cNvSpPr>
          <p:nvPr>
            <p:ph type="ftr" sz="quarter" idx="11"/>
          </p:nvPr>
        </p:nvSpPr>
        <p:spPr/>
        <p:txBody>
          <a:bodyPr/>
          <a:lstStyle/>
          <a:p>
            <a:pPr>
              <a:defRPr/>
            </a:pPr>
            <a:r>
              <a:rPr lang="en-US" dirty="0" smtClean="0"/>
              <a:t>VIRTUANT</a:t>
            </a:r>
            <a:endParaRPr lang="en-US" dirty="0"/>
          </a:p>
        </p:txBody>
      </p:sp>
    </p:spTree>
    <p:extLst>
      <p:ext uri="{BB962C8B-B14F-4D97-AF65-F5344CB8AC3E}">
        <p14:creationId xmlns:p14="http://schemas.microsoft.com/office/powerpoint/2010/main" val="1759022204"/>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Network Drivers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Docker’s networking subsystem is pluggable, using </a:t>
            </a:r>
            <a:r>
              <a:rPr lang="en-US" sz="2400" dirty="0" smtClean="0">
                <a:solidFill>
                  <a:schemeClr val="tx1"/>
                </a:solidFill>
              </a:rPr>
              <a:t>drivers</a:t>
            </a: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Several drivers exist by default, and provide core networking functionality</a:t>
            </a:r>
            <a:r>
              <a:rPr lang="en-US" sz="2400" dirty="0" smtClean="0">
                <a:solidFill>
                  <a:schemeClr val="tx1"/>
                </a:solidFill>
              </a:rPr>
              <a:t>:</a:t>
            </a:r>
            <a:endParaRPr lang="en-US" sz="2400" dirty="0">
              <a:solidFill>
                <a:schemeClr val="tx1"/>
              </a:solidFill>
            </a:endParaRPr>
          </a:p>
          <a:p>
            <a:pPr marL="0" indent="0">
              <a:buNone/>
            </a:pPr>
            <a:r>
              <a:rPr lang="en-US" sz="2400" b="1" dirty="0">
                <a:solidFill>
                  <a:schemeClr val="tx1"/>
                </a:solidFill>
              </a:rPr>
              <a:t>bridge: </a:t>
            </a:r>
            <a:endParaRPr lang="en-US" sz="2400" b="1" dirty="0" smtClean="0">
              <a:solidFill>
                <a:schemeClr val="tx1"/>
              </a:solidFill>
            </a:endParaRPr>
          </a:p>
          <a:p>
            <a:pPr marL="0" indent="0">
              <a:buNone/>
            </a:pPr>
            <a:r>
              <a:rPr lang="en-US" dirty="0" smtClean="0">
                <a:solidFill>
                  <a:schemeClr val="tx1"/>
                </a:solidFill>
                <a:latin typeface="+mj-lt"/>
              </a:rPr>
              <a:t>The </a:t>
            </a:r>
            <a:r>
              <a:rPr lang="en-US" dirty="0">
                <a:solidFill>
                  <a:schemeClr val="tx1"/>
                </a:solidFill>
                <a:latin typeface="+mj-lt"/>
              </a:rPr>
              <a:t>default network driver. If you don’t specify a driver, this is the type of network you are creating. </a:t>
            </a:r>
            <a:r>
              <a:rPr lang="en-US" b="1" dirty="0">
                <a:solidFill>
                  <a:schemeClr val="tx1"/>
                </a:solidFill>
                <a:latin typeface="+mj-lt"/>
              </a:rPr>
              <a:t>Bridge networks are usually used when your applications run in standalone containers that need to </a:t>
            </a:r>
            <a:r>
              <a:rPr lang="en-US" b="1" dirty="0" smtClean="0">
                <a:solidFill>
                  <a:schemeClr val="tx1"/>
                </a:solidFill>
                <a:latin typeface="+mj-lt"/>
              </a:rPr>
              <a:t>communicate</a:t>
            </a:r>
            <a:r>
              <a:rPr lang="en-US" b="1" dirty="0">
                <a:solidFill>
                  <a:schemeClr val="tx1"/>
                </a:solidFill>
                <a:latin typeface="+mj-lt"/>
              </a:rPr>
              <a:t>.</a:t>
            </a:r>
            <a:endParaRPr lang="en-US" dirty="0">
              <a:solidFill>
                <a:schemeClr val="tx1"/>
              </a:solidFill>
              <a:latin typeface="+mj-lt"/>
            </a:endParaRPr>
          </a:p>
          <a:p>
            <a:pPr marL="0" indent="0">
              <a:buNone/>
            </a:pPr>
            <a:r>
              <a:rPr lang="en-US" sz="2400" b="1" dirty="0" smtClean="0">
                <a:solidFill>
                  <a:schemeClr val="tx1"/>
                </a:solidFill>
              </a:rPr>
              <a:t>host: </a:t>
            </a:r>
            <a:endParaRPr lang="en-US" sz="2400" b="1" dirty="0">
              <a:solidFill>
                <a:schemeClr val="tx1"/>
              </a:solidFill>
            </a:endParaRPr>
          </a:p>
          <a:p>
            <a:pPr marL="0" indent="0">
              <a:buNone/>
            </a:pPr>
            <a:r>
              <a:rPr lang="en-US" dirty="0">
                <a:solidFill>
                  <a:schemeClr val="tx1"/>
                </a:solidFill>
              </a:rPr>
              <a:t>For standalone containers, remove network isolation between the container and the Docker host, and use the host’s networking directly. host is only available for swarm services on Docker 17.06 and higher. </a:t>
            </a:r>
          </a:p>
          <a:p>
            <a:pPr marL="0" indent="0">
              <a:buNone/>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90</a:t>
            </a:fld>
            <a:endParaRPr lang="en-US" altLang="en-US"/>
          </a:p>
        </p:txBody>
      </p:sp>
    </p:spTree>
    <p:extLst>
      <p:ext uri="{BB962C8B-B14F-4D97-AF65-F5344CB8AC3E}">
        <p14:creationId xmlns:p14="http://schemas.microsoft.com/office/powerpoint/2010/main" val="499667682"/>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Network Drivers</a:t>
            </a:r>
            <a:endParaRPr lang="en-US" dirty="0"/>
          </a:p>
        </p:txBody>
      </p:sp>
      <p:sp>
        <p:nvSpPr>
          <p:cNvPr id="3" name="Content Placeholder 2"/>
          <p:cNvSpPr>
            <a:spLocks noGrp="1"/>
          </p:cNvSpPr>
          <p:nvPr>
            <p:ph idx="1"/>
          </p:nvPr>
        </p:nvSpPr>
        <p:spPr>
          <a:xfrm>
            <a:off x="1097279" y="1066801"/>
            <a:ext cx="10058401" cy="5392986"/>
          </a:xfrm>
        </p:spPr>
        <p:txBody>
          <a:bodyPr>
            <a:noAutofit/>
          </a:bodyPr>
          <a:lstStyle/>
          <a:p>
            <a:pPr marL="0" indent="0">
              <a:buNone/>
            </a:pPr>
            <a:r>
              <a:rPr lang="en-US" sz="2400" b="1" dirty="0" smtClean="0">
                <a:solidFill>
                  <a:schemeClr val="tx1"/>
                </a:solidFill>
              </a:rPr>
              <a:t>overlay: </a:t>
            </a:r>
          </a:p>
          <a:p>
            <a:pPr marL="0" indent="0">
              <a:buNone/>
            </a:pPr>
            <a:r>
              <a:rPr lang="en-US" dirty="0">
                <a:solidFill>
                  <a:schemeClr val="tx1"/>
                </a:solidFill>
              </a:rPr>
              <a:t>Overlay networks connect multiple Docker daemons together and enable swarm services to communicate with each other. You can also use overlay networks to facilitate communication between a swarm service and a standalone container, or between two standalone containers on different Docker daemons. This strategy removes the need to do OS-level routing between these containers. </a:t>
            </a:r>
            <a:endParaRPr lang="en-US" dirty="0" smtClean="0">
              <a:solidFill>
                <a:schemeClr val="tx1"/>
              </a:solidFill>
            </a:endParaRPr>
          </a:p>
          <a:p>
            <a:pPr marL="0" indent="0">
              <a:buNone/>
            </a:pPr>
            <a:r>
              <a:rPr lang="en-US" sz="2400" b="1" dirty="0" err="1" smtClean="0">
                <a:solidFill>
                  <a:schemeClr val="tx1"/>
                </a:solidFill>
              </a:rPr>
              <a:t>macvlan</a:t>
            </a:r>
            <a:r>
              <a:rPr lang="en-US" sz="2400" b="1" dirty="0" smtClean="0">
                <a:solidFill>
                  <a:schemeClr val="tx1"/>
                </a:solidFill>
              </a:rPr>
              <a:t>: </a:t>
            </a:r>
            <a:endParaRPr lang="en-US" sz="2400" b="1" dirty="0">
              <a:solidFill>
                <a:schemeClr val="tx1"/>
              </a:solidFill>
            </a:endParaRPr>
          </a:p>
          <a:p>
            <a:pPr marL="0" indent="0">
              <a:buNone/>
            </a:pPr>
            <a:r>
              <a:rPr lang="en-US" dirty="0" err="1">
                <a:solidFill>
                  <a:schemeClr val="tx1"/>
                </a:solidFill>
              </a:rPr>
              <a:t>Macvlan</a:t>
            </a:r>
            <a:r>
              <a:rPr lang="en-US" dirty="0">
                <a:solidFill>
                  <a:schemeClr val="tx1"/>
                </a:solidFill>
              </a:rPr>
              <a:t> networks allow you to assign a MAC address to a container, making it appear as a physical device on your network. The Docker daemon routes traffic to containers by their MAC addresses. Using the </a:t>
            </a:r>
            <a:r>
              <a:rPr lang="en-US" dirty="0" err="1">
                <a:solidFill>
                  <a:schemeClr val="tx1"/>
                </a:solidFill>
              </a:rPr>
              <a:t>macvlan</a:t>
            </a:r>
            <a:r>
              <a:rPr lang="en-US" dirty="0">
                <a:solidFill>
                  <a:schemeClr val="tx1"/>
                </a:solidFill>
              </a:rPr>
              <a:t> driver is sometimes the best choice when dealing with legacy applications that expect to be directly connected to the physical network, rather than routed through the Docker host’s network stack. </a:t>
            </a:r>
            <a:endParaRPr lang="en-US" dirty="0" smtClean="0">
              <a:solidFill>
                <a:schemeClr val="tx1"/>
              </a:solidFill>
            </a:endParaRPr>
          </a:p>
          <a:p>
            <a:pPr marL="0" indent="0">
              <a:buNone/>
            </a:pPr>
            <a:endParaRPr lang="en-US" sz="2400" dirty="0" smtClean="0"/>
          </a:p>
          <a:p>
            <a:pPr marL="0" indent="0">
              <a:buNone/>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91</a:t>
            </a:fld>
            <a:endParaRPr lang="en-US" altLang="en-US"/>
          </a:p>
        </p:txBody>
      </p:sp>
    </p:spTree>
    <p:extLst>
      <p:ext uri="{BB962C8B-B14F-4D97-AF65-F5344CB8AC3E}">
        <p14:creationId xmlns:p14="http://schemas.microsoft.com/office/powerpoint/2010/main" val="1496587711"/>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Network Drivers</a:t>
            </a:r>
            <a:endParaRPr lang="en-US" dirty="0"/>
          </a:p>
        </p:txBody>
      </p:sp>
      <p:sp>
        <p:nvSpPr>
          <p:cNvPr id="3" name="Content Placeholder 2"/>
          <p:cNvSpPr>
            <a:spLocks noGrp="1"/>
          </p:cNvSpPr>
          <p:nvPr>
            <p:ph idx="1"/>
          </p:nvPr>
        </p:nvSpPr>
        <p:spPr>
          <a:xfrm>
            <a:off x="1097279" y="1066801"/>
            <a:ext cx="10058401" cy="5392986"/>
          </a:xfrm>
        </p:spPr>
        <p:txBody>
          <a:bodyPr>
            <a:noAutofit/>
          </a:bodyPr>
          <a:lstStyle/>
          <a:p>
            <a:pPr marL="0" indent="0">
              <a:buNone/>
            </a:pPr>
            <a:r>
              <a:rPr lang="en-US" sz="2400" b="1" dirty="0">
                <a:solidFill>
                  <a:schemeClr val="tx1"/>
                </a:solidFill>
              </a:rPr>
              <a:t>none: </a:t>
            </a:r>
          </a:p>
          <a:p>
            <a:pPr marL="0" indent="0">
              <a:buNone/>
            </a:pPr>
            <a:r>
              <a:rPr lang="en-US" dirty="0">
                <a:solidFill>
                  <a:schemeClr val="tx1"/>
                </a:solidFill>
              </a:rPr>
              <a:t>For this container, disable all networking. Usually used in conjunction with a custom network driver. none is not available for swarm services. </a:t>
            </a:r>
            <a:endParaRPr lang="en-US" sz="2400" dirty="0" smtClean="0"/>
          </a:p>
          <a:p>
            <a:pPr marL="0" indent="0">
              <a:buNone/>
            </a:pPr>
            <a:r>
              <a:rPr lang="en-US" sz="2400" b="1" dirty="0" smtClean="0">
                <a:solidFill>
                  <a:schemeClr val="tx1"/>
                </a:solidFill>
              </a:rPr>
              <a:t>Network Plugins: </a:t>
            </a:r>
            <a:endParaRPr lang="en-US" sz="2400" b="1" dirty="0">
              <a:solidFill>
                <a:schemeClr val="tx1"/>
              </a:solidFill>
            </a:endParaRPr>
          </a:p>
          <a:p>
            <a:pPr marL="0" indent="0">
              <a:buNone/>
            </a:pPr>
            <a:r>
              <a:rPr lang="en-US" dirty="0">
                <a:solidFill>
                  <a:schemeClr val="tx1"/>
                </a:solidFill>
              </a:rPr>
              <a:t>You can install and use third-party network plugins with Docker. </a:t>
            </a:r>
            <a:r>
              <a:rPr lang="en-US" dirty="0" smtClean="0">
                <a:solidFill>
                  <a:schemeClr val="tx1"/>
                </a:solidFill>
              </a:rPr>
              <a:t>These </a:t>
            </a:r>
            <a:r>
              <a:rPr lang="en-US" dirty="0">
                <a:solidFill>
                  <a:schemeClr val="tx1"/>
                </a:solidFill>
              </a:rPr>
              <a:t>plugins are available from </a:t>
            </a:r>
            <a:r>
              <a:rPr lang="en-US" i="1" dirty="0">
                <a:solidFill>
                  <a:schemeClr val="tx1"/>
                </a:solidFill>
              </a:rPr>
              <a:t>Docker Store</a:t>
            </a:r>
            <a:r>
              <a:rPr lang="en-US" dirty="0">
                <a:solidFill>
                  <a:schemeClr val="tx1"/>
                </a:solidFill>
              </a:rPr>
              <a:t> or from third-party vendors. </a:t>
            </a: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92</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3247644"/>
            <a:ext cx="2694342" cy="2848356"/>
          </a:xfrm>
          <a:prstGeom prst="rect">
            <a:avLst/>
          </a:prstGeom>
        </p:spPr>
      </p:pic>
    </p:spTree>
    <p:extLst>
      <p:ext uri="{BB962C8B-B14F-4D97-AF65-F5344CB8AC3E}">
        <p14:creationId xmlns:p14="http://schemas.microsoft.com/office/powerpoint/2010/main" val="573773500"/>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Driver Summary</a:t>
            </a:r>
            <a:endParaRPr lang="en-US" dirty="0"/>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panose="05000000000000000000" pitchFamily="2" charset="2"/>
              <a:buChar char="q"/>
            </a:pPr>
            <a:r>
              <a:rPr lang="en-US" sz="2400" dirty="0" smtClean="0"/>
              <a:t> </a:t>
            </a:r>
            <a:r>
              <a:rPr lang="en-US" sz="2400" b="1" dirty="0" smtClean="0">
                <a:solidFill>
                  <a:schemeClr val="tx1"/>
                </a:solidFill>
              </a:rPr>
              <a:t>User-defined </a:t>
            </a:r>
            <a:r>
              <a:rPr lang="en-US" sz="2400" b="1" dirty="0">
                <a:solidFill>
                  <a:schemeClr val="tx1"/>
                </a:solidFill>
              </a:rPr>
              <a:t>bridge networks</a:t>
            </a:r>
            <a:r>
              <a:rPr lang="en-US" sz="2400" dirty="0">
                <a:solidFill>
                  <a:schemeClr val="tx1"/>
                </a:solidFill>
              </a:rPr>
              <a:t> are best when you need multiple containers to communicate on the same Docker </a:t>
            </a:r>
            <a:r>
              <a:rPr lang="en-US" sz="2400" dirty="0" smtClean="0">
                <a:solidFill>
                  <a:schemeClr val="tx1"/>
                </a:solidFill>
              </a:rPr>
              <a:t>host.</a:t>
            </a:r>
          </a:p>
          <a:p>
            <a:pPr>
              <a:buFont typeface="Wingdings" panose="05000000000000000000" pitchFamily="2" charset="2"/>
              <a:buChar char="q"/>
            </a:pPr>
            <a:r>
              <a:rPr lang="en-US" sz="2400" b="1" dirty="0">
                <a:solidFill>
                  <a:schemeClr val="tx1"/>
                </a:solidFill>
              </a:rPr>
              <a:t> </a:t>
            </a:r>
            <a:r>
              <a:rPr lang="en-US" sz="2400" b="1" dirty="0" smtClean="0">
                <a:solidFill>
                  <a:schemeClr val="tx1"/>
                </a:solidFill>
              </a:rPr>
              <a:t>Host </a:t>
            </a:r>
            <a:r>
              <a:rPr lang="en-US" sz="2400" b="1" dirty="0">
                <a:solidFill>
                  <a:schemeClr val="tx1"/>
                </a:solidFill>
              </a:rPr>
              <a:t>networks</a:t>
            </a:r>
            <a:r>
              <a:rPr lang="en-US" sz="2400" dirty="0">
                <a:solidFill>
                  <a:schemeClr val="tx1"/>
                </a:solidFill>
              </a:rPr>
              <a:t> are best when the network stack should not be isolated from the Docker host, but you want other aspects of the container to be </a:t>
            </a:r>
            <a:r>
              <a:rPr lang="en-US" sz="2400" dirty="0" smtClean="0">
                <a:solidFill>
                  <a:schemeClr val="tx1"/>
                </a:solidFill>
              </a:rPr>
              <a:t>isolated.</a:t>
            </a:r>
          </a:p>
          <a:p>
            <a:pPr>
              <a:buFont typeface="Wingdings" panose="05000000000000000000" pitchFamily="2" charset="2"/>
              <a:buChar char="q"/>
            </a:pPr>
            <a:r>
              <a:rPr lang="en-US" sz="2400" b="1" dirty="0">
                <a:solidFill>
                  <a:schemeClr val="tx1"/>
                </a:solidFill>
              </a:rPr>
              <a:t> </a:t>
            </a:r>
            <a:r>
              <a:rPr lang="en-US" sz="2400" b="1" dirty="0" smtClean="0">
                <a:solidFill>
                  <a:schemeClr val="tx1"/>
                </a:solidFill>
              </a:rPr>
              <a:t>Overlay </a:t>
            </a:r>
            <a:r>
              <a:rPr lang="en-US" sz="2400" b="1" dirty="0">
                <a:solidFill>
                  <a:schemeClr val="tx1"/>
                </a:solidFill>
              </a:rPr>
              <a:t>networks</a:t>
            </a:r>
            <a:r>
              <a:rPr lang="en-US" sz="2400" dirty="0">
                <a:solidFill>
                  <a:schemeClr val="tx1"/>
                </a:solidFill>
              </a:rPr>
              <a:t> are best when you need containers running on different Docker hosts to communicate, or when multiple applications work together using swarm </a:t>
            </a:r>
            <a:r>
              <a:rPr lang="en-US" sz="2400" dirty="0" smtClean="0">
                <a:solidFill>
                  <a:schemeClr val="tx1"/>
                </a:solidFill>
              </a:rPr>
              <a:t>services.</a:t>
            </a:r>
          </a:p>
          <a:p>
            <a:pPr>
              <a:buFont typeface="Wingdings" panose="05000000000000000000" pitchFamily="2" charset="2"/>
              <a:buChar char="q"/>
            </a:pPr>
            <a:r>
              <a:rPr lang="en-US" sz="2400" b="1" dirty="0">
                <a:solidFill>
                  <a:schemeClr val="tx1"/>
                </a:solidFill>
              </a:rPr>
              <a:t> </a:t>
            </a:r>
            <a:r>
              <a:rPr lang="en-US" sz="2400" b="1" dirty="0" err="1" smtClean="0">
                <a:solidFill>
                  <a:schemeClr val="tx1"/>
                </a:solidFill>
              </a:rPr>
              <a:t>Macvlan</a:t>
            </a:r>
            <a:r>
              <a:rPr lang="en-US" sz="2400" b="1" dirty="0" smtClean="0">
                <a:solidFill>
                  <a:schemeClr val="tx1"/>
                </a:solidFill>
              </a:rPr>
              <a:t> </a:t>
            </a:r>
            <a:r>
              <a:rPr lang="en-US" sz="2400" b="1" dirty="0">
                <a:solidFill>
                  <a:schemeClr val="tx1"/>
                </a:solidFill>
              </a:rPr>
              <a:t>networks</a:t>
            </a:r>
            <a:r>
              <a:rPr lang="en-US" sz="2400" dirty="0">
                <a:solidFill>
                  <a:schemeClr val="tx1"/>
                </a:solidFill>
              </a:rPr>
              <a:t> are best when you are migrating from a VM setup or need your containers to look like physical hosts on your network, each with a unique MAC </a:t>
            </a:r>
            <a:r>
              <a:rPr lang="en-US" sz="2400" dirty="0" smtClean="0">
                <a:solidFill>
                  <a:schemeClr val="tx1"/>
                </a:solidFill>
              </a:rPr>
              <a:t>address.</a:t>
            </a:r>
          </a:p>
          <a:p>
            <a:pPr>
              <a:buFont typeface="Wingdings" panose="05000000000000000000" pitchFamily="2" charset="2"/>
              <a:buChar char="q"/>
            </a:pPr>
            <a:r>
              <a:rPr lang="en-US" sz="2400" b="1" dirty="0">
                <a:solidFill>
                  <a:schemeClr val="tx1"/>
                </a:solidFill>
              </a:rPr>
              <a:t> </a:t>
            </a:r>
            <a:r>
              <a:rPr lang="en-US" sz="2400" b="1" dirty="0" smtClean="0">
                <a:solidFill>
                  <a:schemeClr val="tx1"/>
                </a:solidFill>
              </a:rPr>
              <a:t>Third-party </a:t>
            </a:r>
            <a:r>
              <a:rPr lang="en-US" sz="2400" b="1" dirty="0">
                <a:solidFill>
                  <a:schemeClr val="tx1"/>
                </a:solidFill>
              </a:rPr>
              <a:t>network plugins</a:t>
            </a:r>
            <a:r>
              <a:rPr lang="en-US" sz="2400" dirty="0">
                <a:solidFill>
                  <a:schemeClr val="tx1"/>
                </a:solidFill>
              </a:rPr>
              <a:t> allow you to integrate Docker with specialized network stacks.</a:t>
            </a: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93</a:t>
            </a:fld>
            <a:endParaRPr lang="en-US" altLang="en-US"/>
          </a:p>
        </p:txBody>
      </p:sp>
    </p:spTree>
    <p:extLst>
      <p:ext uri="{BB962C8B-B14F-4D97-AF65-F5344CB8AC3E}">
        <p14:creationId xmlns:p14="http://schemas.microsoft.com/office/powerpoint/2010/main" val="182886141"/>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Docker EE </a:t>
            </a:r>
            <a:r>
              <a:rPr lang="en-US" dirty="0" smtClean="0">
                <a:solidFill>
                  <a:schemeClr val="tx1"/>
                </a:solidFill>
              </a:rPr>
              <a:t>Networking </a:t>
            </a:r>
            <a:r>
              <a:rPr lang="en-US" dirty="0">
                <a:solidFill>
                  <a:schemeClr val="tx1"/>
                </a:solidFill>
              </a:rPr>
              <a:t>F</a:t>
            </a:r>
            <a:r>
              <a:rPr lang="en-US" dirty="0" smtClean="0">
                <a:solidFill>
                  <a:schemeClr val="tx1"/>
                </a:solidFill>
              </a:rPr>
              <a:t>eatures</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The following two features are </a:t>
            </a:r>
            <a:r>
              <a:rPr lang="en-US" sz="2400" b="1" dirty="0">
                <a:solidFill>
                  <a:schemeClr val="tx1"/>
                </a:solidFill>
              </a:rPr>
              <a:t>only</a:t>
            </a:r>
            <a:r>
              <a:rPr lang="en-US" sz="2400" dirty="0">
                <a:solidFill>
                  <a:schemeClr val="tx1"/>
                </a:solidFill>
              </a:rPr>
              <a:t> possible when using </a:t>
            </a:r>
            <a:r>
              <a:rPr lang="en-US" sz="2400" i="1" dirty="0">
                <a:solidFill>
                  <a:schemeClr val="tx1"/>
                </a:solidFill>
              </a:rPr>
              <a:t>Docker EE</a:t>
            </a:r>
            <a:r>
              <a:rPr lang="en-US" sz="2400" dirty="0">
                <a:solidFill>
                  <a:schemeClr val="tx1"/>
                </a:solidFill>
              </a:rPr>
              <a:t> and managing your Docker services using </a:t>
            </a:r>
            <a:r>
              <a:rPr lang="en-US" sz="2400" i="1" dirty="0">
                <a:solidFill>
                  <a:schemeClr val="tx1"/>
                </a:solidFill>
              </a:rPr>
              <a:t>Universal Control Plane</a:t>
            </a:r>
            <a:r>
              <a:rPr lang="en-US" sz="2400" dirty="0">
                <a:solidFill>
                  <a:schemeClr val="tx1"/>
                </a:solidFill>
              </a:rPr>
              <a:t> (UCP</a:t>
            </a:r>
            <a:r>
              <a:rPr lang="en-US" sz="2400" dirty="0" smtClean="0">
                <a:solidFill>
                  <a:schemeClr val="tx1"/>
                </a:solidFill>
              </a:rPr>
              <a:t>):</a:t>
            </a:r>
          </a:p>
          <a:p>
            <a:pPr marL="228600" indent="-228600">
              <a:buClr>
                <a:schemeClr val="tx1"/>
              </a:buClr>
              <a:buAutoNum type="arabicPeriod"/>
            </a:pPr>
            <a:r>
              <a:rPr lang="en-US" sz="2400" dirty="0" smtClean="0">
                <a:solidFill>
                  <a:schemeClr val="tx1"/>
                </a:solidFill>
              </a:rPr>
              <a:t> The</a:t>
            </a:r>
            <a:r>
              <a:rPr lang="en-US" sz="2400" dirty="0">
                <a:solidFill>
                  <a:schemeClr val="tx1"/>
                </a:solidFill>
              </a:rPr>
              <a:t> </a:t>
            </a:r>
            <a:r>
              <a:rPr lang="en-US" sz="2400" i="1" dirty="0">
                <a:solidFill>
                  <a:schemeClr val="tx1"/>
                </a:solidFill>
              </a:rPr>
              <a:t>HTTP routing mesh</a:t>
            </a:r>
            <a:r>
              <a:rPr lang="en-US" sz="2400" dirty="0">
                <a:solidFill>
                  <a:schemeClr val="tx1"/>
                </a:solidFill>
              </a:rPr>
              <a:t> allows you to share the same network IP address and port among multiple services. UCP routes the traffic to the appropriate service using the combination of hostname and port, as requested from the client.</a:t>
            </a:r>
          </a:p>
          <a:p>
            <a:pPr marL="228600" indent="-228600">
              <a:buClr>
                <a:schemeClr val="tx1"/>
              </a:buClr>
              <a:buAutoNum type="arabicPeriod"/>
            </a:pPr>
            <a:r>
              <a:rPr lang="en-US" sz="2400" i="1" dirty="0" smtClean="0">
                <a:solidFill>
                  <a:schemeClr val="tx1"/>
                </a:solidFill>
              </a:rPr>
              <a:t> Session </a:t>
            </a:r>
            <a:r>
              <a:rPr lang="en-US" sz="2400" i="1" dirty="0">
                <a:solidFill>
                  <a:schemeClr val="tx1"/>
                </a:solidFill>
              </a:rPr>
              <a:t>stickiness</a:t>
            </a:r>
            <a:r>
              <a:rPr lang="en-US" sz="2400" dirty="0">
                <a:solidFill>
                  <a:schemeClr val="tx1"/>
                </a:solidFill>
              </a:rPr>
              <a:t> allows you to specify information in the HTTP header which UCP uses to route subsequent requests to the same service task, for applications which require </a:t>
            </a:r>
            <a:r>
              <a:rPr lang="en-US" sz="2400" dirty="0" err="1">
                <a:solidFill>
                  <a:schemeClr val="tx1"/>
                </a:solidFill>
              </a:rPr>
              <a:t>stateful</a:t>
            </a:r>
            <a:r>
              <a:rPr lang="en-US" sz="2400" dirty="0">
                <a:solidFill>
                  <a:schemeClr val="tx1"/>
                </a:solidFill>
              </a:rPr>
              <a:t> sessions.</a:t>
            </a: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94</a:t>
            </a:fld>
            <a:endParaRPr lang="en-US" altLang="en-US"/>
          </a:p>
        </p:txBody>
      </p:sp>
    </p:spTree>
    <p:extLst>
      <p:ext uri="{BB962C8B-B14F-4D97-AF65-F5344CB8AC3E}">
        <p14:creationId xmlns:p14="http://schemas.microsoft.com/office/powerpoint/2010/main" val="1007554723"/>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Container Networking Specific</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T</a:t>
            </a:r>
            <a:r>
              <a:rPr lang="en-US" sz="2400" dirty="0" smtClean="0">
                <a:solidFill>
                  <a:schemeClr val="tx1"/>
                </a:solidFill>
              </a:rPr>
              <a:t>ype </a:t>
            </a:r>
            <a:r>
              <a:rPr lang="en-US" sz="2400" dirty="0">
                <a:solidFill>
                  <a:schemeClr val="tx1"/>
                </a:solidFill>
              </a:rPr>
              <a:t>of network a container uses, whether it is a </a:t>
            </a:r>
            <a:r>
              <a:rPr lang="en-US" sz="2400" dirty="0">
                <a:solidFill>
                  <a:schemeClr val="tx1"/>
                </a:solidFill>
                <a:hlinkClick r:id="rId3"/>
              </a:rPr>
              <a:t>bridge</a:t>
            </a:r>
            <a:r>
              <a:rPr lang="en-US" sz="2400" dirty="0">
                <a:solidFill>
                  <a:schemeClr val="tx1"/>
                </a:solidFill>
              </a:rPr>
              <a:t>, an </a:t>
            </a:r>
            <a:r>
              <a:rPr lang="en-US" sz="2400" dirty="0">
                <a:solidFill>
                  <a:schemeClr val="tx1"/>
                </a:solidFill>
                <a:hlinkClick r:id="rId4"/>
              </a:rPr>
              <a:t>overlay</a:t>
            </a:r>
            <a:r>
              <a:rPr lang="en-US" sz="2400" dirty="0">
                <a:solidFill>
                  <a:schemeClr val="tx1"/>
                </a:solidFill>
              </a:rPr>
              <a:t>, a </a:t>
            </a:r>
            <a:r>
              <a:rPr lang="en-US" sz="2400" dirty="0">
                <a:solidFill>
                  <a:schemeClr val="tx1"/>
                </a:solidFill>
                <a:hlinkClick r:id="rId5"/>
              </a:rPr>
              <a:t>macvlan network</a:t>
            </a:r>
            <a:r>
              <a:rPr lang="en-US" sz="2400" dirty="0">
                <a:solidFill>
                  <a:schemeClr val="tx1"/>
                </a:solidFill>
              </a:rPr>
              <a:t>, or a custom network plugin, is transparent from within the </a:t>
            </a:r>
            <a:r>
              <a:rPr lang="en-US" sz="2400" dirty="0" smtClean="0">
                <a:solidFill>
                  <a:schemeClr val="tx1"/>
                </a:solidFill>
              </a:rPr>
              <a:t>container.</a:t>
            </a:r>
          </a:p>
          <a:p>
            <a:pPr>
              <a:buFont typeface="Wingdings" panose="05000000000000000000" pitchFamily="2" charset="2"/>
              <a:buChar char="q"/>
            </a:pPr>
            <a:r>
              <a:rPr lang="en-US" sz="2400" dirty="0">
                <a:solidFill>
                  <a:schemeClr val="tx1"/>
                </a:solidFill>
              </a:rPr>
              <a:t> </a:t>
            </a:r>
            <a:r>
              <a:rPr lang="en-US" sz="2400" dirty="0" smtClean="0">
                <a:solidFill>
                  <a:schemeClr val="tx1"/>
                </a:solidFill>
              </a:rPr>
              <a:t>From </a:t>
            </a:r>
            <a:r>
              <a:rPr lang="en-US" sz="2400" dirty="0">
                <a:solidFill>
                  <a:schemeClr val="tx1"/>
                </a:solidFill>
              </a:rPr>
              <a:t>the container’s point of view, it </a:t>
            </a:r>
            <a:r>
              <a:rPr lang="en-US" sz="2400" dirty="0" smtClean="0">
                <a:solidFill>
                  <a:schemeClr val="tx1"/>
                </a:solidFill>
              </a:rPr>
              <a:t>has: </a:t>
            </a:r>
          </a:p>
          <a:p>
            <a:pPr lvl="1">
              <a:buFont typeface="Arial" charset="0"/>
              <a:buChar char="•"/>
            </a:pPr>
            <a:r>
              <a:rPr lang="en-US" sz="2000" dirty="0">
                <a:solidFill>
                  <a:schemeClr val="tx1"/>
                </a:solidFill>
              </a:rPr>
              <a:t>A</a:t>
            </a:r>
            <a:r>
              <a:rPr lang="en-US" sz="2000" dirty="0" smtClean="0">
                <a:solidFill>
                  <a:schemeClr val="tx1"/>
                </a:solidFill>
              </a:rPr>
              <a:t> </a:t>
            </a:r>
            <a:r>
              <a:rPr lang="en-US" sz="2000" dirty="0">
                <a:solidFill>
                  <a:schemeClr val="tx1"/>
                </a:solidFill>
              </a:rPr>
              <a:t>network interface with an IP </a:t>
            </a:r>
            <a:r>
              <a:rPr lang="en-US" sz="2000" dirty="0" smtClean="0">
                <a:solidFill>
                  <a:schemeClr val="tx1"/>
                </a:solidFill>
              </a:rPr>
              <a:t>address </a:t>
            </a:r>
          </a:p>
          <a:p>
            <a:pPr lvl="1">
              <a:buFont typeface="Arial" charset="0"/>
              <a:buChar char="•"/>
            </a:pPr>
            <a:r>
              <a:rPr lang="en-US" sz="2000" dirty="0">
                <a:solidFill>
                  <a:schemeClr val="tx1"/>
                </a:solidFill>
              </a:rPr>
              <a:t>A</a:t>
            </a:r>
            <a:r>
              <a:rPr lang="en-US" sz="2000" dirty="0" smtClean="0">
                <a:solidFill>
                  <a:schemeClr val="tx1"/>
                </a:solidFill>
              </a:rPr>
              <a:t> gateway</a:t>
            </a:r>
          </a:p>
          <a:p>
            <a:pPr lvl="1">
              <a:buFont typeface="Arial" charset="0"/>
              <a:buChar char="•"/>
            </a:pPr>
            <a:r>
              <a:rPr lang="en-US" sz="2000" dirty="0">
                <a:solidFill>
                  <a:schemeClr val="tx1"/>
                </a:solidFill>
              </a:rPr>
              <a:t>A</a:t>
            </a:r>
            <a:r>
              <a:rPr lang="en-US" sz="2000" dirty="0" smtClean="0">
                <a:solidFill>
                  <a:schemeClr val="tx1"/>
                </a:solidFill>
              </a:rPr>
              <a:t> </a:t>
            </a:r>
            <a:r>
              <a:rPr lang="en-US" sz="2000" dirty="0">
                <a:solidFill>
                  <a:schemeClr val="tx1"/>
                </a:solidFill>
              </a:rPr>
              <a:t>routing </a:t>
            </a:r>
            <a:r>
              <a:rPr lang="en-US" sz="2000" dirty="0" smtClean="0">
                <a:solidFill>
                  <a:schemeClr val="tx1"/>
                </a:solidFill>
              </a:rPr>
              <a:t>table</a:t>
            </a:r>
          </a:p>
          <a:p>
            <a:pPr lvl="1">
              <a:buFont typeface="Arial" charset="0"/>
              <a:buChar char="•"/>
            </a:pPr>
            <a:r>
              <a:rPr lang="en-US" sz="2000" dirty="0" smtClean="0">
                <a:solidFill>
                  <a:schemeClr val="tx1"/>
                </a:solidFill>
              </a:rPr>
              <a:t>DNS services</a:t>
            </a:r>
          </a:p>
          <a:p>
            <a:pPr lvl="1">
              <a:buFont typeface="Arial" charset="0"/>
              <a:buChar char="•"/>
            </a:pPr>
            <a:r>
              <a:rPr lang="en-US" sz="2000" dirty="0" smtClean="0">
                <a:solidFill>
                  <a:schemeClr val="tx1"/>
                </a:solidFill>
              </a:rPr>
              <a:t>and </a:t>
            </a:r>
            <a:r>
              <a:rPr lang="en-US" sz="2000" dirty="0">
                <a:solidFill>
                  <a:schemeClr val="tx1"/>
                </a:solidFill>
              </a:rPr>
              <a:t>other networking details (assuming the container is not using the none network </a:t>
            </a:r>
            <a:r>
              <a:rPr lang="en-US" sz="2000" dirty="0" smtClean="0">
                <a:solidFill>
                  <a:schemeClr val="tx1"/>
                </a:solidFill>
              </a:rPr>
              <a:t>driver)</a:t>
            </a:r>
          </a:p>
          <a:p>
            <a:pPr>
              <a:buFont typeface="Wingdings" charset="2"/>
              <a:buChar char="q"/>
            </a:pPr>
            <a:r>
              <a:rPr lang="en-US" sz="2600" dirty="0">
                <a:solidFill>
                  <a:schemeClr val="tx1"/>
                </a:solidFill>
              </a:rPr>
              <a:t> </a:t>
            </a:r>
            <a:r>
              <a:rPr lang="en-US" sz="2400" dirty="0" smtClean="0">
                <a:solidFill>
                  <a:schemeClr val="tx1"/>
                </a:solidFill>
              </a:rPr>
              <a:t>This </a:t>
            </a:r>
            <a:r>
              <a:rPr lang="en-US" sz="2400" dirty="0">
                <a:solidFill>
                  <a:schemeClr val="tx1"/>
                </a:solidFill>
              </a:rPr>
              <a:t>topic is about networking concerns from the point of view of the </a:t>
            </a:r>
            <a:r>
              <a:rPr lang="en-US" sz="2400" dirty="0" smtClean="0">
                <a:solidFill>
                  <a:schemeClr val="tx1"/>
                </a:solidFill>
              </a:rPr>
              <a:t>container</a:t>
            </a:r>
            <a:endParaRPr lang="en-US" sz="2400" dirty="0">
              <a:solidFill>
                <a:schemeClr val="tx1"/>
              </a:solidFill>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95</a:t>
            </a:fld>
            <a:endParaRPr lang="en-US" altLang="en-US"/>
          </a:p>
        </p:txBody>
      </p:sp>
    </p:spTree>
    <p:extLst>
      <p:ext uri="{BB962C8B-B14F-4D97-AF65-F5344CB8AC3E}">
        <p14:creationId xmlns:p14="http://schemas.microsoft.com/office/powerpoint/2010/main" val="1495981234"/>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Published Ports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By default, when you create a container, it does not publish any of its ports to the outside </a:t>
            </a:r>
            <a:r>
              <a:rPr lang="en-US" sz="2400" dirty="0" smtClean="0">
                <a:solidFill>
                  <a:schemeClr val="tx1"/>
                </a:solidFill>
              </a:rPr>
              <a:t>world</a:t>
            </a:r>
          </a:p>
          <a:p>
            <a:pPr>
              <a:buFont typeface="Wingdings" panose="05000000000000000000" pitchFamily="2" charset="2"/>
              <a:buChar char="q"/>
            </a:pPr>
            <a:r>
              <a:rPr lang="en-US" sz="2400" dirty="0">
                <a:solidFill>
                  <a:schemeClr val="tx1"/>
                </a:solidFill>
              </a:rPr>
              <a:t> To make a port available to services outside of Docker, or to Docker containers which are </a:t>
            </a:r>
            <a:r>
              <a:rPr lang="en-US" sz="2400" b="1" dirty="0">
                <a:solidFill>
                  <a:schemeClr val="tx1"/>
                </a:solidFill>
              </a:rPr>
              <a:t>not</a:t>
            </a:r>
            <a:r>
              <a:rPr lang="en-US" sz="2400" dirty="0">
                <a:solidFill>
                  <a:schemeClr val="tx1"/>
                </a:solidFill>
              </a:rPr>
              <a:t> connected to the container’s network, </a:t>
            </a:r>
            <a:r>
              <a:rPr lang="en-US" sz="2400" dirty="0" smtClean="0">
                <a:solidFill>
                  <a:schemeClr val="tx1"/>
                </a:solidFill>
              </a:rPr>
              <a:t>use</a:t>
            </a:r>
            <a:r>
              <a:rPr lang="en-US" sz="2400" dirty="0">
                <a:solidFill>
                  <a:schemeClr val="tx1"/>
                </a:solidFill>
              </a:rPr>
              <a:t> </a:t>
            </a:r>
            <a:r>
              <a:rPr lang="en-US" sz="2400" dirty="0">
                <a:solidFill>
                  <a:schemeClr val="tx1"/>
                </a:solidFill>
                <a:latin typeface="Courier New" charset="0"/>
                <a:ea typeface="Courier New" charset="0"/>
                <a:cs typeface="Courier New" charset="0"/>
              </a:rPr>
              <a:t>--publish</a:t>
            </a:r>
            <a:r>
              <a:rPr lang="en-US" sz="2400" dirty="0">
                <a:solidFill>
                  <a:schemeClr val="tx1"/>
                </a:solidFill>
              </a:rPr>
              <a:t> (</a:t>
            </a:r>
            <a:r>
              <a:rPr lang="en-US" sz="2400" dirty="0" smtClean="0">
                <a:solidFill>
                  <a:schemeClr val="tx1"/>
                </a:solidFill>
                <a:latin typeface="Courier New" charset="0"/>
                <a:ea typeface="Courier New" charset="0"/>
                <a:cs typeface="Courier New" charset="0"/>
              </a:rPr>
              <a:t>-p</a:t>
            </a:r>
            <a:r>
              <a:rPr lang="en-US" sz="2400" dirty="0" smtClean="0">
                <a:solidFill>
                  <a:schemeClr val="tx1"/>
                </a:solidFill>
              </a:rPr>
              <a:t>) flag</a:t>
            </a:r>
          </a:p>
          <a:p>
            <a:pPr>
              <a:buFont typeface="Wingdings" panose="05000000000000000000" pitchFamily="2" charset="2"/>
              <a:buChar char="q"/>
            </a:pPr>
            <a:r>
              <a:rPr lang="en-US" sz="2400" dirty="0">
                <a:solidFill>
                  <a:schemeClr val="tx1"/>
                </a:solidFill>
              </a:rPr>
              <a:t> This creates a firewall rule which maps a container port to a port on the Docker </a:t>
            </a:r>
            <a:r>
              <a:rPr lang="en-US" sz="2400" dirty="0" smtClean="0">
                <a:solidFill>
                  <a:schemeClr val="tx1"/>
                </a:solidFill>
              </a:rPr>
              <a:t>host, like we saw in Docker Registry</a:t>
            </a:r>
          </a:p>
          <a:p>
            <a:pPr>
              <a:buFont typeface="Wingdings" panose="05000000000000000000" pitchFamily="2" charset="2"/>
              <a:buChar char="q"/>
            </a:pPr>
            <a:r>
              <a:rPr lang="en-US" sz="2400" dirty="0" smtClean="0">
                <a:solidFill>
                  <a:schemeClr val="tx1"/>
                </a:solidFill>
              </a:rPr>
              <a:t> Let’s breakdown some examples of this in the next slide...</a:t>
            </a: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96</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7" name="TextBox 6"/>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340125152"/>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Published Ports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Here are some examples: </a:t>
            </a: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97</a:t>
            </a:fld>
            <a:endParaRPr lang="en-US" altLang="en-US"/>
          </a:p>
        </p:txBody>
      </p:sp>
      <p:graphicFrame>
        <p:nvGraphicFramePr>
          <p:cNvPr id="8" name="Table 7"/>
          <p:cNvGraphicFramePr>
            <a:graphicFrameLocks noGrp="1"/>
          </p:cNvGraphicFramePr>
          <p:nvPr>
            <p:extLst/>
          </p:nvPr>
        </p:nvGraphicFramePr>
        <p:xfrm>
          <a:off x="1256374" y="1676400"/>
          <a:ext cx="9868826" cy="3295506"/>
        </p:xfrm>
        <a:graphic>
          <a:graphicData uri="http://schemas.openxmlformats.org/drawingml/2006/table">
            <a:tbl>
              <a:tblPr firstRow="1" bandRow="1">
                <a:tableStyleId>{5C22544A-7EE6-4342-B048-85BDC9FD1C3A}</a:tableStyleId>
              </a:tblPr>
              <a:tblGrid>
                <a:gridCol w="4676142"/>
                <a:gridCol w="5192684"/>
              </a:tblGrid>
              <a:tr h="450169">
                <a:tc>
                  <a:txBody>
                    <a:bodyPr/>
                    <a:lstStyle/>
                    <a:p>
                      <a:pPr algn="l"/>
                      <a:r>
                        <a:rPr lang="en-US" b="1" dirty="0" smtClean="0"/>
                        <a:t>Flag Value</a:t>
                      </a:r>
                      <a:endParaRPr lang="en-US" b="1" dirty="0"/>
                    </a:p>
                  </a:txBody>
                  <a:tcPr/>
                </a:tc>
                <a:tc>
                  <a:txBody>
                    <a:bodyPr/>
                    <a:lstStyle/>
                    <a:p>
                      <a:r>
                        <a:rPr lang="en-US" b="1" dirty="0" smtClean="0"/>
                        <a:t>Description </a:t>
                      </a:r>
                      <a:endParaRPr lang="en-US" b="1" dirty="0"/>
                    </a:p>
                  </a:txBody>
                  <a:tcPr/>
                </a:tc>
              </a:tr>
              <a:tr h="932119">
                <a:tc>
                  <a:txBody>
                    <a:bodyPr/>
                    <a:lstStyle/>
                    <a:p>
                      <a:pPr algn="l"/>
                      <a:r>
                        <a:rPr lang="en-US" sz="2000" b="0" dirty="0" smtClean="0">
                          <a:effectLst/>
                          <a:latin typeface="Courier New" charset="0"/>
                          <a:ea typeface="Courier New" charset="0"/>
                          <a:cs typeface="Courier New" charset="0"/>
                        </a:rPr>
                        <a:t>-p 8080:80</a:t>
                      </a:r>
                      <a:endParaRPr lang="en-US" sz="2000" b="0" dirty="0">
                        <a:latin typeface="Courier New" charset="0"/>
                        <a:ea typeface="Courier New" charset="0"/>
                        <a:cs typeface="Courier New" charset="0"/>
                      </a:endParaRPr>
                    </a:p>
                  </a:txBody>
                  <a:tcPr/>
                </a:tc>
                <a:tc>
                  <a:txBody>
                    <a:bodyPr/>
                    <a:lstStyle/>
                    <a:p>
                      <a:r>
                        <a:rPr lang="en-US" b="0" dirty="0" smtClean="0">
                          <a:effectLst/>
                        </a:rPr>
                        <a:t>Map TCP port 80 in the container to port 8080 on the Docker host.</a:t>
                      </a:r>
                      <a:endParaRPr lang="en-US" b="0" dirty="0"/>
                    </a:p>
                  </a:txBody>
                  <a:tcPr/>
                </a:tc>
              </a:tr>
              <a:tr h="787796">
                <a:tc>
                  <a:txBody>
                    <a:bodyPr/>
                    <a:lstStyle/>
                    <a:p>
                      <a:pPr algn="l"/>
                      <a:r>
                        <a:rPr lang="en-US" sz="2000" b="0" dirty="0" smtClean="0">
                          <a:effectLst/>
                          <a:latin typeface="Courier New" charset="0"/>
                          <a:ea typeface="Courier New" charset="0"/>
                          <a:cs typeface="Courier New" charset="0"/>
                        </a:rPr>
                        <a:t>-p 8080:80/</a:t>
                      </a:r>
                      <a:r>
                        <a:rPr lang="en-US" sz="2000" b="0" dirty="0" err="1" smtClean="0">
                          <a:effectLst/>
                          <a:latin typeface="Courier New" charset="0"/>
                          <a:ea typeface="Courier New" charset="0"/>
                          <a:cs typeface="Courier New" charset="0"/>
                        </a:rPr>
                        <a:t>udp</a:t>
                      </a:r>
                      <a:endParaRPr lang="en-US" sz="2000" b="0" dirty="0">
                        <a:latin typeface="Courier New" charset="0"/>
                        <a:ea typeface="Courier New" charset="0"/>
                        <a:cs typeface="Courier New"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effectLst/>
                        </a:rPr>
                        <a:t>Map UDP port 80 in the container to port 8080 on the Docker host.</a:t>
                      </a:r>
                    </a:p>
                  </a:txBody>
                  <a:tcPr/>
                </a:tc>
              </a:tr>
              <a:tr h="1125422">
                <a:tc>
                  <a:txBody>
                    <a:bodyPr/>
                    <a:lstStyle/>
                    <a:p>
                      <a:pPr algn="l"/>
                      <a:r>
                        <a:rPr lang="en-US" sz="2000" b="0" dirty="0" smtClean="0">
                          <a:effectLst/>
                          <a:latin typeface="Courier New" charset="0"/>
                          <a:ea typeface="Courier New" charset="0"/>
                          <a:cs typeface="Courier New" charset="0"/>
                        </a:rPr>
                        <a:t>-p 8080:80/</a:t>
                      </a:r>
                      <a:r>
                        <a:rPr lang="en-US" sz="2000" b="0" dirty="0" err="1" smtClean="0">
                          <a:effectLst/>
                          <a:latin typeface="Courier New" charset="0"/>
                          <a:ea typeface="Courier New" charset="0"/>
                          <a:cs typeface="Courier New" charset="0"/>
                        </a:rPr>
                        <a:t>tcp</a:t>
                      </a:r>
                      <a:r>
                        <a:rPr lang="en-US" sz="2000" b="0" dirty="0" smtClean="0">
                          <a:effectLst/>
                          <a:latin typeface="Courier New" charset="0"/>
                          <a:ea typeface="Courier New" charset="0"/>
                          <a:cs typeface="Courier New" charset="0"/>
                        </a:rPr>
                        <a:t> -p 8080:80/</a:t>
                      </a:r>
                      <a:r>
                        <a:rPr lang="en-US" sz="2000" b="0" dirty="0" err="1" smtClean="0">
                          <a:effectLst/>
                          <a:latin typeface="Courier New" charset="0"/>
                          <a:ea typeface="Courier New" charset="0"/>
                          <a:cs typeface="Courier New" charset="0"/>
                        </a:rPr>
                        <a:t>udp</a:t>
                      </a:r>
                      <a:endParaRPr lang="en-US" sz="2000" b="0" dirty="0">
                        <a:latin typeface="Courier New" charset="0"/>
                        <a:ea typeface="Courier New" charset="0"/>
                        <a:cs typeface="Courier New" charset="0"/>
                      </a:endParaRPr>
                    </a:p>
                  </a:txBody>
                  <a:tcPr/>
                </a:tc>
                <a:tc>
                  <a:txBody>
                    <a:bodyPr/>
                    <a:lstStyle/>
                    <a:p>
                      <a:r>
                        <a:rPr lang="en-US" b="0" dirty="0" smtClean="0">
                          <a:effectLst/>
                        </a:rPr>
                        <a:t>Map TCP port 80 in the container to TCP port 8080 on the Docker host, and map</a:t>
                      </a:r>
                      <a:r>
                        <a:rPr lang="en-US" b="0" baseline="0" dirty="0" smtClean="0">
                          <a:effectLst/>
                        </a:rPr>
                        <a:t> </a:t>
                      </a:r>
                      <a:r>
                        <a:rPr lang="en-US" b="0" dirty="0" smtClean="0">
                          <a:effectLst/>
                        </a:rPr>
                        <a:t>UDP port 80 in the container to UDP port 8080 on the Docker host.</a:t>
                      </a:r>
                    </a:p>
                  </a:txBody>
                  <a:tcPr/>
                </a:tc>
              </a:tr>
            </a:tbl>
          </a:graphicData>
        </a:graphic>
      </p:graphicFrame>
    </p:spTree>
    <p:extLst>
      <p:ext uri="{BB962C8B-B14F-4D97-AF65-F5344CB8AC3E}">
        <p14:creationId xmlns:p14="http://schemas.microsoft.com/office/powerpoint/2010/main" val="706746442"/>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Additional Ways to Find Port Mapping Details</a:t>
            </a:r>
            <a:endParaRPr lang="en-US" dirty="0"/>
          </a:p>
        </p:txBody>
      </p:sp>
      <p:sp>
        <p:nvSpPr>
          <p:cNvPr id="3" name="Content Placeholder 2"/>
          <p:cNvSpPr>
            <a:spLocks noGrp="1"/>
          </p:cNvSpPr>
          <p:nvPr>
            <p:ph idx="1"/>
          </p:nvPr>
        </p:nvSpPr>
        <p:spPr>
          <a:xfrm>
            <a:off x="1097279" y="1066801"/>
            <a:ext cx="11251771" cy="4802293"/>
          </a:xfrm>
        </p:spPr>
        <p:txBody>
          <a:bodyPr>
            <a:normAutofit/>
          </a:bodyPr>
          <a:lstStyle/>
          <a:p>
            <a:pPr>
              <a:buFont typeface="Wingdings" panose="05000000000000000000" pitchFamily="2" charset="2"/>
              <a:buChar char="q"/>
            </a:pPr>
            <a:r>
              <a:rPr lang="en-US" sz="2400" dirty="0" smtClean="0"/>
              <a:t> </a:t>
            </a:r>
            <a:r>
              <a:rPr lang="en-US" sz="2400" dirty="0">
                <a:solidFill>
                  <a:schemeClr val="tx1"/>
                </a:solidFill>
              </a:rPr>
              <a:t>The exact mapped port can also be found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port</a:t>
            </a:r>
            <a:r>
              <a:rPr lang="en-US" sz="2400" dirty="0">
                <a:solidFill>
                  <a:schemeClr val="tx1"/>
                </a:solidFill>
              </a:rPr>
              <a:t> command:</a:t>
            </a:r>
          </a:p>
          <a:p>
            <a:pPr>
              <a:buFont typeface="Wingdings" panose="05000000000000000000" pitchFamily="2" charset="2"/>
              <a:buChar char="q"/>
            </a:pPr>
            <a:endParaRPr lang="en-US" sz="2400" dirty="0" smtClean="0"/>
          </a:p>
          <a:p>
            <a:pPr>
              <a:buFont typeface="Wingdings" panose="05000000000000000000" pitchFamily="2" charset="2"/>
              <a:buChar char="q"/>
            </a:pPr>
            <a:r>
              <a:rPr lang="en-US" sz="2400" dirty="0"/>
              <a:t> </a:t>
            </a:r>
            <a:r>
              <a:rPr lang="en-US" sz="2400" dirty="0">
                <a:solidFill>
                  <a:schemeClr val="tx1"/>
                </a:solidFill>
              </a:rPr>
              <a:t>This shows the output as:</a:t>
            </a:r>
          </a:p>
          <a:p>
            <a:pPr>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r>
              <a:rPr lang="en-US" sz="2400" dirty="0" smtClean="0">
                <a:solidFill>
                  <a:schemeClr val="tx1"/>
                </a:solidFill>
              </a:rPr>
              <a:t> </a:t>
            </a:r>
            <a:r>
              <a:rPr lang="en-US" sz="2400" dirty="0">
                <a:solidFill>
                  <a:schemeClr val="tx1"/>
                </a:solidFill>
              </a:rPr>
              <a:t>Port mapping can be also be found 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inspect</a:t>
            </a:r>
            <a:r>
              <a:rPr lang="en-US" sz="2400" dirty="0">
                <a:solidFill>
                  <a:schemeClr val="tx1"/>
                </a:solidFill>
              </a:rPr>
              <a:t> command:</a:t>
            </a:r>
          </a:p>
          <a:p>
            <a:pPr>
              <a:buFont typeface="Wingdings" panose="05000000000000000000" pitchFamily="2" charset="2"/>
              <a:buChar char="q"/>
            </a:pP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98</a:t>
            </a:fld>
            <a:endParaRPr lang="en-US" altLang="en-US"/>
          </a:p>
        </p:txBody>
      </p:sp>
      <p:sp>
        <p:nvSpPr>
          <p:cNvPr id="7" name="Content Placeholder 2"/>
          <p:cNvSpPr>
            <a:spLocks noGrp="1"/>
          </p:cNvSpPr>
          <p:nvPr/>
        </p:nvSpPr>
        <p:spPr>
          <a:xfrm>
            <a:off x="2286000" y="1505093"/>
            <a:ext cx="7696200" cy="399907"/>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container port &lt;CONTAINER_ID&gt; or &lt;NAME&gt;</a:t>
            </a:r>
          </a:p>
        </p:txBody>
      </p:sp>
      <p:sp>
        <p:nvSpPr>
          <p:cNvPr id="9" name="Content Placeholder 2"/>
          <p:cNvSpPr>
            <a:spLocks noGrp="1"/>
          </p:cNvSpPr>
          <p:nvPr/>
        </p:nvSpPr>
        <p:spPr>
          <a:xfrm>
            <a:off x="4156129" y="2480576"/>
            <a:ext cx="3921071" cy="415024"/>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8080/</a:t>
            </a:r>
            <a:r>
              <a:rPr lang="en-US" dirty="0" err="1" smtClean="0">
                <a:solidFill>
                  <a:schemeClr val="bg1"/>
                </a:solidFill>
                <a:latin typeface="Courier New" charset="0"/>
                <a:ea typeface="Courier New" charset="0"/>
                <a:cs typeface="Courier New" charset="0"/>
              </a:rPr>
              <a:t>tcp</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-&gt; 0.0.0.0:8080</a:t>
            </a:r>
          </a:p>
        </p:txBody>
      </p:sp>
      <p:sp>
        <p:nvSpPr>
          <p:cNvPr id="10" name="Content Placeholder 2"/>
          <p:cNvSpPr>
            <a:spLocks noGrp="1"/>
          </p:cNvSpPr>
          <p:nvPr/>
        </p:nvSpPr>
        <p:spPr>
          <a:xfrm>
            <a:off x="1066800" y="3505200"/>
            <a:ext cx="10058400" cy="7620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sz="2000" dirty="0" err="1" smtClean="0">
                <a:solidFill>
                  <a:schemeClr val="bg1"/>
                </a:solidFill>
                <a:latin typeface="Courier New" charset="0"/>
                <a:ea typeface="Courier New" charset="0"/>
                <a:cs typeface="Courier New" charset="0"/>
              </a:rPr>
              <a:t>docker</a:t>
            </a:r>
            <a:r>
              <a:rPr lang="en-US" sz="2000" dirty="0" smtClean="0">
                <a:solidFill>
                  <a:schemeClr val="bg1"/>
                </a:solidFill>
                <a:latin typeface="Courier New" charset="0"/>
                <a:ea typeface="Courier New" charset="0"/>
                <a:cs typeface="Courier New" charset="0"/>
              </a:rPr>
              <a:t> </a:t>
            </a:r>
            <a:r>
              <a:rPr lang="en-US" sz="2000" dirty="0">
                <a:solidFill>
                  <a:schemeClr val="bg1"/>
                </a:solidFill>
                <a:latin typeface="Courier New" charset="0"/>
                <a:ea typeface="Courier New" charset="0"/>
                <a:cs typeface="Courier New" charset="0"/>
              </a:rPr>
              <a:t>container inspect --format='{{(index (index </a:t>
            </a:r>
            <a:r>
              <a:rPr lang="en-US" sz="2000" dirty="0" smtClean="0">
                <a:solidFill>
                  <a:schemeClr val="bg1"/>
                </a:solidFill>
                <a:latin typeface="Courier New" charset="0"/>
                <a:ea typeface="Courier New" charset="0"/>
                <a:cs typeface="Courier New" charset="0"/>
              </a:rPr>
              <a:t>.       </a:t>
            </a:r>
            <a:r>
              <a:rPr lang="en-US" sz="2000" dirty="0" err="1" smtClean="0">
                <a:solidFill>
                  <a:schemeClr val="bg1"/>
                </a:solidFill>
                <a:latin typeface="Courier New" charset="0"/>
                <a:ea typeface="Courier New" charset="0"/>
                <a:cs typeface="Courier New" charset="0"/>
              </a:rPr>
              <a:t>NetworkSettings.Ports</a:t>
            </a:r>
            <a:r>
              <a:rPr lang="en-US" sz="2000" dirty="0" smtClean="0">
                <a:solidFill>
                  <a:schemeClr val="bg1"/>
                </a:solidFill>
                <a:latin typeface="Courier New" charset="0"/>
                <a:ea typeface="Courier New" charset="0"/>
                <a:cs typeface="Courier New" charset="0"/>
              </a:rPr>
              <a:t> </a:t>
            </a:r>
            <a:r>
              <a:rPr lang="en-US" sz="2000" dirty="0">
                <a:solidFill>
                  <a:schemeClr val="bg1"/>
                </a:solidFill>
                <a:latin typeface="Courier New" charset="0"/>
                <a:ea typeface="Courier New" charset="0"/>
                <a:cs typeface="Courier New" charset="0"/>
              </a:rPr>
              <a:t>"8080/</a:t>
            </a:r>
            <a:r>
              <a:rPr lang="en-US" sz="2000" dirty="0" err="1">
                <a:solidFill>
                  <a:schemeClr val="bg1"/>
                </a:solidFill>
                <a:latin typeface="Courier New" charset="0"/>
                <a:ea typeface="Courier New" charset="0"/>
                <a:cs typeface="Courier New" charset="0"/>
              </a:rPr>
              <a:t>tcp</a:t>
            </a:r>
            <a:r>
              <a:rPr lang="en-US" sz="2000" dirty="0">
                <a:solidFill>
                  <a:schemeClr val="bg1"/>
                </a:solidFill>
                <a:latin typeface="Courier New" charset="0"/>
                <a:ea typeface="Courier New" charset="0"/>
                <a:cs typeface="Courier New" charset="0"/>
              </a:rPr>
              <a:t>") 0).</a:t>
            </a:r>
            <a:r>
              <a:rPr lang="en-US" sz="2000" dirty="0" err="1">
                <a:solidFill>
                  <a:schemeClr val="bg1"/>
                </a:solidFill>
                <a:latin typeface="Courier New" charset="0"/>
                <a:ea typeface="Courier New" charset="0"/>
                <a:cs typeface="Courier New" charset="0"/>
              </a:rPr>
              <a:t>HostPort</a:t>
            </a:r>
            <a:r>
              <a:rPr lang="en-US" sz="2000" dirty="0">
                <a:solidFill>
                  <a:schemeClr val="bg1"/>
                </a:solidFill>
                <a:latin typeface="Courier New" charset="0"/>
                <a:ea typeface="Courier New" charset="0"/>
                <a:cs typeface="Courier New" charset="0"/>
              </a:rPr>
              <a:t>}}' &lt;CONTAINER ID&gt;</a:t>
            </a:r>
          </a:p>
        </p:txBody>
      </p:sp>
    </p:spTree>
    <p:extLst>
      <p:ext uri="{BB962C8B-B14F-4D97-AF65-F5344CB8AC3E}">
        <p14:creationId xmlns:p14="http://schemas.microsoft.com/office/powerpoint/2010/main" val="1629365697"/>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IP </a:t>
            </a:r>
            <a:r>
              <a:rPr lang="en-US" dirty="0" smtClean="0">
                <a:solidFill>
                  <a:schemeClr val="tx1"/>
                </a:solidFill>
              </a:rPr>
              <a:t>Address </a:t>
            </a:r>
            <a:r>
              <a:rPr lang="en-US" dirty="0">
                <a:solidFill>
                  <a:schemeClr val="tx1"/>
                </a:solidFill>
              </a:rPr>
              <a:t>and </a:t>
            </a:r>
            <a:r>
              <a:rPr lang="en-US" dirty="0" smtClean="0">
                <a:solidFill>
                  <a:schemeClr val="tx1"/>
                </a:solidFill>
              </a:rPr>
              <a:t>Hostname</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400" dirty="0" smtClean="0"/>
              <a:t> </a:t>
            </a:r>
            <a:r>
              <a:rPr lang="en-US" sz="2400" dirty="0" smtClean="0">
                <a:solidFill>
                  <a:schemeClr val="tx1"/>
                </a:solidFill>
              </a:rPr>
              <a:t>By </a:t>
            </a:r>
            <a:r>
              <a:rPr lang="en-US" sz="2400" dirty="0">
                <a:solidFill>
                  <a:schemeClr val="tx1"/>
                </a:solidFill>
              </a:rPr>
              <a:t>default, the container is assigned an IP address for </a:t>
            </a:r>
            <a:r>
              <a:rPr lang="en-US" sz="2400" b="1" dirty="0">
                <a:solidFill>
                  <a:schemeClr val="tx1"/>
                </a:solidFill>
              </a:rPr>
              <a:t>every</a:t>
            </a:r>
            <a:r>
              <a:rPr lang="en-US" sz="2400" dirty="0">
                <a:solidFill>
                  <a:schemeClr val="tx1"/>
                </a:solidFill>
              </a:rPr>
              <a:t> Docker network it connects </a:t>
            </a:r>
            <a:r>
              <a:rPr lang="en-US" sz="2400" dirty="0" smtClean="0">
                <a:solidFill>
                  <a:schemeClr val="tx1"/>
                </a:solidFill>
              </a:rPr>
              <a:t>to</a:t>
            </a:r>
          </a:p>
          <a:p>
            <a:pPr>
              <a:buFont typeface="Wingdings" panose="05000000000000000000" pitchFamily="2" charset="2"/>
              <a:buChar char="q"/>
            </a:pPr>
            <a:r>
              <a:rPr lang="en-US" sz="2400" dirty="0">
                <a:solidFill>
                  <a:schemeClr val="tx1"/>
                </a:solidFill>
              </a:rPr>
              <a:t> The IP address is assigned from the </a:t>
            </a:r>
            <a:r>
              <a:rPr lang="en-US" sz="2400" b="1" dirty="0">
                <a:solidFill>
                  <a:schemeClr val="tx1"/>
                </a:solidFill>
              </a:rPr>
              <a:t>pool</a:t>
            </a:r>
            <a:r>
              <a:rPr lang="en-US" sz="2400" dirty="0">
                <a:solidFill>
                  <a:schemeClr val="tx1"/>
                </a:solidFill>
              </a:rPr>
              <a:t> assigned to the </a:t>
            </a:r>
            <a:r>
              <a:rPr lang="en-US" sz="2400" dirty="0" smtClean="0">
                <a:solidFill>
                  <a:schemeClr val="tx1"/>
                </a:solidFill>
              </a:rPr>
              <a:t>network</a:t>
            </a:r>
          </a:p>
          <a:p>
            <a:pPr>
              <a:buFont typeface="Wingdings" panose="05000000000000000000" pitchFamily="2" charset="2"/>
              <a:buChar char="q"/>
            </a:pPr>
            <a:r>
              <a:rPr lang="en-US" sz="2400" dirty="0">
                <a:solidFill>
                  <a:schemeClr val="tx1"/>
                </a:solidFill>
              </a:rPr>
              <a:t> Each network also has a default subnet mask and </a:t>
            </a:r>
            <a:r>
              <a:rPr lang="en-US" sz="2400" dirty="0" smtClean="0">
                <a:solidFill>
                  <a:schemeClr val="tx1"/>
                </a:solidFill>
              </a:rPr>
              <a:t>gateway</a:t>
            </a:r>
          </a:p>
          <a:p>
            <a:pPr>
              <a:buFont typeface="Wingdings" panose="05000000000000000000" pitchFamily="2" charset="2"/>
              <a:buChar char="q"/>
            </a:pPr>
            <a:r>
              <a:rPr lang="en-US" sz="2400" dirty="0">
                <a:solidFill>
                  <a:schemeClr val="tx1"/>
                </a:solidFill>
              </a:rPr>
              <a:t> When the container starts, it can only be connected to a single network, using </a:t>
            </a:r>
            <a:r>
              <a:rPr lang="en-US" sz="2400" dirty="0">
                <a:solidFill>
                  <a:schemeClr val="tx1"/>
                </a:solidFill>
                <a:latin typeface="Courier New" charset="0"/>
                <a:ea typeface="Courier New" charset="0"/>
                <a:cs typeface="Courier New" charset="0"/>
              </a:rPr>
              <a:t>--</a:t>
            </a:r>
            <a:r>
              <a:rPr lang="en-US" sz="2400" dirty="0" smtClean="0">
                <a:solidFill>
                  <a:schemeClr val="tx1"/>
                </a:solidFill>
                <a:latin typeface="Courier New" charset="0"/>
                <a:ea typeface="Courier New" charset="0"/>
                <a:cs typeface="Courier New" charset="0"/>
              </a:rPr>
              <a:t>network</a:t>
            </a:r>
            <a:endParaRPr lang="en-US" sz="2400" dirty="0">
              <a:solidFill>
                <a:schemeClr val="tx1"/>
              </a:solidFill>
              <a:latin typeface="Courier New" charset="0"/>
              <a:ea typeface="Courier New" charset="0"/>
              <a:cs typeface="Courier New" charset="0"/>
            </a:endParaRPr>
          </a:p>
          <a:p>
            <a:pPr>
              <a:buFont typeface="Wingdings" panose="05000000000000000000" pitchFamily="2" charset="2"/>
              <a:buChar char="q"/>
            </a:pPr>
            <a:r>
              <a:rPr lang="en-US" sz="2400" dirty="0" smtClean="0"/>
              <a:t> </a:t>
            </a:r>
            <a:r>
              <a:rPr lang="en-US" sz="2400" b="1" dirty="0">
                <a:solidFill>
                  <a:schemeClr val="tx1"/>
                </a:solidFill>
              </a:rPr>
              <a:t>However</a:t>
            </a:r>
            <a:r>
              <a:rPr lang="en-US" sz="2400" dirty="0">
                <a:solidFill>
                  <a:schemeClr val="tx1"/>
                </a:solidFill>
              </a:rPr>
              <a:t>, you can connect a running container to </a:t>
            </a:r>
            <a:r>
              <a:rPr lang="en-US" sz="2400" dirty="0" smtClean="0">
                <a:solidFill>
                  <a:schemeClr val="tx1"/>
                </a:solidFill>
              </a:rPr>
              <a:t>multiple networks </a:t>
            </a:r>
            <a:r>
              <a:rPr lang="en-US" sz="2400" dirty="0">
                <a:solidFill>
                  <a:schemeClr val="tx1"/>
                </a:solidFill>
              </a:rPr>
              <a:t>using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network </a:t>
            </a:r>
            <a:r>
              <a:rPr lang="en-US" sz="2400" dirty="0" smtClean="0">
                <a:solidFill>
                  <a:schemeClr val="tx1"/>
                </a:solidFill>
                <a:latin typeface="Courier New" charset="0"/>
                <a:ea typeface="Courier New" charset="0"/>
                <a:cs typeface="Courier New" charset="0"/>
              </a:rPr>
              <a:t>connect</a:t>
            </a:r>
            <a:endParaRPr lang="en-US" sz="2400" dirty="0">
              <a:solidFill>
                <a:schemeClr val="tx1"/>
              </a:solidFill>
              <a:latin typeface="Courier New" charset="0"/>
              <a:ea typeface="Courier New" charset="0"/>
              <a:cs typeface="Courier New" charset="0"/>
            </a:endParaRPr>
          </a:p>
          <a:p>
            <a:pPr>
              <a:buFont typeface="Wingdings" panose="05000000000000000000" pitchFamily="2"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99</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4482385"/>
            <a:ext cx="1386709" cy="138670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613" y="4805907"/>
            <a:ext cx="910787" cy="91078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9099" y="4953000"/>
            <a:ext cx="536901" cy="536901"/>
          </a:xfrm>
          <a:prstGeom prst="rect">
            <a:avLst/>
          </a:prstGeom>
        </p:spPr>
      </p:pic>
    </p:spTree>
    <p:extLst>
      <p:ext uri="{BB962C8B-B14F-4D97-AF65-F5344CB8AC3E}">
        <p14:creationId xmlns:p14="http://schemas.microsoft.com/office/powerpoint/2010/main" val="184625268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reen-1">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Green-1" id="{156DCCF7-3646-4809-A083-4CE9C4CB5991}" vid="{794C7AB6-B06D-438C-8590-E0CE209F89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Green-1</Template>
  <TotalTime>21758</TotalTime>
  <Words>25833</Words>
  <Application>Microsoft Macintosh PowerPoint</Application>
  <PresentationFormat>Widescreen</PresentationFormat>
  <Paragraphs>5810</Paragraphs>
  <Slides>345</Slides>
  <Notes>279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345</vt:i4>
      </vt:variant>
    </vt:vector>
  </HeadingPairs>
  <TitlesOfParts>
    <vt:vector size="355" baseType="lpstr">
      <vt:lpstr>Angsana New</vt:lpstr>
      <vt:lpstr>Calibri</vt:lpstr>
      <vt:lpstr>Calibri Light</vt:lpstr>
      <vt:lpstr>Courier New</vt:lpstr>
      <vt:lpstr>Hand Of Sean (Demo)</vt:lpstr>
      <vt:lpstr>Helvetica</vt:lpstr>
      <vt:lpstr>Mangal</vt:lpstr>
      <vt:lpstr>Wingdings</vt:lpstr>
      <vt:lpstr>Arial</vt:lpstr>
      <vt:lpstr>Green-1</vt:lpstr>
      <vt:lpstr>Docker Essentials </vt:lpstr>
      <vt:lpstr>Course Agenda</vt:lpstr>
      <vt:lpstr>Docker Containers</vt:lpstr>
      <vt:lpstr>Getting to Know Each Other</vt:lpstr>
      <vt:lpstr>Course Logistics</vt:lpstr>
      <vt:lpstr>End of Chapter</vt:lpstr>
      <vt:lpstr>Docker Containers</vt:lpstr>
      <vt:lpstr>Installing Docker Platform</vt:lpstr>
      <vt:lpstr>What’s Included?</vt:lpstr>
      <vt:lpstr>About DockerHub</vt:lpstr>
      <vt:lpstr>Docker Hub Major Features</vt:lpstr>
      <vt:lpstr>Creating a Docker ID</vt:lpstr>
      <vt:lpstr>More on Docker Hub</vt:lpstr>
      <vt:lpstr>Working with Docker Images</vt:lpstr>
      <vt:lpstr>Working with Docker Images</vt:lpstr>
      <vt:lpstr>Ways to Create an Image</vt:lpstr>
      <vt:lpstr>Basic Commands</vt:lpstr>
      <vt:lpstr>Basic Commands</vt:lpstr>
      <vt:lpstr>Basic Commands</vt:lpstr>
      <vt:lpstr>Basic Commands</vt:lpstr>
      <vt:lpstr>Pulling Our First Container</vt:lpstr>
      <vt:lpstr>List Docker Images</vt:lpstr>
      <vt:lpstr>List Docker Images</vt:lpstr>
      <vt:lpstr>Running Our First Docker Container</vt:lpstr>
      <vt:lpstr>Running Our First Docker Container</vt:lpstr>
      <vt:lpstr>Inside Our Container</vt:lpstr>
      <vt:lpstr>Inside Our Container</vt:lpstr>
      <vt:lpstr>Let’s Make a Mess</vt:lpstr>
      <vt:lpstr>How Easy Is Starting Over</vt:lpstr>
      <vt:lpstr>Hands-on Exercise(s)</vt:lpstr>
      <vt:lpstr>End of Chapter</vt:lpstr>
      <vt:lpstr>Application Server in a Docker Container</vt:lpstr>
      <vt:lpstr>What is an Application Server?</vt:lpstr>
      <vt:lpstr>Understanding Tomcat</vt:lpstr>
      <vt:lpstr>Understanding Tomcat</vt:lpstr>
      <vt:lpstr>Deploy Apache Tomcat in Docker</vt:lpstr>
      <vt:lpstr>Deploy Apache Tomcat</vt:lpstr>
      <vt:lpstr>Deploy Apache Tomcat VM</vt:lpstr>
      <vt:lpstr>Deploy Apache Tomcat VM</vt:lpstr>
      <vt:lpstr>Map Ports for Tomcat VM</vt:lpstr>
      <vt:lpstr>Map Ports for Tomcat</vt:lpstr>
      <vt:lpstr>Deploy Apache Tomcat</vt:lpstr>
      <vt:lpstr>Deploy Apache Tomcat</vt:lpstr>
      <vt:lpstr>Explore Inside Tomcat Container</vt:lpstr>
      <vt:lpstr>Deploy Apache Tomcat</vt:lpstr>
      <vt:lpstr>Common Key Container Parameters</vt:lpstr>
      <vt:lpstr>Deploy Apache Tomcat as a Daemon</vt:lpstr>
      <vt:lpstr>Print Apache Tomcat Logs</vt:lpstr>
      <vt:lpstr>Print Apache Tomcat Processes</vt:lpstr>
      <vt:lpstr>Inspect Apache Tomcat Daemon</vt:lpstr>
      <vt:lpstr>Lifecycle of a Container</vt:lpstr>
      <vt:lpstr>Lifecycle of a Container</vt:lpstr>
      <vt:lpstr>Lifecycle of a Container</vt:lpstr>
      <vt:lpstr>Lifecycle of a Container</vt:lpstr>
      <vt:lpstr>Stop and Remove Container</vt:lpstr>
      <vt:lpstr>Hands-on Exercise(s)</vt:lpstr>
      <vt:lpstr>End of Chapter</vt:lpstr>
      <vt:lpstr>Containerizing Java EE Application</vt:lpstr>
      <vt:lpstr>Understanding Structure of a Modern Java EE App</vt:lpstr>
      <vt:lpstr>Understanding Java EE App Server</vt:lpstr>
      <vt:lpstr>Introduction to Dockerfile</vt:lpstr>
      <vt:lpstr>Introduction to Dockerfile</vt:lpstr>
      <vt:lpstr>Create Our First Dockerfile Image</vt:lpstr>
      <vt:lpstr>Create Our First Dockerfile Image</vt:lpstr>
      <vt:lpstr>Create Our First Dockerfile Image</vt:lpstr>
      <vt:lpstr>Understanding Dockerization</vt:lpstr>
      <vt:lpstr>Stay Mindful of the Cons</vt:lpstr>
      <vt:lpstr>Create a Simple Java Application </vt:lpstr>
      <vt:lpstr>Java Docker image</vt:lpstr>
      <vt:lpstr>Package and Run Java App as Docker Image</vt:lpstr>
      <vt:lpstr>Difference Between CMD and ENTRYPOINT</vt:lpstr>
      <vt:lpstr>Difference Between CMD and ENTRYPOINT</vt:lpstr>
      <vt:lpstr>Difference Between ADD and COPY</vt:lpstr>
      <vt:lpstr>Import and Export Images</vt:lpstr>
      <vt:lpstr>Starting Our Application Server - Interactively</vt:lpstr>
      <vt:lpstr>Starting Our Application Server - Interactively</vt:lpstr>
      <vt:lpstr>Starting Our Application Server - Detached Mode</vt:lpstr>
      <vt:lpstr>Starting Our Application Server - Detached Mode</vt:lpstr>
      <vt:lpstr>Starting Our Application Server - Default Ports</vt:lpstr>
      <vt:lpstr>Starting Our Application Server - Default Ports</vt:lpstr>
      <vt:lpstr>Starting Our Application Server - Default Ports</vt:lpstr>
      <vt:lpstr>Deploy a WAR File</vt:lpstr>
      <vt:lpstr>Deploy a WAR File</vt:lpstr>
      <vt:lpstr>Stopping and Removing Application</vt:lpstr>
      <vt:lpstr>Stopping and Removing Application</vt:lpstr>
      <vt:lpstr>Hands-on Exercise(s)</vt:lpstr>
      <vt:lpstr>End of Chapter</vt:lpstr>
      <vt:lpstr>Docker Linking and Stateful Containers</vt:lpstr>
      <vt:lpstr>Understanding Networking Overview</vt:lpstr>
      <vt:lpstr>Docker Network Drivers</vt:lpstr>
      <vt:lpstr>Docker Network Drivers</vt:lpstr>
      <vt:lpstr>Docker Network Drivers</vt:lpstr>
      <vt:lpstr>Network Driver Summary</vt:lpstr>
      <vt:lpstr>Docker EE Networking Features</vt:lpstr>
      <vt:lpstr>Container Networking Specific</vt:lpstr>
      <vt:lpstr>Published Ports</vt:lpstr>
      <vt:lpstr>Published Ports</vt:lpstr>
      <vt:lpstr>Additional Ways to Find Port Mapping Details</vt:lpstr>
      <vt:lpstr>IP Address and Hostname</vt:lpstr>
      <vt:lpstr>IP Address and Hostname</vt:lpstr>
      <vt:lpstr>DNS Services</vt:lpstr>
      <vt:lpstr>DNS Services</vt:lpstr>
      <vt:lpstr>User-defined Bridge</vt:lpstr>
      <vt:lpstr>User-defined Bridge</vt:lpstr>
      <vt:lpstr>Quick Look at Docker Networking</vt:lpstr>
      <vt:lpstr>Docker Containers Die</vt:lpstr>
      <vt:lpstr>Managing Data in Docker</vt:lpstr>
      <vt:lpstr>Choosing the Right Mount Type</vt:lpstr>
      <vt:lpstr>Concept of Volumes</vt:lpstr>
      <vt:lpstr>Concept of Volumes</vt:lpstr>
      <vt:lpstr>Concept of Volumes</vt:lpstr>
      <vt:lpstr>Confronting the Stateful Challenge</vt:lpstr>
      <vt:lpstr>Docker Data Volume</vt:lpstr>
      <vt:lpstr>Direct Host Volumes</vt:lpstr>
      <vt:lpstr>Docker Host Volumes Direct Location</vt:lpstr>
      <vt:lpstr>Containers as Data Volumes</vt:lpstr>
      <vt:lpstr>Containers as Data Volumes</vt:lpstr>
      <vt:lpstr>Inspect Volumes</vt:lpstr>
      <vt:lpstr>Choose the -v or --mount Flag</vt:lpstr>
      <vt:lpstr>Differences Between -v and --mount Behavior</vt:lpstr>
      <vt:lpstr>Bind Mounts</vt:lpstr>
      <vt:lpstr>Bind Mounts</vt:lpstr>
      <vt:lpstr>Start a Container Using a Bind Mount</vt:lpstr>
      <vt:lpstr>Start a Container Using a Bind Mount</vt:lpstr>
      <vt:lpstr>About Storage Drivers</vt:lpstr>
      <vt:lpstr>Images and Layers</vt:lpstr>
      <vt:lpstr>Images and Layers</vt:lpstr>
      <vt:lpstr>Containers and Layers</vt:lpstr>
      <vt:lpstr>Containers and Layers</vt:lpstr>
      <vt:lpstr>Data Volumes and Storage Drivers</vt:lpstr>
      <vt:lpstr>Data Volumes and Storage Drivers</vt:lpstr>
      <vt:lpstr>Hands-on Exercise(s)</vt:lpstr>
      <vt:lpstr>End of Chapter</vt:lpstr>
      <vt:lpstr>Docker Registry</vt:lpstr>
      <vt:lpstr>Docker Registry Introduction</vt:lpstr>
      <vt:lpstr>What &amp; Why</vt:lpstr>
      <vt:lpstr>Alternatives &amp; Requirements </vt:lpstr>
      <vt:lpstr>Basic Commands</vt:lpstr>
      <vt:lpstr>Basic Commands</vt:lpstr>
      <vt:lpstr>Docker Trusted Registry</vt:lpstr>
      <vt:lpstr>Image Management</vt:lpstr>
      <vt:lpstr>Availability &amp; Efficiency</vt:lpstr>
      <vt:lpstr>Built-in Access Control</vt:lpstr>
      <vt:lpstr>Security Scanning</vt:lpstr>
      <vt:lpstr>Deploy Docker Registry Server</vt:lpstr>
      <vt:lpstr>Deploy Registry Server</vt:lpstr>
      <vt:lpstr>Run a Local Registry</vt:lpstr>
      <vt:lpstr>Interacting with a Registry</vt:lpstr>
      <vt:lpstr>From Docker Hub to Registry</vt:lpstr>
      <vt:lpstr>From Docker Hub to Registry</vt:lpstr>
      <vt:lpstr>From Docker Hub to Registry</vt:lpstr>
      <vt:lpstr>Stop a Local Registry</vt:lpstr>
      <vt:lpstr>Basic Configuration</vt:lpstr>
      <vt:lpstr>Start the Registry Automatically</vt:lpstr>
      <vt:lpstr>Customize the Published Port</vt:lpstr>
      <vt:lpstr>Customize the Published Port</vt:lpstr>
      <vt:lpstr>Customize the Storage Location</vt:lpstr>
      <vt:lpstr>Run Externally Accessible Registry</vt:lpstr>
      <vt:lpstr>Run Externally Accessible Registry</vt:lpstr>
      <vt:lpstr>Get a Certificate</vt:lpstr>
      <vt:lpstr>Get a Certificate</vt:lpstr>
      <vt:lpstr>Get a Certificate</vt:lpstr>
      <vt:lpstr>Get a Certificate</vt:lpstr>
      <vt:lpstr>Run the Registry as a Service</vt:lpstr>
      <vt:lpstr>Run the Registry as a Service</vt:lpstr>
      <vt:lpstr>Run the Registry as a Service</vt:lpstr>
      <vt:lpstr>Run the Registry as a Service</vt:lpstr>
      <vt:lpstr>Run the Registry as a Service</vt:lpstr>
      <vt:lpstr>Run the Registry as a Service</vt:lpstr>
      <vt:lpstr>Restricting Access</vt:lpstr>
      <vt:lpstr>Restricting Access</vt:lpstr>
      <vt:lpstr>Restricting Access</vt:lpstr>
      <vt:lpstr>Restricting Access</vt:lpstr>
      <vt:lpstr>Restricting Access</vt:lpstr>
      <vt:lpstr>Deploy Using a Compose File</vt:lpstr>
      <vt:lpstr>Deploy Using a Compose File</vt:lpstr>
      <vt:lpstr>Deploy Using a Compose File</vt:lpstr>
      <vt:lpstr>Hands-on Exercise(s)</vt:lpstr>
      <vt:lpstr>End of Chapter</vt:lpstr>
      <vt:lpstr>Docker Compose</vt:lpstr>
      <vt:lpstr>Overview</vt:lpstr>
      <vt:lpstr>Overview</vt:lpstr>
      <vt:lpstr>Compose Introduction</vt:lpstr>
      <vt:lpstr>Compose Introduction</vt:lpstr>
      <vt:lpstr>Getting to Know Compose</vt:lpstr>
      <vt:lpstr>Compose Commands</vt:lpstr>
      <vt:lpstr>Compose Commands</vt:lpstr>
      <vt:lpstr>Installation of Docker Compose</vt:lpstr>
      <vt:lpstr>Installation of Docker Compose</vt:lpstr>
      <vt:lpstr>Installation of Docker Compose on Linux</vt:lpstr>
      <vt:lpstr>Docker Compose Configuration File</vt:lpstr>
      <vt:lpstr>YAML Format</vt:lpstr>
      <vt:lpstr>Defining Our First Container</vt:lpstr>
      <vt:lpstr>Formatting Basic</vt:lpstr>
      <vt:lpstr>Defining Container Properties</vt:lpstr>
      <vt:lpstr>Defining Container Properties</vt:lpstr>
      <vt:lpstr>First Container Overview</vt:lpstr>
      <vt:lpstr>Building a Multi-Container Application</vt:lpstr>
      <vt:lpstr>Defining a Second Container</vt:lpstr>
      <vt:lpstr>Second Container Properties </vt:lpstr>
      <vt:lpstr>Starting Compose Up</vt:lpstr>
      <vt:lpstr>Docker Compose Management</vt:lpstr>
      <vt:lpstr>Scaling With Compose </vt:lpstr>
      <vt:lpstr>Scaling With Compose</vt:lpstr>
      <vt:lpstr>Stop and Remove</vt:lpstr>
      <vt:lpstr>Multi-Container Application Management</vt:lpstr>
      <vt:lpstr>Multi-Container Application Using Compose</vt:lpstr>
      <vt:lpstr>Multi-Container Application Using Compose</vt:lpstr>
      <vt:lpstr>Multi-Container Application Using Compose</vt:lpstr>
      <vt:lpstr>Our Compose File</vt:lpstr>
      <vt:lpstr>Start Our Application</vt:lpstr>
      <vt:lpstr>Start Our Application</vt:lpstr>
      <vt:lpstr>Verify Our Application</vt:lpstr>
      <vt:lpstr>Verify Our Application</vt:lpstr>
      <vt:lpstr>Shutdown Our Application</vt:lpstr>
      <vt:lpstr>Multi-Container Application Using Compose and Swarm Mode</vt:lpstr>
      <vt:lpstr>Multi-Container Application Using Swarm</vt:lpstr>
      <vt:lpstr>Multi-Container Application Using Swarm</vt:lpstr>
      <vt:lpstr>Multi-Container Application Using Swarm</vt:lpstr>
      <vt:lpstr>Multi-Container Application Using Swarm</vt:lpstr>
      <vt:lpstr>Verify Service and Containers in Application</vt:lpstr>
      <vt:lpstr>Access Application</vt:lpstr>
      <vt:lpstr>Multi-Container Application Using Swarm</vt:lpstr>
      <vt:lpstr>Multi-Container Application Using Swarm</vt:lpstr>
      <vt:lpstr>Hands-on Exercise(s)</vt:lpstr>
      <vt:lpstr>End of Chapter</vt:lpstr>
      <vt:lpstr>Docker on the Cloud</vt:lpstr>
      <vt:lpstr>Introduction to Docker Cloud</vt:lpstr>
      <vt:lpstr>Introduction to Docker Cloud</vt:lpstr>
      <vt:lpstr>What is a node?</vt:lpstr>
      <vt:lpstr>What is a node cluster?</vt:lpstr>
      <vt:lpstr>What is a node cluster?</vt:lpstr>
      <vt:lpstr>What is a service?</vt:lpstr>
      <vt:lpstr>Docker ID</vt:lpstr>
      <vt:lpstr>Advantages of Docker on the Cloud</vt:lpstr>
      <vt:lpstr>Images, Builds, and Testing</vt:lpstr>
      <vt:lpstr>Images, Builds, and Testing</vt:lpstr>
      <vt:lpstr>Swarm Management (Beta Swarm Mode)</vt:lpstr>
      <vt:lpstr>Swarm Management (Beta Swarm Mode)</vt:lpstr>
      <vt:lpstr>Infrastructure management (Standard Mode)</vt:lpstr>
      <vt:lpstr>Infrastructure management (Standard Mode)</vt:lpstr>
      <vt:lpstr>Services, Stacks, and Applications (Standard Mode)</vt:lpstr>
      <vt:lpstr>Services, Stacks, and Applications (Standard Mode)</vt:lpstr>
      <vt:lpstr>Manage Builds &amp; Images</vt:lpstr>
      <vt:lpstr>Manage Builds &amp; Images</vt:lpstr>
      <vt:lpstr>Docker Cloud - Automated Builds</vt:lpstr>
      <vt:lpstr>Docker Cloud - Automated Builds</vt:lpstr>
      <vt:lpstr>Docker Cloud – Automated Builds</vt:lpstr>
      <vt:lpstr>Manage Swarms</vt:lpstr>
      <vt:lpstr>Manage Swarms</vt:lpstr>
      <vt:lpstr>Create a New Swarm on Azure in Docker Cloud</vt:lpstr>
      <vt:lpstr>Create a New Swarm on Azure in Docker Cloud</vt:lpstr>
      <vt:lpstr>Create a Swarm</vt:lpstr>
      <vt:lpstr>Create a Swarm</vt:lpstr>
      <vt:lpstr>Create a Swarm</vt:lpstr>
      <vt:lpstr>Create a Swarm</vt:lpstr>
      <vt:lpstr>Create a Swarm</vt:lpstr>
      <vt:lpstr>Create a Swarm</vt:lpstr>
      <vt:lpstr>Manage Infrastructure </vt:lpstr>
      <vt:lpstr>Manage Infrastructure (standard mode)</vt:lpstr>
      <vt:lpstr>Manage Infrastructure (standard mode)</vt:lpstr>
      <vt:lpstr>Manage Infrastructure (standard mode)</vt:lpstr>
      <vt:lpstr>Manage Infrastructure (standard mode)</vt:lpstr>
      <vt:lpstr>Manage Infrastructure (standard mode)</vt:lpstr>
      <vt:lpstr>Manage Nodes and Apps</vt:lpstr>
      <vt:lpstr>Manage Nodes and Apps (standard mode)</vt:lpstr>
      <vt:lpstr>Docker Machine</vt:lpstr>
      <vt:lpstr>Docker Machine Overview</vt:lpstr>
      <vt:lpstr>Docker Machine Overview</vt:lpstr>
      <vt:lpstr>Setting Machine Environment </vt:lpstr>
      <vt:lpstr>Setting Machine Environment </vt:lpstr>
      <vt:lpstr>The Good Old Days</vt:lpstr>
      <vt:lpstr>Why Use It, Now?</vt:lpstr>
      <vt:lpstr>Why Use It, Now?</vt:lpstr>
      <vt:lpstr>The Older Desktop Option</vt:lpstr>
      <vt:lpstr>Why Use It, Now?</vt:lpstr>
      <vt:lpstr>Remote Host Option</vt:lpstr>
      <vt:lpstr>Remote Host Option</vt:lpstr>
      <vt:lpstr>Docker Engine vs. Docker Machine</vt:lpstr>
      <vt:lpstr>Docker Engine vs. Docker Machine</vt:lpstr>
      <vt:lpstr>Docker Engine vs. Docker Machine</vt:lpstr>
      <vt:lpstr>Docker Engine vs. Docker Machine</vt:lpstr>
      <vt:lpstr>Remote Machine Host Diagram</vt:lpstr>
      <vt:lpstr>Getting Started Using Local VM</vt:lpstr>
      <vt:lpstr>Docker Machine Rust</vt:lpstr>
      <vt:lpstr>Docker Machine Rust</vt:lpstr>
      <vt:lpstr>Prerequisite Information</vt:lpstr>
      <vt:lpstr>Windows Prerequisite Information</vt:lpstr>
      <vt:lpstr>Mac Prerequisite Information</vt:lpstr>
      <vt:lpstr>Running Containers</vt:lpstr>
      <vt:lpstr>Machine Containers Example</vt:lpstr>
      <vt:lpstr>Machine Containers Example</vt:lpstr>
      <vt:lpstr>Creating a New Machine</vt:lpstr>
      <vt:lpstr>Print Newly Created Machine</vt:lpstr>
      <vt:lpstr>Get Docker Machine Env Varibles </vt:lpstr>
      <vt:lpstr>Connecting Env Settings</vt:lpstr>
      <vt:lpstr>Experiment With Machine Containers</vt:lpstr>
      <vt:lpstr>Introducing Machine Cloud Drivers</vt:lpstr>
      <vt:lpstr>Exploring the Cloud</vt:lpstr>
      <vt:lpstr>Exploring the Cloud</vt:lpstr>
      <vt:lpstr>Digital Ocean Example</vt:lpstr>
      <vt:lpstr>Amazon Web Services (AWS) Example</vt:lpstr>
      <vt:lpstr>Docker Machine Swarm</vt:lpstr>
      <vt:lpstr>Start and Stop </vt:lpstr>
      <vt:lpstr>Azure Support for Docker</vt:lpstr>
      <vt:lpstr>Why Docker for Azure?</vt:lpstr>
      <vt:lpstr>Native for Docker</vt:lpstr>
      <vt:lpstr>Skip the Boilerplate and Maintenance </vt:lpstr>
      <vt:lpstr>Skip the Boilerplate and Maintenance </vt:lpstr>
      <vt:lpstr>Hands-on Exercise(s)</vt:lpstr>
      <vt:lpstr>End of Chapter</vt:lpstr>
      <vt:lpstr>Docker Swarm</vt:lpstr>
      <vt:lpstr>Overview</vt:lpstr>
      <vt:lpstr>Recap Docker</vt:lpstr>
      <vt:lpstr>Swarm Overview</vt:lpstr>
      <vt:lpstr>Initialize Swarm Process</vt:lpstr>
      <vt:lpstr>Create Swarm Mode Cluster</vt:lpstr>
      <vt:lpstr>Swarm Init Output</vt:lpstr>
      <vt:lpstr>Creating a Cluster</vt:lpstr>
      <vt:lpstr>Creating a Cluster</vt:lpstr>
      <vt:lpstr>Join Cluster</vt:lpstr>
      <vt:lpstr>Join Cluster</vt:lpstr>
      <vt:lpstr>Join Cluster</vt:lpstr>
      <vt:lpstr>Overlay Network</vt:lpstr>
      <vt:lpstr>Overlay Network</vt:lpstr>
      <vt:lpstr>Overlay Network</vt:lpstr>
      <vt:lpstr>Deploy Service</vt:lpstr>
      <vt:lpstr>Deploy Service</vt:lpstr>
      <vt:lpstr>Deployment</vt:lpstr>
      <vt:lpstr>Deployment</vt:lpstr>
      <vt:lpstr>Deployment</vt:lpstr>
      <vt:lpstr>Deployment Verification </vt:lpstr>
      <vt:lpstr>Deployment Verification </vt:lpstr>
      <vt:lpstr>Deployment Verification </vt:lpstr>
      <vt:lpstr>Deployment Verification </vt:lpstr>
      <vt:lpstr>What if we do it again?</vt:lpstr>
      <vt:lpstr>Health Inspection</vt:lpstr>
      <vt:lpstr>Health Inspection</vt:lpstr>
      <vt:lpstr>Health Inspection</vt:lpstr>
      <vt:lpstr>Health Inspection</vt:lpstr>
      <vt:lpstr>Scale Service</vt:lpstr>
      <vt:lpstr>Scale Service</vt:lpstr>
      <vt:lpstr>Result Summary</vt:lpstr>
      <vt:lpstr>Hands-on Exercise(s)</vt:lpstr>
      <vt:lpstr>End of Chapter</vt:lpstr>
    </vt:vector>
  </TitlesOfParts>
  <Company>Microsoft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Choi, Jong Youl</dc:creator>
  <cp:lastModifiedBy>james30152@yahoo.com</cp:lastModifiedBy>
  <cp:revision>1122</cp:revision>
  <dcterms:created xsi:type="dcterms:W3CDTF">2010-11-02T19:01:47Z</dcterms:created>
  <dcterms:modified xsi:type="dcterms:W3CDTF">2018-06-13T21:18:51Z</dcterms:modified>
</cp:coreProperties>
</file>